
<file path=[Content_Types].xml><?xml version="1.0" encoding="utf-8"?>
<Types xmlns="http://schemas.openxmlformats.org/package/2006/content-types">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customXml/itemProps2.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Default Extension="rels" ContentType="application/vnd.openxmlformats-package.relationships+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s/slide3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 id="2147483704" r:id="rId3"/>
    <p:sldMasterId id="2147483714" r:id="rId4"/>
    <p:sldMasterId id="2147483724" r:id="rId5"/>
    <p:sldMasterId id="2147483734" r:id="rId6"/>
    <p:sldMasterId id="2147483744" r:id="rId7"/>
    <p:sldMasterId id="2147483764" r:id="rId8"/>
    <p:sldMasterId id="2147483754" r:id="rId9"/>
    <p:sldMasterId id="2147483774" r:id="rId10"/>
    <p:sldMasterId id="2147483784" r:id="rId11"/>
    <p:sldMasterId id="2147483794" r:id="rId12"/>
    <p:sldMasterId id="2147483814" r:id="rId13"/>
    <p:sldMasterId id="2147483804" r:id="rId14"/>
    <p:sldMasterId id="2147483834" r:id="rId15"/>
    <p:sldMasterId id="2147483824" r:id="rId16"/>
  </p:sldMasterIdLst>
  <p:notesMasterIdLst>
    <p:notesMasterId r:id="rId5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D136"/>
    <a:srgbClr val="41C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4" autoAdjust="0"/>
    <p:restoredTop sz="94255" autoAdjust="0"/>
  </p:normalViewPr>
  <p:slideViewPr>
    <p:cSldViewPr snapToGrid="0" showGuides="1">
      <p:cViewPr varScale="1">
        <p:scale>
          <a:sx n="70" d="100"/>
          <a:sy n="70" d="100"/>
        </p:scale>
        <p:origin x="804" y="66"/>
      </p:cViewPr>
      <p:guideLst>
        <p:guide orient="horz" pos="2160"/>
        <p:guide pos="2880"/>
      </p:guideLst>
    </p:cSldViewPr>
  </p:slideViewPr>
  <p:notesTextViewPr>
    <p:cViewPr>
      <p:scale>
        <a:sx n="1" d="1"/>
        <a:sy n="1" d="1"/>
      </p:scale>
      <p:origin x="0" y="-88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customXml" Target="../customXml/item1.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7B4EF-11EB-4429-B70D-2B16ED0C70E7}" type="datetimeFigureOut">
              <a:rPr lang="en-GB" smtClean="0"/>
              <a:t>01/09/2016</a:t>
            </a:fld>
            <a:endParaRPr lang="en-GB"/>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EA242-1BA6-4ABA-BCAE-EDA28DF9F676}" type="slidenum">
              <a:rPr lang="en-GB" smtClean="0"/>
              <a:t>‹nr.›</a:t>
            </a:fld>
            <a:endParaRPr lang="en-GB"/>
          </a:p>
        </p:txBody>
      </p:sp>
    </p:spTree>
    <p:extLst>
      <p:ext uri="{BB962C8B-B14F-4D97-AF65-F5344CB8AC3E}">
        <p14:creationId xmlns:p14="http://schemas.microsoft.com/office/powerpoint/2010/main" val="310663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Welcome to ZIMS 5000 - Aquatic and Aquarium Functionality in ZIMS. Many of the features in ZIMS will assist you with managing your aquatic life. These topics are covered in detail with hands on experiences in other sessions. This session is an overview of what ZIMS offers for aquariums. For an actual data entry  experience you can select the appropriate classes as noted.</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a:t>
            </a:fld>
            <a:endParaRPr lang="en-GB"/>
          </a:p>
        </p:txBody>
      </p:sp>
    </p:spTree>
    <p:extLst>
      <p:ext uri="{BB962C8B-B14F-4D97-AF65-F5344CB8AC3E}">
        <p14:creationId xmlns:p14="http://schemas.microsoft.com/office/powerpoint/2010/main" val="156684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Under My Transaction for Groups you have the ability to perform Full or Partial Transactions. A Full Transaction involves the entire group. It is the initial acquisition of the entire group, or the final disposition of the entire group.</a:t>
            </a:r>
          </a:p>
          <a:p>
            <a:endParaRPr lang="en-US" sz="1200" dirty="0" smtClean="0"/>
          </a:p>
          <a:p>
            <a:r>
              <a:rPr lang="en-US" sz="1200" dirty="0" smtClean="0"/>
              <a:t>&gt;A Partial Transaction involves only some members of the group. You are either adding numbers such as births or new acquisitions or merges, or you are removing members such as deaths, disposition of a few members of the group or splitting the group</a:t>
            </a:r>
            <a:endParaRPr lang="en-US" dirty="0" smtClean="0"/>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10</a:t>
            </a:fld>
            <a:endParaRPr lang="en-GB"/>
          </a:p>
        </p:txBody>
      </p:sp>
    </p:spTree>
    <p:extLst>
      <p:ext uri="{BB962C8B-B14F-4D97-AF65-F5344CB8AC3E}">
        <p14:creationId xmlns:p14="http://schemas.microsoft.com/office/powerpoint/2010/main" val="2885173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For many of the partial transactions you will see graphics that represent what you are doing to help avoid confusion. Here you are merging an individual into a group.</a:t>
            </a:r>
          </a:p>
          <a:p>
            <a:endParaRPr lang="en-US" sz="1200" dirty="0" smtClean="0"/>
          </a:p>
          <a:p>
            <a:r>
              <a:rPr lang="en-US" sz="1200" dirty="0" smtClean="0"/>
              <a:t>&gt;Here you are merging a group into an existing group to make it larger.</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11</a:t>
            </a:fld>
            <a:endParaRPr lang="en-GB"/>
          </a:p>
        </p:txBody>
      </p:sp>
    </p:spTree>
    <p:extLst>
      <p:ext uri="{BB962C8B-B14F-4D97-AF65-F5344CB8AC3E}">
        <p14:creationId xmlns:p14="http://schemas.microsoft.com/office/powerpoint/2010/main" val="129793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Another management functionality for groups is the ability to keep them Open or mark them as Closed, usually, but not always, when the count reaches zero. What you select will impact reports and what you can do to the group. For an Open group you can still perform functions on it, such as adding new members and recording new censuses. In reports the count will display as 0.0.0 until the census is changed. In a search  for current animals, the group will be found and display as 0.0.0. The status of these groups will be “Open”. An example of why you may want to keep a group whose count is zero Open is for your goldfish pond. You may restock it every year  and want to keep the same GAN to represent that goldfish group. It is important to note that if you restock a group all accurate tracking of medical issues or genetics in the group is impacted as it basically starts new with the re-stocking.</a:t>
            </a:r>
          </a:p>
          <a:p>
            <a:r>
              <a:rPr lang="en-US" sz="1200" dirty="0" smtClean="0"/>
              <a:t>&gt;For a group that has been marked as Closed Out you cannot add any members to it or record new censuses. If you need to do this you would have to remove the Close Out action first. If a report is run for a time frame after the group was Closed Out, the group will not display.  A Closed Out group will also not be displayed in a search for current animals results grid. The status of the group will be “Closed Out”.</a:t>
            </a:r>
          </a:p>
          <a:p>
            <a:endParaRPr lang="en-US" sz="1200" dirty="0" smtClean="0"/>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12</a:t>
            </a:fld>
            <a:endParaRPr lang="en-GB"/>
          </a:p>
        </p:txBody>
      </p:sp>
    </p:spTree>
    <p:extLst>
      <p:ext uri="{BB962C8B-B14F-4D97-AF65-F5344CB8AC3E}">
        <p14:creationId xmlns:p14="http://schemas.microsoft.com/office/powerpoint/2010/main" val="3873334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You can Close a Group out by Death of the entire group. Or you can simply mark a group as Closed Out. Go to My Transactions, Dispositions, Full Disposition and Death. </a:t>
            </a:r>
          </a:p>
          <a:p>
            <a:r>
              <a:rPr lang="en-US" sz="1200" dirty="0" smtClean="0"/>
              <a:t>&gt;Select the appropriate radio button – Death or Close Out. If you select Death then you have the standard Death information screen to complete.</a:t>
            </a:r>
          </a:p>
          <a:p>
            <a:r>
              <a:rPr lang="en-US" sz="1200" dirty="0" smtClean="0"/>
              <a:t>&gt;If you select Close Out you will simply need to provide a date for the Close Out. This is especially </a:t>
            </a:r>
            <a:r>
              <a:rPr lang="en-US" sz="1200" dirty="0" err="1" smtClean="0"/>
              <a:t>uselful</a:t>
            </a:r>
            <a:r>
              <a:rPr lang="en-US" sz="1200" dirty="0" smtClean="0"/>
              <a:t> for historical groups with a count of zero. The census of the group does not have to be zero to mark it as Closed Out. </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13</a:t>
            </a:fld>
            <a:endParaRPr lang="en-GB"/>
          </a:p>
        </p:txBody>
      </p:sp>
    </p:spTree>
    <p:extLst>
      <p:ext uri="{BB962C8B-B14F-4D97-AF65-F5344CB8AC3E}">
        <p14:creationId xmlns:p14="http://schemas.microsoft.com/office/powerpoint/2010/main" val="685604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Another feature that allows you a quick look at what has been happening in your groups is Group Explorer. It is a visual of your censuses and Splits and Merges of your groups.  Group Explorer is found under the Tools in the Start menu.</a:t>
            </a:r>
          </a:p>
          <a:p>
            <a:r>
              <a:rPr lang="en-US" sz="1200" dirty="0" smtClean="0"/>
              <a:t>&gt;Additions to the group are shown on the left. Removals from the group are shown on the right. For this group we can see it was acquired as a Birth/Hatch of 21 animals. On 17 July 2010 one member died. A census of 19 was taken on 19 March 2011. On 12 March 2012 an individual was removed from the group. On 6 June 2012 a group of 4 was merged into the group. On 12 June a group of 3 was split out of the group. The current census of the group is 19.</a:t>
            </a:r>
          </a:p>
          <a:p>
            <a:r>
              <a:rPr lang="en-US" sz="1200" dirty="0" smtClean="0"/>
              <a:t>&gt;&gt;&gt;&gt;The merges and splits are hyperlinked so you can go directly into the records involved. </a:t>
            </a:r>
          </a:p>
          <a:p>
            <a:r>
              <a:rPr lang="en-US" sz="1200" dirty="0" smtClean="0"/>
              <a:t>&gt;The final census is also a hyperlink so you can go directly into the record for the group in focus.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14</a:t>
            </a:fld>
            <a:endParaRPr lang="en-GB"/>
          </a:p>
        </p:txBody>
      </p:sp>
    </p:spTree>
    <p:extLst>
      <p:ext uri="{BB962C8B-B14F-4D97-AF65-F5344CB8AC3E}">
        <p14:creationId xmlns:p14="http://schemas.microsoft.com/office/powerpoint/2010/main" val="528796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ZIMS also allows additional managing of your </a:t>
            </a:r>
            <a:r>
              <a:rPr lang="ja-JP" altLang="en-US" sz="1200" dirty="0" smtClean="0"/>
              <a:t>収容場所</a:t>
            </a:r>
            <a:r>
              <a:rPr lang="en-US" sz="1200" dirty="0" smtClean="0"/>
              <a:t> and </a:t>
            </a:r>
            <a:r>
              <a:rPr lang="ja-JP" altLang="en-US" sz="1200" dirty="0" smtClean="0"/>
              <a:t>水槽</a:t>
            </a:r>
            <a:r>
              <a:rPr lang="en-US" sz="1200" dirty="0" smtClean="0"/>
              <a:t>. Most aquarium exhibits are indoors where they can be closely monitored and controlled. But there are also many exhibits that may be outdoors on a permanent or seasonal basis.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15</a:t>
            </a:fld>
            <a:endParaRPr lang="en-GB"/>
          </a:p>
        </p:txBody>
      </p:sp>
    </p:spTree>
    <p:extLst>
      <p:ext uri="{BB962C8B-B14F-4D97-AF65-F5344CB8AC3E}">
        <p14:creationId xmlns:p14="http://schemas.microsoft.com/office/powerpoint/2010/main" val="80198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Open the Enclosure module from the Enclosure icon on the desktop. You can also open </a:t>
            </a:r>
            <a:r>
              <a:rPr lang="ja-JP" altLang="en-US" sz="1200" dirty="0" smtClean="0"/>
              <a:t>収容場所</a:t>
            </a:r>
            <a:r>
              <a:rPr lang="en-US" sz="1200" dirty="0" smtClean="0"/>
              <a:t> from the Start menu.</a:t>
            </a:r>
          </a:p>
          <a:p>
            <a:r>
              <a:rPr lang="en-US" sz="1200" dirty="0" smtClean="0"/>
              <a:t>&gt;You can search for a previously recorded Enclosure using the filters in the search box, or you can open the Enclosure Tree. To add a new Enclosure select the Add New tab.</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16</a:t>
            </a:fld>
            <a:endParaRPr lang="en-GB"/>
          </a:p>
        </p:txBody>
      </p:sp>
    </p:spTree>
    <p:extLst>
      <p:ext uri="{BB962C8B-B14F-4D97-AF65-F5344CB8AC3E}">
        <p14:creationId xmlns:p14="http://schemas.microsoft.com/office/powerpoint/2010/main" val="4080462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When you add a new aquatic enclosure you can record what Water Type it is. This can be edited should it change. It is a multiple select dropdown data standard so should you record a building with multiple </a:t>
            </a:r>
            <a:r>
              <a:rPr lang="ja-JP" altLang="en-US" sz="1200" dirty="0" smtClean="0"/>
              <a:t>水槽</a:t>
            </a:r>
            <a:r>
              <a:rPr lang="en-US" sz="1200" dirty="0" smtClean="0"/>
              <a:t> you can indicate so here.</a:t>
            </a:r>
          </a:p>
          <a:p>
            <a:r>
              <a:rPr lang="en-US" sz="1200" dirty="0" smtClean="0"/>
              <a:t>&gt;This is a searchable field so you can pull up all your </a:t>
            </a:r>
            <a:r>
              <a:rPr lang="ja-JP" altLang="en-US" sz="1200" dirty="0" smtClean="0"/>
              <a:t>水槽</a:t>
            </a:r>
            <a:r>
              <a:rPr lang="en-US" sz="1200" dirty="0" smtClean="0"/>
              <a:t> with a specific water type. For example, if there is an issue with your municipal water you can find all </a:t>
            </a:r>
            <a:r>
              <a:rPr lang="ja-JP" altLang="en-US" sz="1200" dirty="0" smtClean="0"/>
              <a:t>水槽</a:t>
            </a:r>
            <a:r>
              <a:rPr lang="en-US" sz="1200" dirty="0" smtClean="0"/>
              <a:t> with that water type and possibly address the issue.</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17</a:t>
            </a:fld>
            <a:endParaRPr lang="en-GB"/>
          </a:p>
        </p:txBody>
      </p:sp>
    </p:spTree>
    <p:extLst>
      <p:ext uri="{BB962C8B-B14F-4D97-AF65-F5344CB8AC3E}">
        <p14:creationId xmlns:p14="http://schemas.microsoft.com/office/powerpoint/2010/main" val="3202045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ZIMS also gives you the ability to record dimensions and barriers of your </a:t>
            </a:r>
            <a:r>
              <a:rPr lang="ja-JP" altLang="en-US" sz="1200" dirty="0" smtClean="0"/>
              <a:t>収容場所</a:t>
            </a:r>
            <a:r>
              <a:rPr lang="en-US" sz="1200" dirty="0" smtClean="0"/>
              <a:t>/</a:t>
            </a:r>
            <a:r>
              <a:rPr lang="ja-JP" altLang="en-US" sz="1200" dirty="0" smtClean="0"/>
              <a:t>水槽</a:t>
            </a:r>
            <a:r>
              <a:rPr lang="en-US" sz="1200" dirty="0" smtClean="0"/>
              <a:t>. If you have recorded the dimensions and barriers for your </a:t>
            </a:r>
            <a:r>
              <a:rPr lang="ja-JP" altLang="en-US" sz="1200" dirty="0" smtClean="0"/>
              <a:t>水槽</a:t>
            </a:r>
            <a:r>
              <a:rPr lang="en-US" sz="1200" dirty="0" smtClean="0"/>
              <a:t> and </a:t>
            </a:r>
            <a:r>
              <a:rPr lang="ja-JP" altLang="en-US" sz="1200" dirty="0" smtClean="0"/>
              <a:t>収容場所</a:t>
            </a:r>
            <a:r>
              <a:rPr lang="en-US" sz="1200" dirty="0" smtClean="0"/>
              <a:t> you will not have to re-measure or check should there be any questions. You can quickly see if it meets the requirements for the space needed for the occupants. You can tell if the walls are high enough to keep the occupants in, or the depth deep enough for the health of the inhabitants. And if it is moveable you can quickly see if it will fit where you want to place it.</a:t>
            </a:r>
          </a:p>
          <a:p>
            <a:r>
              <a:rPr lang="en-US" sz="1200" dirty="0" smtClean="0"/>
              <a:t>&gt;If tank inhabitants change and therefore tank requirements change, you can see if the barrier remains an appropriate material. And you can also determine if the barrier is strong enough to contain a new species that may have different requirements than the previous occupants.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18</a:t>
            </a:fld>
            <a:endParaRPr lang="en-GB"/>
          </a:p>
        </p:txBody>
      </p:sp>
    </p:spTree>
    <p:extLst>
      <p:ext uri="{BB962C8B-B14F-4D97-AF65-F5344CB8AC3E}">
        <p14:creationId xmlns:p14="http://schemas.microsoft.com/office/powerpoint/2010/main" val="3409208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From within the enclosure record you can also tell at a glance what animals are currently occupying the enclosure.  Currently this is a fresh water tank with species native to North America. &gt;Using a search form you can find historical occupants by taxonomy and date range. We are selecting to Show All History.</a:t>
            </a:r>
          </a:p>
          <a:p>
            <a:r>
              <a:rPr lang="en-US" sz="1200" dirty="0" smtClean="0"/>
              <a:t>&gt;We can now see that at one time this tank housed species found in the Atlantic Ocean and was probably a seawater tank at that time.</a:t>
            </a:r>
          </a:p>
          <a:p>
            <a:r>
              <a:rPr lang="en-US" sz="1200" dirty="0" smtClean="0"/>
              <a:t>&gt;&gt;&gt;&gt;So today you have sharks in the tank, but last year it held sea turtles </a:t>
            </a:r>
          </a:p>
          <a:p>
            <a:r>
              <a:rPr lang="en-US" sz="1200" dirty="0" smtClean="0"/>
              <a:t>&gt;and previous to that it held clownfish </a:t>
            </a:r>
          </a:p>
          <a:p>
            <a:r>
              <a:rPr lang="en-US" sz="1200" dirty="0" smtClean="0"/>
              <a:t>&gt;and rat fish to name a few possibilities.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19</a:t>
            </a:fld>
            <a:endParaRPr lang="en-GB"/>
          </a:p>
        </p:txBody>
      </p:sp>
    </p:spTree>
    <p:extLst>
      <p:ext uri="{BB962C8B-B14F-4D97-AF65-F5344CB8AC3E}">
        <p14:creationId xmlns:p14="http://schemas.microsoft.com/office/powerpoint/2010/main" val="633256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first topic covered is Groups. Although aquariums will have Individual animals recorded, the majority  will be managed in groups. A group has multiple members, numbers can be actually counted or estimated, the members cannot be individually identified and are usually of the same species.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a:t>
            </a:fld>
            <a:endParaRPr lang="en-GB"/>
          </a:p>
        </p:txBody>
      </p:sp>
    </p:spTree>
    <p:extLst>
      <p:ext uri="{BB962C8B-B14F-4D97-AF65-F5344CB8AC3E}">
        <p14:creationId xmlns:p14="http://schemas.microsoft.com/office/powerpoint/2010/main" val="3743054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Knowing what substrates  are on the bottom of your </a:t>
            </a:r>
            <a:r>
              <a:rPr lang="ja-JP" altLang="en-US" sz="1200" dirty="0" smtClean="0"/>
              <a:t>水槽</a:t>
            </a:r>
            <a:r>
              <a:rPr lang="en-US" sz="1200" dirty="0" smtClean="0"/>
              <a:t> may impact what you use to treat the water. And knowing when the substrates were added may influence when it is time to remove them and replace with fresh ones. In addition, the grid will note whether these substrates are organic or inorganic, porous or non-porous, natural or artificial and living or non-living. Using the search form you can find any substrates that have been replaced.</a:t>
            </a:r>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20</a:t>
            </a:fld>
            <a:endParaRPr lang="en-GB"/>
          </a:p>
        </p:txBody>
      </p:sp>
    </p:spTree>
    <p:extLst>
      <p:ext uri="{BB962C8B-B14F-4D97-AF65-F5344CB8AC3E}">
        <p14:creationId xmlns:p14="http://schemas.microsoft.com/office/powerpoint/2010/main" val="1829221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We all know that our </a:t>
            </a:r>
            <a:r>
              <a:rPr lang="ja-JP" altLang="en-US" sz="1200" dirty="0" smtClean="0"/>
              <a:t>水槽</a:t>
            </a:r>
            <a:r>
              <a:rPr lang="en-US" sz="1200" dirty="0" smtClean="0"/>
              <a:t> may have to have maintenance performed off and on.  We don’t want our exhibits to be down any longer than necessary. In ZIMS you can track enclosure and tank maintenance. You will be able to track work orders and tell if maintenance is proceeding in a timely manner. You can also track exhibits and </a:t>
            </a:r>
            <a:r>
              <a:rPr lang="ja-JP" altLang="en-US" sz="1200" dirty="0" smtClean="0"/>
              <a:t>水槽</a:t>
            </a:r>
            <a:r>
              <a:rPr lang="en-US" sz="1200" dirty="0" smtClean="0"/>
              <a:t> that are requiring more maintenance than normal.</a:t>
            </a:r>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21</a:t>
            </a:fld>
            <a:endParaRPr lang="en-GB"/>
          </a:p>
        </p:txBody>
      </p:sp>
    </p:spTree>
    <p:extLst>
      <p:ext uri="{BB962C8B-B14F-4D97-AF65-F5344CB8AC3E}">
        <p14:creationId xmlns:p14="http://schemas.microsoft.com/office/powerpoint/2010/main" val="3234454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Within the animal record you have the ability to record a Feed Log against the individual or group. On the right, a sea otter at the Seattle Aquarium is enjoying a crab leg snack.  But you can also record a Feed Log against an Enclosure and then apply it to all the occupants within that enclosure at the time. For the feeding frenzies on the left, this may be the easiest approach. You enter what was feed, the time and by whom. You can then record how much was consumed or how much was left over. You only need to enter one, consumed or left over, the other will automatically calculate. If you wish, you can select to apply that feed log record to all current occupants of the enclosure. This will automatically place the record of the feeding into the record of every individual or group currently  inhabiting the enclosure.</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22</a:t>
            </a:fld>
            <a:endParaRPr lang="en-GB"/>
          </a:p>
        </p:txBody>
      </p:sp>
    </p:spTree>
    <p:extLst>
      <p:ext uri="{BB962C8B-B14F-4D97-AF65-F5344CB8AC3E}">
        <p14:creationId xmlns:p14="http://schemas.microsoft.com/office/powerpoint/2010/main" val="1399141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One topic very important to aquariums and those managing aquatic life is the ability to maintain information on the </a:t>
            </a:r>
            <a:r>
              <a:rPr lang="ja-JP" altLang="en-US" sz="1200" dirty="0" smtClean="0"/>
              <a:t>ライフサポート</a:t>
            </a:r>
            <a:r>
              <a:rPr lang="en-US" sz="1200" dirty="0" smtClean="0"/>
              <a:t> that keep the animals healthy and happy. Although terrestrial </a:t>
            </a:r>
            <a:r>
              <a:rPr lang="ja-JP" altLang="en-US" sz="1200" dirty="0" smtClean="0"/>
              <a:t>収容場所</a:t>
            </a:r>
            <a:r>
              <a:rPr lang="en-US" sz="1200" dirty="0" smtClean="0"/>
              <a:t> do use </a:t>
            </a:r>
            <a:r>
              <a:rPr lang="ja-JP" altLang="en-US" sz="1200" dirty="0" smtClean="0"/>
              <a:t>ライフサポート</a:t>
            </a:r>
            <a:r>
              <a:rPr lang="en-US" sz="1200" dirty="0" smtClean="0"/>
              <a:t>, it is the aquatic </a:t>
            </a:r>
            <a:r>
              <a:rPr lang="ja-JP" altLang="en-US" sz="1200" dirty="0" smtClean="0"/>
              <a:t>収容場所</a:t>
            </a:r>
            <a:r>
              <a:rPr lang="en-US" sz="1200" dirty="0" smtClean="0"/>
              <a:t> that rely very heavily on </a:t>
            </a:r>
            <a:r>
              <a:rPr lang="ja-JP" altLang="en-US" sz="1200" dirty="0" smtClean="0"/>
              <a:t>ライフサポート</a:t>
            </a:r>
            <a:r>
              <a:rPr lang="en-US" sz="1200" dirty="0" smtClean="0"/>
              <a:t> to sustain the life of their animals. These photos are of </a:t>
            </a:r>
            <a:r>
              <a:rPr lang="ja-JP" altLang="en-US" sz="1200" dirty="0" smtClean="0"/>
              <a:t>ライフサポート</a:t>
            </a:r>
            <a:r>
              <a:rPr lang="en-US" sz="1200" dirty="0" smtClean="0"/>
              <a:t> at the Tennessee Aquarium.</a:t>
            </a:r>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23</a:t>
            </a:fld>
            <a:endParaRPr lang="en-GB"/>
          </a:p>
        </p:txBody>
      </p:sp>
    </p:spTree>
    <p:extLst>
      <p:ext uri="{BB962C8B-B14F-4D97-AF65-F5344CB8AC3E}">
        <p14:creationId xmlns:p14="http://schemas.microsoft.com/office/powerpoint/2010/main" val="3514923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To get to the </a:t>
            </a:r>
            <a:r>
              <a:rPr lang="ja-JP" altLang="en-US" sz="1200" dirty="0" smtClean="0"/>
              <a:t>ライフサポート</a:t>
            </a:r>
            <a:r>
              <a:rPr lang="en-US" sz="1200" dirty="0" smtClean="0"/>
              <a:t> module select the </a:t>
            </a:r>
            <a:r>
              <a:rPr lang="ja-JP" altLang="en-US" sz="1200" dirty="0" smtClean="0"/>
              <a:t>ライフサポート</a:t>
            </a:r>
            <a:r>
              <a:rPr lang="en-US" sz="1200" dirty="0" smtClean="0"/>
              <a:t> icon on the desktop. You can also get there from the Start menu.</a:t>
            </a:r>
          </a:p>
          <a:p>
            <a:r>
              <a:rPr lang="en-US" sz="1200" dirty="0" smtClean="0"/>
              <a:t>&gt;From within this module you will manage both your </a:t>
            </a:r>
            <a:r>
              <a:rPr lang="ja-JP" altLang="en-US" sz="1200" dirty="0" smtClean="0"/>
              <a:t>ライフサポート</a:t>
            </a:r>
            <a:r>
              <a:rPr lang="en-US" sz="1200" dirty="0" smtClean="0"/>
              <a:t> and your components that make up the </a:t>
            </a:r>
            <a:r>
              <a:rPr lang="ja-JP" altLang="en-US" sz="1200" dirty="0" smtClean="0"/>
              <a:t>ライフサポート</a:t>
            </a:r>
            <a:r>
              <a:rPr lang="en-US" sz="1200" dirty="0" smtClean="0"/>
              <a:t>. You can perform searches for both, or add new components or </a:t>
            </a:r>
            <a:r>
              <a:rPr lang="ja-JP" altLang="en-US" sz="1200" dirty="0" smtClean="0"/>
              <a:t>ライフサポート</a:t>
            </a:r>
            <a:r>
              <a:rPr lang="en-US" sz="1200" dirty="0" smtClean="0"/>
              <a:t>. </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24</a:t>
            </a:fld>
            <a:endParaRPr lang="en-GB"/>
          </a:p>
        </p:txBody>
      </p:sp>
    </p:spTree>
    <p:extLst>
      <p:ext uri="{BB962C8B-B14F-4D97-AF65-F5344CB8AC3E}">
        <p14:creationId xmlns:p14="http://schemas.microsoft.com/office/powerpoint/2010/main" val="3131768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Your various components that make up your </a:t>
            </a:r>
            <a:r>
              <a:rPr lang="ja-JP" altLang="en-US" sz="1200" dirty="0" smtClean="0"/>
              <a:t>ライフサポート</a:t>
            </a:r>
            <a:r>
              <a:rPr lang="en-US" sz="1200" dirty="0" smtClean="0"/>
              <a:t> are maintained in an inventory where you can track Make, Model and serial number. These components include items such as pumps, filters, lighting and water and air temperature controllers. You can add your components directly to the inventory or add them from the </a:t>
            </a:r>
            <a:r>
              <a:rPr lang="ja-JP" altLang="en-US" sz="1200" dirty="0" smtClean="0"/>
              <a:t>ライフサポート</a:t>
            </a:r>
            <a:r>
              <a:rPr lang="en-US" sz="1200" dirty="0" smtClean="0"/>
              <a:t> record itself.</a:t>
            </a:r>
          </a:p>
          <a:p>
            <a:r>
              <a:rPr lang="en-US" sz="1200" dirty="0" smtClean="0"/>
              <a:t>&gt;The component type is a cascading dropdown where you can stop anywhere on the list to select. So you could select simply Filtration or go down to Biological process filtration. If you know the exact type you could select the actual component such as a bead or drum filter.</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25</a:t>
            </a:fld>
            <a:endParaRPr lang="en-GB"/>
          </a:p>
        </p:txBody>
      </p:sp>
    </p:spTree>
    <p:extLst>
      <p:ext uri="{BB962C8B-B14F-4D97-AF65-F5344CB8AC3E}">
        <p14:creationId xmlns:p14="http://schemas.microsoft.com/office/powerpoint/2010/main" val="2593309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While your components can be physically attached to create only one </a:t>
            </a:r>
            <a:r>
              <a:rPr lang="ja-JP" altLang="en-US" sz="1200" dirty="0" smtClean="0"/>
              <a:t>ライフサポート</a:t>
            </a:r>
            <a:r>
              <a:rPr lang="en-US" sz="1200" dirty="0" smtClean="0"/>
              <a:t>, one </a:t>
            </a:r>
            <a:r>
              <a:rPr lang="ja-JP" altLang="en-US" sz="1200" dirty="0" smtClean="0"/>
              <a:t>ライフサポート</a:t>
            </a:r>
            <a:r>
              <a:rPr lang="en-US" sz="1200" dirty="0" smtClean="0"/>
              <a:t> can be physically attached to multiple </a:t>
            </a:r>
            <a:r>
              <a:rPr lang="ja-JP" altLang="en-US" sz="1200" dirty="0" smtClean="0"/>
              <a:t>収容場所</a:t>
            </a:r>
            <a:r>
              <a:rPr lang="en-US" sz="1200" dirty="0" smtClean="0"/>
              <a:t>. This </a:t>
            </a:r>
            <a:r>
              <a:rPr lang="ja-JP" altLang="en-US" sz="1200" dirty="0" smtClean="0"/>
              <a:t>ライフサポート</a:t>
            </a:r>
            <a:r>
              <a:rPr lang="en-US" sz="1200" dirty="0" smtClean="0"/>
              <a:t> is attached to two </a:t>
            </a:r>
            <a:r>
              <a:rPr lang="ja-JP" altLang="en-US" sz="1200" dirty="0" smtClean="0"/>
              <a:t>収容場所</a:t>
            </a:r>
            <a:r>
              <a:rPr lang="en-US" sz="1200" dirty="0" smtClean="0"/>
              <a:t>,  Water Land and </a:t>
            </a:r>
            <a:r>
              <a:rPr lang="en-US" sz="1200" dirty="0" err="1" smtClean="0"/>
              <a:t>Aqualand</a:t>
            </a:r>
            <a:r>
              <a:rPr lang="en-US" sz="1200" dirty="0" smtClean="0"/>
              <a:t>. In addition, you can view what components make up the </a:t>
            </a:r>
            <a:r>
              <a:rPr lang="ja-JP" altLang="en-US" sz="1200" dirty="0" smtClean="0"/>
              <a:t>ライフサポート</a:t>
            </a:r>
            <a:r>
              <a:rPr lang="en-US" sz="1200" dirty="0" smtClean="0"/>
              <a:t> and this </a:t>
            </a:r>
            <a:r>
              <a:rPr lang="ja-JP" altLang="en-US" sz="1200" dirty="0" smtClean="0"/>
              <a:t>ライフサポート</a:t>
            </a:r>
            <a:r>
              <a:rPr lang="en-US" sz="1200" dirty="0" smtClean="0"/>
              <a:t> has a water pump and a light fixture. You can view any disconnected </a:t>
            </a:r>
            <a:r>
              <a:rPr lang="ja-JP" altLang="en-US" sz="1200" dirty="0" smtClean="0"/>
              <a:t>収容場所</a:t>
            </a:r>
            <a:r>
              <a:rPr lang="en-US" sz="1200" dirty="0" smtClean="0"/>
              <a:t> or component by using the search forms. And you can view connection history by using the View History link.</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26</a:t>
            </a:fld>
            <a:endParaRPr lang="en-GB"/>
          </a:p>
        </p:txBody>
      </p:sp>
    </p:spTree>
    <p:extLst>
      <p:ext uri="{BB962C8B-B14F-4D97-AF65-F5344CB8AC3E}">
        <p14:creationId xmlns:p14="http://schemas.microsoft.com/office/powerpoint/2010/main" val="2540844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Another quick and easy way to see if an enclosure has a </a:t>
            </a:r>
            <a:r>
              <a:rPr lang="ja-JP" altLang="en-US" sz="1200" dirty="0" smtClean="0"/>
              <a:t>ライフサポート</a:t>
            </a:r>
            <a:r>
              <a:rPr lang="en-US" sz="1200" dirty="0" smtClean="0"/>
              <a:t> attached to it is to view the Associated </a:t>
            </a:r>
            <a:r>
              <a:rPr lang="ja-JP" altLang="en-US" sz="1200" dirty="0" smtClean="0"/>
              <a:t>ライフサポート</a:t>
            </a:r>
            <a:r>
              <a:rPr lang="en-US" sz="1200" dirty="0" smtClean="0"/>
              <a:t> Tree. Here we can quickly see that the Aquatic Life </a:t>
            </a:r>
            <a:r>
              <a:rPr lang="ja-JP" altLang="en-US" sz="1200" dirty="0" smtClean="0"/>
              <a:t>ライフサポート</a:t>
            </a:r>
            <a:r>
              <a:rPr lang="en-US" sz="1200" dirty="0" smtClean="0"/>
              <a:t> is attached to the two </a:t>
            </a:r>
            <a:r>
              <a:rPr lang="ja-JP" altLang="en-US" sz="1200" dirty="0" smtClean="0"/>
              <a:t>収容場所</a:t>
            </a:r>
            <a:r>
              <a:rPr lang="en-US" sz="1200" dirty="0" smtClean="0"/>
              <a:t> – </a:t>
            </a:r>
            <a:r>
              <a:rPr lang="en-US" sz="1200" dirty="0" err="1" smtClean="0"/>
              <a:t>Aqualand</a:t>
            </a:r>
            <a:r>
              <a:rPr lang="en-US" sz="1200" dirty="0" smtClean="0"/>
              <a:t> and Water Land</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27</a:t>
            </a:fld>
            <a:endParaRPr lang="en-GB"/>
          </a:p>
        </p:txBody>
      </p:sp>
    </p:spTree>
    <p:extLst>
      <p:ext uri="{BB962C8B-B14F-4D97-AF65-F5344CB8AC3E}">
        <p14:creationId xmlns:p14="http://schemas.microsoft.com/office/powerpoint/2010/main" val="1277351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Keeping </a:t>
            </a:r>
            <a:r>
              <a:rPr lang="ja-JP" altLang="en-US" sz="1200" dirty="0" smtClean="0"/>
              <a:t>ライフサポート</a:t>
            </a:r>
            <a:r>
              <a:rPr lang="en-US" sz="1200" dirty="0" smtClean="0"/>
              <a:t> and Components in working order is very important. Just as for </a:t>
            </a:r>
            <a:r>
              <a:rPr lang="ja-JP" altLang="en-US" sz="1200" dirty="0" smtClean="0"/>
              <a:t>収容場所</a:t>
            </a:r>
            <a:r>
              <a:rPr lang="en-US" sz="1200" dirty="0" smtClean="0"/>
              <a:t> you can  track any maintenance performed on both total </a:t>
            </a:r>
            <a:r>
              <a:rPr lang="ja-JP" altLang="en-US" sz="1200" dirty="0" smtClean="0"/>
              <a:t>ライフサポート</a:t>
            </a:r>
            <a:r>
              <a:rPr lang="en-US" sz="1200" dirty="0" smtClean="0"/>
              <a:t> and their individual Components.  You can track how your Work Orders are progressing by searching for them and reviewing the progress within the record.</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28</a:t>
            </a:fld>
            <a:endParaRPr lang="en-GB"/>
          </a:p>
        </p:txBody>
      </p:sp>
    </p:spTree>
    <p:extLst>
      <p:ext uri="{BB962C8B-B14F-4D97-AF65-F5344CB8AC3E}">
        <p14:creationId xmlns:p14="http://schemas.microsoft.com/office/powerpoint/2010/main" val="1454420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水質</a:t>
            </a:r>
            <a:r>
              <a:rPr lang="en-US" sz="1200" dirty="0" smtClean="0"/>
              <a:t> is a large part of your Aquarist’s day, and hugely important in maintaining the health of your animal collection. ZIMS allows you to record </a:t>
            </a:r>
            <a:r>
              <a:rPr lang="ja-JP" altLang="en-US" sz="1200" dirty="0" smtClean="0"/>
              <a:t>水質</a:t>
            </a:r>
            <a:r>
              <a:rPr lang="en-US" sz="1200" dirty="0" smtClean="0"/>
              <a:t> measurements on your </a:t>
            </a:r>
            <a:r>
              <a:rPr lang="ja-JP" altLang="en-US" sz="1200" dirty="0" smtClean="0"/>
              <a:t>収容場所</a:t>
            </a:r>
            <a:r>
              <a:rPr lang="en-US" sz="1200" dirty="0" smtClean="0"/>
              <a:t>, </a:t>
            </a:r>
            <a:r>
              <a:rPr lang="ja-JP" altLang="en-US" sz="1200" dirty="0" smtClean="0"/>
              <a:t>ライフサポート</a:t>
            </a:r>
            <a:r>
              <a:rPr lang="en-US" sz="1200" dirty="0" smtClean="0"/>
              <a:t> and Components. This is the </a:t>
            </a:r>
            <a:r>
              <a:rPr lang="ja-JP" altLang="en-US" sz="1200" dirty="0" smtClean="0"/>
              <a:t>水質</a:t>
            </a:r>
            <a:r>
              <a:rPr lang="en-US" sz="1200" dirty="0" smtClean="0"/>
              <a:t> lab at the Tennessee Aquarium.</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29</a:t>
            </a:fld>
            <a:endParaRPr lang="en-GB"/>
          </a:p>
        </p:txBody>
      </p:sp>
    </p:spTree>
    <p:extLst>
      <p:ext uri="{BB962C8B-B14F-4D97-AF65-F5344CB8AC3E}">
        <p14:creationId xmlns:p14="http://schemas.microsoft.com/office/powerpoint/2010/main" val="272109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If you do not know the GAN or Local ID of the group you can search for it. To find a Group select the Animals icon from the desktop. You can also get to Animal Search from the Start menu.  &gt;To limit your search select Animal Advanced Search and filter by Group of Animals. You can also further limit your search by filtering by Taxonomy. </a:t>
            </a:r>
          </a:p>
          <a:p>
            <a:r>
              <a:rPr lang="en-US" sz="1200" dirty="0" smtClean="0"/>
              <a:t>&gt;Your results are displayed in a grid. To get into the record select the GAN hyperlink or double left click on the appropriate line of the grid.</a:t>
            </a:r>
          </a:p>
          <a:p>
            <a:r>
              <a:rPr lang="en-US" sz="1200" dirty="0" smtClean="0"/>
              <a:t>&gt;&gt;&gt;&gt;This will take you into the record. The group census records are found on the Details page under Census Info.</a:t>
            </a:r>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a:t>
            </a:fld>
            <a:endParaRPr lang="en-GB"/>
          </a:p>
        </p:txBody>
      </p:sp>
    </p:spTree>
    <p:extLst>
      <p:ext uri="{BB962C8B-B14F-4D97-AF65-F5344CB8AC3E}">
        <p14:creationId xmlns:p14="http://schemas.microsoft.com/office/powerpoint/2010/main" val="3371469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Simply recording measurements on your </a:t>
            </a:r>
            <a:r>
              <a:rPr lang="ja-JP" altLang="en-US" sz="1200" dirty="0" smtClean="0"/>
              <a:t>収容場所</a:t>
            </a:r>
            <a:r>
              <a:rPr lang="en-US" sz="1200" dirty="0" smtClean="0"/>
              <a:t>, </a:t>
            </a:r>
            <a:r>
              <a:rPr lang="ja-JP" altLang="en-US" sz="1200" dirty="0" smtClean="0"/>
              <a:t>ライフサポート</a:t>
            </a:r>
            <a:r>
              <a:rPr lang="en-US" sz="1200" dirty="0" smtClean="0"/>
              <a:t> and components is not usually enough. You usually want to keep the measurements within specific minimum and maximum ranges for the health of the animals. In ZIMS you can record your desired ranges for your </a:t>
            </a:r>
            <a:r>
              <a:rPr lang="ja-JP" altLang="en-US" sz="1200" dirty="0" smtClean="0"/>
              <a:t>水質</a:t>
            </a:r>
            <a:r>
              <a:rPr lang="en-US" sz="1200" dirty="0" smtClean="0"/>
              <a:t> and make these ranges specific to </a:t>
            </a:r>
            <a:r>
              <a:rPr lang="ja-JP" altLang="en-US" sz="1200" dirty="0" smtClean="0"/>
              <a:t>収容場所</a:t>
            </a:r>
            <a:r>
              <a:rPr lang="en-US" sz="1200" dirty="0" smtClean="0"/>
              <a:t>, </a:t>
            </a:r>
            <a:r>
              <a:rPr lang="ja-JP" altLang="en-US" sz="1200" dirty="0" smtClean="0"/>
              <a:t>ライフサポート</a:t>
            </a:r>
            <a:r>
              <a:rPr lang="en-US" sz="1200" dirty="0" smtClean="0"/>
              <a:t> and components.</a:t>
            </a:r>
          </a:p>
          <a:p>
            <a:r>
              <a:rPr lang="en-US" sz="1200" dirty="0" smtClean="0"/>
              <a:t>&gt;&gt;You can select environmental or </a:t>
            </a:r>
            <a:r>
              <a:rPr lang="ja-JP" altLang="en-US" sz="1200" dirty="0" smtClean="0"/>
              <a:t>水質</a:t>
            </a:r>
            <a:r>
              <a:rPr lang="en-US" sz="1200" dirty="0" smtClean="0"/>
              <a:t> measurements for your various entities.</a:t>
            </a:r>
          </a:p>
          <a:p>
            <a:r>
              <a:rPr lang="en-US" sz="1200" dirty="0" smtClean="0"/>
              <a:t>&gt;You then record your desired minimum and maximum measurements.</a:t>
            </a:r>
          </a:p>
          <a:p>
            <a:r>
              <a:rPr lang="en-US" sz="1200" dirty="0" smtClean="0"/>
              <a:t>&gt;You then assign these measurements to the appropriate enclosure, </a:t>
            </a:r>
            <a:r>
              <a:rPr lang="ja-JP" altLang="en-US" sz="1200" dirty="0" smtClean="0"/>
              <a:t>ライフサポート</a:t>
            </a:r>
            <a:r>
              <a:rPr lang="en-US" sz="1200" dirty="0" smtClean="0"/>
              <a:t> or component.</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30</a:t>
            </a:fld>
            <a:endParaRPr lang="en-GB"/>
          </a:p>
        </p:txBody>
      </p:sp>
    </p:spTree>
    <p:extLst>
      <p:ext uri="{BB962C8B-B14F-4D97-AF65-F5344CB8AC3E}">
        <p14:creationId xmlns:p14="http://schemas.microsoft.com/office/powerpoint/2010/main" val="497952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If a measurement is outside the range there is a warning regarding this. You can save the measurement anyway, or go back and correct if it was an error. But whoever does the data entry has been given a heads up that this measurement is not a desired one.  Future plans have automatic messages being sent to appropriate staff such as Curators and Veterinarians also.</a:t>
            </a:r>
          </a:p>
          <a:p>
            <a:endParaRPr lang="en-US" sz="1200" dirty="0" smtClean="0"/>
          </a:p>
          <a:p>
            <a:r>
              <a:rPr lang="en-US" sz="1200" dirty="0" smtClean="0"/>
              <a:t>&gt;In addition, in the measurement grids, these </a:t>
            </a:r>
            <a:r>
              <a:rPr lang="en-US" sz="1200" dirty="0" err="1" smtClean="0"/>
              <a:t>out-of</a:t>
            </a:r>
            <a:r>
              <a:rPr lang="en-US" sz="1200" dirty="0" smtClean="0"/>
              <a:t>–range measurements are displayed predominately in red.</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31</a:t>
            </a:fld>
            <a:endParaRPr lang="en-GB"/>
          </a:p>
        </p:txBody>
      </p:sp>
    </p:spTree>
    <p:extLst>
      <p:ext uri="{BB962C8B-B14F-4D97-AF65-F5344CB8AC3E}">
        <p14:creationId xmlns:p14="http://schemas.microsoft.com/office/powerpoint/2010/main" val="2273534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If you don’t have a lot of measurements to take, you can record individual measurements on each tank. However, if you want to save data entry time, you can create measurement templates where you can record multiple measurements on multiple </a:t>
            </a:r>
            <a:r>
              <a:rPr lang="ja-JP" altLang="en-US" sz="1200" dirty="0" smtClean="0"/>
              <a:t>水槽</a:t>
            </a:r>
            <a:r>
              <a:rPr lang="en-US" sz="1200" dirty="0" smtClean="0"/>
              <a:t> in a single screen. This template has been created to record Aluminum and pH on 2 </a:t>
            </a:r>
            <a:r>
              <a:rPr lang="ja-JP" altLang="en-US" sz="1200" dirty="0" smtClean="0"/>
              <a:t>水槽</a:t>
            </a:r>
            <a:r>
              <a:rPr lang="en-US" sz="1200" dirty="0" smtClean="0"/>
              <a:t>, Aquarium and Water Land. </a:t>
            </a:r>
          </a:p>
          <a:p>
            <a:r>
              <a:rPr lang="en-US" sz="1200" dirty="0" smtClean="0"/>
              <a:t>&gt;This is the data entry screen for that template. All of these measurements will go directly into the appropriate tank records. If you have recorded min/max ranges you will also receive notification if the measurement is outside the desired range. And it will also show in the grid in red.</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32</a:t>
            </a:fld>
            <a:endParaRPr lang="en-GB"/>
          </a:p>
        </p:txBody>
      </p:sp>
    </p:spTree>
    <p:extLst>
      <p:ext uri="{BB962C8B-B14F-4D97-AF65-F5344CB8AC3E}">
        <p14:creationId xmlns:p14="http://schemas.microsoft.com/office/powerpoint/2010/main" val="1438941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You can also produce a graph of your </a:t>
            </a:r>
            <a:r>
              <a:rPr lang="ja-JP" altLang="en-US" sz="1200" dirty="0" smtClean="0"/>
              <a:t>水質</a:t>
            </a:r>
            <a:r>
              <a:rPr lang="en-US" sz="1200" dirty="0" smtClean="0"/>
              <a:t> measurements. </a:t>
            </a:r>
          </a:p>
          <a:p>
            <a:r>
              <a:rPr lang="en-US" sz="1200" dirty="0" smtClean="0"/>
              <a:t>&gt;By hovering over the dot on the graph you can view the actual date and measurement recorded. This  is a graph for the pH measurements  recorded for a tank. By adjusting the From and To dates you can expand or limit the range of the graph.</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33</a:t>
            </a:fld>
            <a:endParaRPr lang="en-GB"/>
          </a:p>
        </p:txBody>
      </p:sp>
    </p:spTree>
    <p:extLst>
      <p:ext uri="{BB962C8B-B14F-4D97-AF65-F5344CB8AC3E}">
        <p14:creationId xmlns:p14="http://schemas.microsoft.com/office/powerpoint/2010/main" val="1585602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Although terrestrial animals such as reptiles and birds are often collected on trips specifically organized to do so, aquariums depend highly on organized trips to replenish their exhibits. ZIMS allows you to track your trips with a simplified accession screen for accessioning animals collected, caught and released, or  that died in transit. Here the Seattle Aquarium is on a Collecting Trip in  </a:t>
            </a:r>
            <a:r>
              <a:rPr lang="en-US" sz="1200" dirty="0" err="1" smtClean="0"/>
              <a:t>Neah</a:t>
            </a:r>
            <a:r>
              <a:rPr lang="en-US" sz="1200" dirty="0" smtClean="0"/>
              <a:t> Bay off the northwestern coast of the United States.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34</a:t>
            </a:fld>
            <a:endParaRPr lang="en-GB"/>
          </a:p>
        </p:txBody>
      </p:sp>
    </p:spTree>
    <p:extLst>
      <p:ext uri="{BB962C8B-B14F-4D97-AF65-F5344CB8AC3E}">
        <p14:creationId xmlns:p14="http://schemas.microsoft.com/office/powerpoint/2010/main" val="1585047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To add or search for a Collection Trip select the Collection Trip icon from the desktop. It is also available under the Start menu.</a:t>
            </a:r>
          </a:p>
          <a:p>
            <a:r>
              <a:rPr lang="en-US" sz="1200" dirty="0" smtClean="0"/>
              <a:t>&gt;You can use the search box to search for a previously recorded trip using many different filters. To add a new trip select Add New Collection Trip.</a:t>
            </a:r>
          </a:p>
          <a:p>
            <a:r>
              <a:rPr lang="en-US" sz="1200" dirty="0" smtClean="0"/>
              <a:t>&gt;This takes you to a simple screen to add the basics about the trip. Once you Save this screen you will be taken to a longer screen where you can provide the following details….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35</a:t>
            </a:fld>
            <a:endParaRPr lang="en-GB"/>
          </a:p>
        </p:txBody>
      </p:sp>
    </p:spTree>
    <p:extLst>
      <p:ext uri="{BB962C8B-B14F-4D97-AF65-F5344CB8AC3E}">
        <p14:creationId xmlns:p14="http://schemas.microsoft.com/office/powerpoint/2010/main" val="4244956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You can gather a lot of information about these </a:t>
            </a:r>
            <a:r>
              <a:rPr lang="ja-JP" altLang="en-US" sz="1200" dirty="0" smtClean="0"/>
              <a:t>採集活動</a:t>
            </a:r>
            <a:r>
              <a:rPr lang="en-US" sz="1200" dirty="0" smtClean="0"/>
              <a:t>, with a wide range of search fields to retrieve this information at a later date. You can track and retrieve who was the Trip Lead as well as staff members who participated in the trip.</a:t>
            </a:r>
          </a:p>
          <a:p>
            <a:r>
              <a:rPr lang="en-US" sz="1200" dirty="0" smtClean="0"/>
              <a:t>&gt;You can record a general location such as a country or  major geographic area, or record the Longitude and Latitude or the GPS co-ordinates.</a:t>
            </a:r>
          </a:p>
          <a:p>
            <a:r>
              <a:rPr lang="en-US" sz="1200" dirty="0" smtClean="0"/>
              <a:t>&gt;You can record if you used an institutional vehicle, a donated one and who donated it, or if you rented one specifically for the trip.</a:t>
            </a:r>
          </a:p>
          <a:p>
            <a:r>
              <a:rPr lang="en-US" sz="1200" dirty="0" smtClean="0"/>
              <a:t>&gt;And tracking the legal aspect of your collecting by associating appropriate permits with your trip gives you easy reference to these documents.</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36</a:t>
            </a:fld>
            <a:endParaRPr lang="en-GB"/>
          </a:p>
        </p:txBody>
      </p:sp>
    </p:spTree>
    <p:extLst>
      <p:ext uri="{BB962C8B-B14F-4D97-AF65-F5344CB8AC3E}">
        <p14:creationId xmlns:p14="http://schemas.microsoft.com/office/powerpoint/2010/main" val="1885288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In addition to tracking that information, there is an accession log associated with </a:t>
            </a:r>
            <a:r>
              <a:rPr lang="ja-JP" altLang="en-US" sz="1200" dirty="0" smtClean="0"/>
              <a:t>採集活動</a:t>
            </a:r>
            <a:r>
              <a:rPr lang="en-US" sz="1200" dirty="0" smtClean="0"/>
              <a:t>. This allows you to search for trips by specific taxonomy collected. Different from the normal accession screen, you have the ability to select 3 different outcomes – Accession, Caught and Released, and Died in Transit. Only those individuals or groups that you record an outcome of accessioned will receive a GAN and actually be accessioned into the ZIMS application. The Caught and Released and Died in Transit will remain in the grid without receiving a GAN.</a:t>
            </a:r>
          </a:p>
          <a:p>
            <a:r>
              <a:rPr lang="en-US" sz="1200" dirty="0" smtClean="0"/>
              <a:t>&gt;You can indicate animals that you caught in addition to those you were specially  hoping to catch on the trip by indicating By-catch.</a:t>
            </a:r>
          </a:p>
          <a:p>
            <a:r>
              <a:rPr lang="en-US" sz="1200" dirty="0" smtClean="0"/>
              <a:t>&gt;And you can record the collection method that you used for all of these outcomes.</a:t>
            </a:r>
          </a:p>
          <a:p>
            <a:r>
              <a:rPr lang="en-US" sz="1200" dirty="0" smtClean="0"/>
              <a:t>&gt;And a new feature is that you can associate a previously accessioned animal or group with a Collection Trip.</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37</a:t>
            </a:fld>
            <a:endParaRPr lang="en-GB"/>
          </a:p>
        </p:txBody>
      </p:sp>
    </p:spTree>
    <p:extLst>
      <p:ext uri="{BB962C8B-B14F-4D97-AF65-F5344CB8AC3E}">
        <p14:creationId xmlns:p14="http://schemas.microsoft.com/office/powerpoint/2010/main" val="1792806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It has been common for institutions to train their larger vertebrates for  husbandry and medical procedures as well as education and public relations. In the last few years this </a:t>
            </a:r>
            <a:r>
              <a:rPr lang="ja-JP" altLang="en-US" sz="1200" dirty="0" smtClean="0"/>
              <a:t>トレーニング</a:t>
            </a:r>
            <a:r>
              <a:rPr lang="en-US" sz="1200" dirty="0" smtClean="0"/>
              <a:t>  has expanded to include  almost all species  and even  amphibians  and fish can benefit from it, making their husbandry and medical care easier on keeper staff and veterinarians. On the left the Seattle Aquarium staff applies  eye drops to a Northern fur seal. On the right, The Seas with Nemo and Friends staff  members are performing an ultrasound on a sting ray to detect possible pregnancy. Both of these actions require that the animal be trained.</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38</a:t>
            </a:fld>
            <a:endParaRPr lang="en-GB"/>
          </a:p>
        </p:txBody>
      </p:sp>
    </p:spTree>
    <p:extLst>
      <p:ext uri="{BB962C8B-B14F-4D97-AF65-F5344CB8AC3E}">
        <p14:creationId xmlns:p14="http://schemas.microsoft.com/office/powerpoint/2010/main" val="3124407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First you record the behavior or routine that you are </a:t>
            </a:r>
            <a:r>
              <a:rPr lang="ja-JP" altLang="en-US" sz="1200" dirty="0" smtClean="0"/>
              <a:t>トレーニング</a:t>
            </a:r>
            <a:r>
              <a:rPr lang="en-US" sz="1200" dirty="0" smtClean="0"/>
              <a:t>. This is stored as a local list that you can select from for any  animal. This assures consistency and that behaviors are not duplicated. You then select the why you are doing the </a:t>
            </a:r>
            <a:r>
              <a:rPr lang="ja-JP" altLang="en-US" sz="1200" dirty="0" smtClean="0"/>
              <a:t>トレーニング</a:t>
            </a:r>
            <a:r>
              <a:rPr lang="en-US" sz="1200" dirty="0" smtClean="0"/>
              <a:t>. This is a multiple select data standard where you can select as many terms as appropriate. As the </a:t>
            </a:r>
            <a:r>
              <a:rPr lang="ja-JP" altLang="en-US" sz="1200" dirty="0" smtClean="0"/>
              <a:t>トレーニング</a:t>
            </a:r>
            <a:r>
              <a:rPr lang="en-US" sz="1200" dirty="0" smtClean="0"/>
              <a:t> progresses you are able to track the changing statuses, from Planned, to In-progress, to Regressed, to Completed.</a:t>
            </a:r>
          </a:p>
          <a:p>
            <a:r>
              <a:rPr lang="en-US" sz="1200" dirty="0" smtClean="0"/>
              <a:t>&gt; This snake is being taught to press its nose against the glass. The purpose is for both Education and Husbandry. We can see that there have been 3 status changes</a:t>
            </a:r>
          </a:p>
          <a:p>
            <a:r>
              <a:rPr lang="en-US" sz="1200" dirty="0" smtClean="0"/>
              <a:t>&gt;Selecting the hyperlink allows you to view these status changes. This particular </a:t>
            </a:r>
            <a:r>
              <a:rPr lang="ja-JP" altLang="en-US" sz="1200" dirty="0" smtClean="0"/>
              <a:t>トレーニング</a:t>
            </a:r>
            <a:r>
              <a:rPr lang="en-US" sz="1200" dirty="0" smtClean="0"/>
              <a:t> only took 10 days to complete.</a:t>
            </a:r>
          </a:p>
          <a:p>
            <a:r>
              <a:rPr lang="en-US" sz="1200" dirty="0" smtClean="0"/>
              <a:t>&gt;You can also track your </a:t>
            </a:r>
            <a:r>
              <a:rPr lang="ja-JP" altLang="en-US" sz="1200" dirty="0" smtClean="0"/>
              <a:t>トレーニング</a:t>
            </a:r>
            <a:r>
              <a:rPr lang="en-US" sz="1200" dirty="0" smtClean="0"/>
              <a:t> sessions. In the behavior above there were 3 sessions recorded.</a:t>
            </a:r>
          </a:p>
          <a:p>
            <a:r>
              <a:rPr lang="en-US" sz="1200" smtClean="0"/>
              <a:t>&gt;Selecting the hyperlink allows you to view these sessions, with complete details available upon opening the entry.</a:t>
            </a:r>
          </a:p>
          <a:p>
            <a:endParaRPr lang="en-GB"/>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39</a:t>
            </a:fld>
            <a:endParaRPr lang="en-GB"/>
          </a:p>
        </p:txBody>
      </p:sp>
    </p:spTree>
    <p:extLst>
      <p:ext uri="{BB962C8B-B14F-4D97-AF65-F5344CB8AC3E}">
        <p14:creationId xmlns:p14="http://schemas.microsoft.com/office/powerpoint/2010/main" val="169260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These Groups can be tracked at multiple levels, depending on what information you  need to know about the group. Tracking is basically what kind of details you are maintaining on your group numbers. If there is no tracking you are simply recording a census, or the count of the number of members of the Group.</a:t>
            </a:r>
          </a:p>
          <a:p>
            <a:r>
              <a:rPr lang="en-US" sz="1200" dirty="0" smtClean="0"/>
              <a:t>&gt;&gt;&gt;&gt;You can track by Sex Type and record your numbers in the group by the numbers in specific sex classes. This group has 5 males, 8 females and 10 undetermined sexes.</a:t>
            </a:r>
          </a:p>
          <a:p>
            <a:r>
              <a:rPr lang="en-US" sz="1200" dirty="0" smtClean="0"/>
              <a:t>&gt;&gt;&gt;&gt;You can also track by Life Stages and record your members by what stage of life they are in. This group has 3 hatchlings, 5 juveniles and 2 with developing back legs.</a:t>
            </a:r>
          </a:p>
          <a:p>
            <a:r>
              <a:rPr lang="en-US" sz="1200" dirty="0" smtClean="0"/>
              <a:t>&gt;&gt;&gt;&gt;The highest level of tracking is to track by both Sex Type and Life Stage. This group has 5 undetermined sex hatchlings/tadpoles, 2 males and 3 female juveniles, 7 undetermined sex with back legs developing and 7 undetermined sex with front legs developing.</a:t>
            </a:r>
          </a:p>
          <a:p>
            <a:endParaRPr lang="en-US" sz="1200" dirty="0" smtClean="0"/>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4</a:t>
            </a:fld>
            <a:endParaRPr lang="en-GB"/>
          </a:p>
        </p:txBody>
      </p:sp>
    </p:spTree>
    <p:extLst>
      <p:ext uri="{BB962C8B-B14F-4D97-AF65-F5344CB8AC3E}">
        <p14:creationId xmlns:p14="http://schemas.microsoft.com/office/powerpoint/2010/main" val="259439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How your group is being tracked will be displayed in the Census Info grid. This group is being tracked only by a count of the number in the group. If you hover over the up/down arrows you can see why the census changed and here there was a Death in the group. The Census Info grid also shows if there have been members merged or split from the group as the last three entries indicate where we split an individual, merged a group and split a group out of this group. We will cover splits and merges in a couple slides.</a:t>
            </a:r>
          </a:p>
          <a:p>
            <a:r>
              <a:rPr lang="en-US" sz="1200" dirty="0" smtClean="0"/>
              <a:t>&gt;&gt;&gt;&gt;This group started off with no tracking but as of the census taken on 18 December 2011, the group is being tracked by Sex Type. It is easy to change the tracking of a group when you record a census. You are not bound to what tracking you used when you started the group. However, it is not recommended to constantly change your tracking as it makes accurate inventory reports difficult to produce.</a:t>
            </a:r>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5</a:t>
            </a:fld>
            <a:endParaRPr lang="en-GB"/>
          </a:p>
        </p:txBody>
      </p:sp>
    </p:spTree>
    <p:extLst>
      <p:ext uri="{BB962C8B-B14F-4D97-AF65-F5344CB8AC3E}">
        <p14:creationId xmlns:p14="http://schemas.microsoft.com/office/powerpoint/2010/main" val="320384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A colony is a group with too many members to count or record. Examples are honeybees and fire ants. If you entered a group with a count of 20,000 your inventory would be highly impacted. You are not forced to record these as a colony, you just have the option. A colony can also be one entity of many parts or fragments such as corals. In ZIMS you can split your corals into multiple fragments of one.</a:t>
            </a:r>
          </a:p>
          <a:p>
            <a:r>
              <a:rPr lang="en-US" sz="1200" dirty="0" smtClean="0"/>
              <a:t>&gt;To indicate a colony simply check the Colony checkbox in the census info grid.</a:t>
            </a:r>
          </a:p>
          <a:p>
            <a:endParaRPr lang="en-US" dirty="0" smtClean="0"/>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6</a:t>
            </a:fld>
            <a:endParaRPr lang="en-GB"/>
          </a:p>
        </p:txBody>
      </p:sp>
    </p:spTree>
    <p:extLst>
      <p:ext uri="{BB962C8B-B14F-4D97-AF65-F5344CB8AC3E}">
        <p14:creationId xmlns:p14="http://schemas.microsoft.com/office/powerpoint/2010/main" val="19234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In Institution Preferences your Local Administrator can set what count is desired to be shown in the inventory for your colonies. This is usually “1”. This is the count that will appear on Inventory and Taxon Reports. This Colony Inventory Count is not available as an Individual Preference</a:t>
            </a:r>
          </a:p>
          <a:p>
            <a:r>
              <a:rPr lang="en-US" sz="1200" dirty="0" smtClean="0"/>
              <a:t>&gt;You will find this preference under Measurement &amp; Census preferences.</a:t>
            </a:r>
          </a:p>
          <a:p>
            <a:r>
              <a:rPr lang="en-US" sz="1200" dirty="0" smtClean="0"/>
              <a:t>&gt;Record your desired default in the Default Colony Inventory Count field.</a:t>
            </a:r>
          </a:p>
          <a:p>
            <a:endParaRPr lang="en-US" dirty="0" smtClean="0"/>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7</a:t>
            </a:fld>
            <a:endParaRPr lang="en-GB"/>
          </a:p>
        </p:txBody>
      </p:sp>
    </p:spTree>
    <p:extLst>
      <p:ext uri="{BB962C8B-B14F-4D97-AF65-F5344CB8AC3E}">
        <p14:creationId xmlns:p14="http://schemas.microsoft.com/office/powerpoint/2010/main" val="2519193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If you want a specific colony record to have a different inventory count than is recorded in the Institution Preferences, you can change it within the record. After you check the Colony check box in the census grid, a new topic will be added to the Taxonomy/Collection grid called Colony Inventory Count. Under Actions select Colony Inventory Count Change Event.</a:t>
            </a:r>
          </a:p>
          <a:p>
            <a:r>
              <a:rPr lang="en-US" sz="1200" dirty="0" smtClean="0"/>
              <a:t>&gt;Here you will be able to record any inventory count that you want to have represented for this specific record. This will not affect your inventory count preference for any other records.</a:t>
            </a:r>
            <a:endParaRPr lang="en-US" dirty="0" smtClean="0"/>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8</a:t>
            </a:fld>
            <a:endParaRPr lang="en-GB"/>
          </a:p>
        </p:txBody>
      </p:sp>
    </p:spTree>
    <p:extLst>
      <p:ext uri="{BB962C8B-B14F-4D97-AF65-F5344CB8AC3E}">
        <p14:creationId xmlns:p14="http://schemas.microsoft.com/office/powerpoint/2010/main" val="264087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smtClean="0"/>
              <a:t>A True Census of a group is when you actually go in and count them, either an actual or an estimated count. This is considered to be a group count reset. </a:t>
            </a:r>
          </a:p>
          <a:p>
            <a:r>
              <a:rPr lang="en-US" sz="1200" dirty="0" smtClean="0"/>
              <a:t>&gt;If you want to change the tracking in a group you must enter a True Census</a:t>
            </a:r>
          </a:p>
          <a:p>
            <a:r>
              <a:rPr lang="en-US" sz="1200" dirty="0" smtClean="0"/>
              <a:t>&gt;This is the count that will be used by the application to automatically calculate group numbers for any activity that happens in the group after this count such as births and deaths.  Births, Acquisitions and Merges will increment the count. Deaths, Dispositions and Splits will decrement the count.</a:t>
            </a:r>
          </a:p>
          <a:p>
            <a:r>
              <a:rPr lang="en-US" sz="1200" dirty="0" smtClean="0"/>
              <a:t>&gt;And anything that happens before this count does not affect the census.  The number will be calculated from the previous True Census.</a:t>
            </a:r>
            <a:endParaRPr lang="en-US" dirty="0" smtClean="0"/>
          </a:p>
          <a:p>
            <a:endParaRPr lang="en-GB" dirty="0"/>
          </a:p>
        </p:txBody>
      </p:sp>
      <p:sp>
        <p:nvSpPr>
          <p:cNvPr id="4" name="Tijdelijke aanduiding voor dianummer 3"/>
          <p:cNvSpPr>
            <a:spLocks noGrp="1"/>
          </p:cNvSpPr>
          <p:nvPr>
            <p:ph type="sldNum" sz="quarter" idx="10"/>
          </p:nvPr>
        </p:nvSpPr>
        <p:spPr/>
        <p:txBody>
          <a:bodyPr/>
          <a:lstStyle/>
          <a:p>
            <a:fld id="{990EA242-1BA6-4ABA-BCAE-EDA28DF9F676}" type="slidenum">
              <a:rPr lang="en-GB" smtClean="0"/>
              <a:t>9</a:t>
            </a:fld>
            <a:endParaRPr lang="en-GB"/>
          </a:p>
        </p:txBody>
      </p:sp>
    </p:spTree>
    <p:extLst>
      <p:ext uri="{BB962C8B-B14F-4D97-AF65-F5344CB8AC3E}">
        <p14:creationId xmlns:p14="http://schemas.microsoft.com/office/powerpoint/2010/main" val="349103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192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73196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95170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687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94091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04841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759827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0513249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46414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96268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2330309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1329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34770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34387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896290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4692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540538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08578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4839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17100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0146821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17200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5984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618136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90569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159106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45231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51824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874470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755453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1888616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135495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22261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460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54963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35632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72892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07872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066671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78871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52241782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4421739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082746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86045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64238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769598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31765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7018316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4884562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01211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597972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4321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0270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3793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9333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9364604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047104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96035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93620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6167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85040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9631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16478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0375252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450778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22683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33559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41086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786478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474875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6308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0896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100273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28405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864003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65938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89237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71087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33327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1318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988995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9820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060578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657105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006776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9432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80887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95845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5053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80297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532457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0157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5053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39698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86658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00997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245678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72363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9403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76602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488236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989551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06076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677684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6562829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56619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197611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414077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403225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712681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4499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38729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882521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065625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19399075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10541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714047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3961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361010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70496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154540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0253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8640541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06902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825850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724148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325166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996866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073914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530322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997692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866869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94755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493375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45562266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34867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162294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3FB76-7418-4AE9-B270-0509E432ACFA}" type="datetimeFigureOut">
              <a:rPr lang="en-US" smtClean="0"/>
              <a:t>9/1/2016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424912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631964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83FB76-7418-4AE9-B270-0509E432ACFA}" type="datetimeFigureOut">
              <a:rPr lang="en-US" smtClean="0"/>
              <a:t>9/1/2016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897407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83FB76-7418-4AE9-B270-0509E432ACFA}" type="datetimeFigureOut">
              <a:rPr lang="en-US" smtClean="0"/>
              <a:t>9/1/2016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1628874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3FB76-7418-4AE9-B270-0509E432ACFA}" type="datetimeFigureOut">
              <a:rPr lang="en-US" smtClean="0"/>
              <a:t>9/1/2016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5512711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2218749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3FB76-7418-4AE9-B270-0509E432ACFA}" type="datetimeFigureOut">
              <a:rPr lang="en-US" smtClean="0"/>
              <a:t>9/1/2016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‹nr.›</a:t>
            </a:fld>
            <a:endParaRPr lang="en-US"/>
          </a:p>
        </p:txBody>
      </p:sp>
    </p:spTree>
    <p:extLst>
      <p:ext uri="{BB962C8B-B14F-4D97-AF65-F5344CB8AC3E}">
        <p14:creationId xmlns:p14="http://schemas.microsoft.com/office/powerpoint/2010/main" val="34842758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9.jpeg"/><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0.jpeg"/><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1.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1.jpeg"/><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1.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2.jpeg"/><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1.pn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3.jpeg"/><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pn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14.jpeg"/><Relationship Id="rId5" Type="http://schemas.openxmlformats.org/officeDocument/2006/relationships/slideLayout" Target="../slideLayouts/slideLayout131.xml"/><Relationship Id="rId10" Type="http://schemas.openxmlformats.org/officeDocument/2006/relationships/theme" Target="../theme/theme15.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1.png"/><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15.jpeg"/><Relationship Id="rId5" Type="http://schemas.openxmlformats.org/officeDocument/2006/relationships/slideLayout" Target="../slideLayouts/slideLayout140.xml"/><Relationship Id="rId10" Type="http://schemas.openxmlformats.org/officeDocument/2006/relationships/theme" Target="../theme/theme16.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3.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4.jpe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5.jpe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6.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7.jpe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8.jpeg"/><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757923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ounded Rectangle 10"/>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6118" y="4884821"/>
            <a:ext cx="1482545" cy="1894363"/>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15965401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415" y="5257799"/>
            <a:ext cx="1995186" cy="157316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8617884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74" y="4843692"/>
            <a:ext cx="1471945" cy="19539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14506530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73" y="5130081"/>
            <a:ext cx="1568449" cy="170848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09286220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5946" y="4692315"/>
            <a:ext cx="1330250" cy="2141621"/>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204419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095" y="5685988"/>
            <a:ext cx="2198327" cy="109022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11796331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74596" y="5554245"/>
            <a:ext cx="2259529" cy="13070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33909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1117550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81" r="4575"/>
          <a:stretch/>
        </p:blipFill>
        <p:spPr>
          <a:xfrm>
            <a:off x="48128" y="5486401"/>
            <a:ext cx="1973154" cy="124046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7950"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01221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1521" t="9069" r="8974" b="8111"/>
          <a:stretch/>
        </p:blipFill>
        <p:spPr>
          <a:xfrm>
            <a:off x="183160" y="5069192"/>
            <a:ext cx="1755332" cy="1621028"/>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34778166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5204"/>
          <a:stretch/>
        </p:blipFill>
        <p:spPr>
          <a:xfrm>
            <a:off x="108358" y="4812632"/>
            <a:ext cx="1546375" cy="1949116"/>
          </a:xfrm>
          <a:prstGeom prst="rect">
            <a:avLst/>
          </a:prstGeom>
        </p:spPr>
      </p:pic>
      <p:sp>
        <p:nvSpPr>
          <p:cNvPr id="10" name="Rectangle 9"/>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
        <p:nvSpPr>
          <p:cNvPr id="9" name="Rectangle 8"/>
          <p:cNvSpPr/>
          <p:nvPr userDrawn="1"/>
        </p:nvSpPr>
        <p:spPr>
          <a:xfrm>
            <a:off x="1060315" y="4250986"/>
            <a:ext cx="1410511" cy="25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1077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0804" t="7741" r="19843"/>
          <a:stretch/>
        </p:blipFill>
        <p:spPr>
          <a:xfrm>
            <a:off x="89233" y="4941460"/>
            <a:ext cx="1992230" cy="176873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689471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69"/>
          <a:stretch/>
        </p:blipFill>
        <p:spPr>
          <a:xfrm>
            <a:off x="97315" y="4728411"/>
            <a:ext cx="1425357" cy="2020106"/>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1593935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13580" b="5102"/>
          <a:stretch/>
        </p:blipFill>
        <p:spPr>
          <a:xfrm>
            <a:off x="106645" y="5612725"/>
            <a:ext cx="2059039" cy="112085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321545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22047"/>
          <a:stretch/>
        </p:blipFill>
        <p:spPr>
          <a:xfrm>
            <a:off x="78521" y="5534879"/>
            <a:ext cx="2219512" cy="1153712"/>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783FB76-7418-4AE9-B270-0509E432ACFA}" type="datetimeFigureOut">
              <a:rPr lang="en-US" smtClean="0"/>
              <a:pPr/>
              <a:t>9/1/2016</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‹nr.›</a:t>
            </a:fld>
            <a:endParaRPr lang="en-US"/>
          </a:p>
        </p:txBody>
      </p:sp>
    </p:spTree>
    <p:extLst>
      <p:ext uri="{BB962C8B-B14F-4D97-AF65-F5344CB8AC3E}">
        <p14:creationId xmlns:p14="http://schemas.microsoft.com/office/powerpoint/2010/main" val="277539146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jpeg"/><Relationship Id="rId7" Type="http://schemas.openxmlformats.org/officeDocument/2006/relationships/hyperlink" Target="http://images.search.yahoo.com/images/view;_ylt=A0PDoKhVDfdP7gcAGOKJzbkF;_ylu=X3oDMTBlMTQ4cGxyBHNlYwNzcgRzbGsDaW1n?back=http://images.search.yahoo.com/search/images?p=water+heater&amp;sado=1&amp;n=30&amp;ei=utf-8&amp;fr=yfp-t-701-s&amp;fr2=sg-gac&amp;tab=organic&amp;ri=4&amp;w=768&amp;h=1024&amp;imgurl=www.mattox.com/water_heaters/images/old2.jpg&amp;rurl=http://www.mattox.com/water_heaters/index.html&amp;size=51.7+KB&amp;name=Old+gas+tanked+water+heate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68.png"/><Relationship Id="rId5" Type="http://schemas.openxmlformats.org/officeDocument/2006/relationships/hyperlink" Target="http://images.search.yahoo.com/images/view;_ylt=A0PDoKgeDfdPI1sAssWJzbkF;_ylu=X3oDMTBlMTQ4cGxyBHNlYwNzcgRzbGsDaW1n?back=http://images.search.yahoo.com/search/images?p=fluorescent+light+bulbs&amp;sado=1&amp;n=30&amp;ei=utf-8&amp;fr=yfp-t-701-s&amp;fr2=sg-gac&amp;tab=organic&amp;ri=219&amp;w=1280&amp;h=960&amp;imgurl=stoppingatthegreenlight.files.wordpress.com/2010/05/fishtankpet_compact_fluorescent_light.jpg&amp;rurl=http://stoppingatthegreenlight.wordpress.com/2010/05/23/compact-fluorescent-lights-dumping-mercury-directly-into-landfills/&amp;size=168+KB&amp;name=Compact+Fluorescent+Lights+Dumping+Mercury+Directly+into+Landfills+...&amp;p=fluorescent+light+bulbs&amp;oid=0da0126a04f5b477641c5a40ccf29c24&amp;fr2=sg-gac&amp;fr=yfp-t-701-s&amp;tt=Compact+Fluorescent+Lights+Dumping+Mercury+Directly+into+Landfills+...&amp;b=211&amp;ni=112&amp;no=219&amp;ts=&amp;tab=organic&amp;sigr=13re3ruub&amp;sigb=1480l577n&amp;sigi=12tpro4e4&amp;.crumb=/52OAgp54T9" TargetMode="External"/><Relationship Id="rId10" Type="http://schemas.openxmlformats.org/officeDocument/2006/relationships/image" Target="../media/image67.jpeg"/><Relationship Id="rId4" Type="http://schemas.openxmlformats.org/officeDocument/2006/relationships/image" Target="../media/image64.jpeg"/><Relationship Id="rId9" Type="http://schemas.openxmlformats.org/officeDocument/2006/relationships/hyperlink" Target="http://images.search.yahoo.com/images/view;_ylt=A0PDoS5WDvdP2XsApI.JzbkF;_ylu=X3oDMTBlMTQ4cGxyBHNlYwNzcgRzbGsDaW1n?back=http://images.search.yahoo.com/search/images?p=evaporative+air+cooler&amp;sado=1&amp;n=30&amp;ei=utf-8&amp;fr=yfp-t-701-s&amp;fr2=sg-gac&amp;tab=organic&amp;ri=108&amp;w=450&amp;h=338&amp;imgurl=www.experthow.com/wp-content/uploads/2011/05/Evaporative-Air-Cooler1.jpg&amp;rurl=http://www.experthow.com/&amp;size=32.3+KB&amp;name=How+to+Clean+an+Evaporative+Air+Cooler&amp;p=evaporative+air+cooler&amp;oid=d004b7bda3a41ebe9666bc9255ceff81&amp;fr2=sg-gac&amp;fr=yfp-t-701-s&amp;tt=How+to+Clean+an+Evaporative+Air+Cooler&amp;b=91&amp;ni=112&amp;no=108&amp;ts=&amp;tab=organic&amp;sigr=10pv3dfd1&amp;sigb=147bqvlpv&amp;sigi=128cg8l4k&amp;.crumb=/52OAgp54T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543564"/>
          </a:xfrm>
        </p:spPr>
        <p:txBody>
          <a:bodyPr>
            <a:noAutofit/>
          </a:bodyPr>
          <a:lstStyle/>
          <a:p>
            <a:r>
              <a:rPr lang="en-US" sz="4400" dirty="0"/>
              <a:t>5000</a:t>
            </a:r>
            <a:br>
              <a:rPr lang="en-US" sz="4400" dirty="0"/>
            </a:br>
            <a:r>
              <a:rPr lang="en-US" sz="4400" dirty="0"/>
              <a:t>ZIMS</a:t>
            </a:r>
            <a:r>
              <a:rPr lang="ja-JP" altLang="en-US" sz="4400" dirty="0"/>
              <a:t>における水族館向け機能</a:t>
            </a:r>
            <a:endParaRPr lang="en-US" sz="4400" dirty="0"/>
          </a:p>
        </p:txBody>
      </p:sp>
      <p:sp>
        <p:nvSpPr>
          <p:cNvPr id="3" name="Subtitle 2"/>
          <p:cNvSpPr>
            <a:spLocks noGrp="1"/>
          </p:cNvSpPr>
          <p:nvPr>
            <p:ph type="subTitle" idx="1"/>
          </p:nvPr>
        </p:nvSpPr>
        <p:spPr>
          <a:xfrm>
            <a:off x="1014211" y="3022487"/>
            <a:ext cx="6858000" cy="2335123"/>
          </a:xfrm>
        </p:spPr>
        <p:txBody>
          <a:bodyPr>
            <a:normAutofit/>
          </a:bodyPr>
          <a:lstStyle/>
          <a:p>
            <a:endParaRPr lang="en-US" dirty="0"/>
          </a:p>
        </p:txBody>
      </p:sp>
      <p:sp>
        <p:nvSpPr>
          <p:cNvPr id="4" name="Text Placeholder 3"/>
          <p:cNvSpPr txBox="1">
            <a:spLocks/>
          </p:cNvSpPr>
          <p:nvPr/>
        </p:nvSpPr>
        <p:spPr>
          <a:xfrm>
            <a:off x="1173707" y="6139668"/>
            <a:ext cx="3398293" cy="49730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ja-JP" altLang="en-US" smtClean="0"/>
              <a:t>国際種情報システム機構</a:t>
            </a:r>
            <a:endParaRPr lang="en-US" dirty="0"/>
          </a:p>
        </p:txBody>
      </p:sp>
    </p:spTree>
    <p:extLst>
      <p:ext uri="{BB962C8B-B14F-4D97-AF65-F5344CB8AC3E}">
        <p14:creationId xmlns:p14="http://schemas.microsoft.com/office/powerpoint/2010/main" val="231813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3" name="Tijdelijke aanduiding voor inhoud 2"/>
          <p:cNvSpPr>
            <a:spLocks noGrp="1"/>
          </p:cNvSpPr>
          <p:nvPr>
            <p:ph idx="1"/>
          </p:nvPr>
        </p:nvSpPr>
        <p:spPr/>
        <p:txBody>
          <a:bodyPr>
            <a:normAutofit fontScale="92500" lnSpcReduction="20000"/>
          </a:bodyPr>
          <a:lstStyle/>
          <a:p>
            <a:r>
              <a:rPr lang="ja-JP" altLang="en-US" sz="3600" b="1" dirty="0"/>
              <a:t>群の管理</a:t>
            </a:r>
            <a:r>
              <a:rPr lang="en-US" sz="3600" b="1" dirty="0"/>
              <a:t> – </a:t>
            </a:r>
            <a:r>
              <a:rPr lang="ja-JP" altLang="en-US" sz="3600" b="1" dirty="0"/>
              <a:t>全て、あるいは部分的な移動</a:t>
            </a:r>
            <a:r>
              <a:rPr lang="en-US" altLang="ja-JP" sz="3600" b="1" dirty="0"/>
              <a:t/>
            </a:r>
            <a:br>
              <a:rPr lang="en-US" altLang="ja-JP" sz="3600" b="1" dirty="0"/>
            </a:br>
            <a:endParaRPr lang="en-US" sz="2000" b="1" dirty="0"/>
          </a:p>
          <a:p>
            <a:r>
              <a:rPr lang="ja-JP" altLang="en-US" sz="3600" b="1" dirty="0"/>
              <a:t>全て</a:t>
            </a:r>
            <a:endParaRPr lang="en-US" sz="3600" b="1" dirty="0"/>
          </a:p>
          <a:p>
            <a:pPr lvl="1"/>
            <a:r>
              <a:rPr lang="ja-JP" altLang="en-US" sz="2800" dirty="0"/>
              <a:t>群の個体全てが対象</a:t>
            </a:r>
            <a:endParaRPr lang="en-US" sz="2800" dirty="0"/>
          </a:p>
          <a:p>
            <a:pPr marL="1371600" lvl="2" indent="-457200">
              <a:buFont typeface="Wingdings" panose="05000000000000000000" pitchFamily="2" charset="2"/>
              <a:buChar char="ü"/>
            </a:pPr>
            <a:r>
              <a:rPr lang="ja-JP" altLang="en-US" sz="2800" dirty="0"/>
              <a:t>群作成時</a:t>
            </a:r>
            <a:endParaRPr lang="en-US" sz="2800" dirty="0"/>
          </a:p>
          <a:p>
            <a:pPr marL="1371600" lvl="2" indent="-457200">
              <a:buFont typeface="Wingdings" panose="05000000000000000000" pitchFamily="2" charset="2"/>
              <a:buChar char="ü"/>
            </a:pPr>
            <a:r>
              <a:rPr lang="ja-JP" altLang="en-US" sz="2800" dirty="0"/>
              <a:t>群を空にする時</a:t>
            </a:r>
            <a:endParaRPr lang="en-US" sz="2800" dirty="0"/>
          </a:p>
          <a:p>
            <a:endParaRPr lang="en-US" sz="2000" b="1" dirty="0"/>
          </a:p>
          <a:p>
            <a:r>
              <a:rPr lang="ja-JP" altLang="en-US" sz="3600" b="1" dirty="0"/>
              <a:t>部分的</a:t>
            </a:r>
            <a:endParaRPr lang="en-US" sz="3600" b="1" dirty="0"/>
          </a:p>
          <a:p>
            <a:pPr lvl="1"/>
            <a:r>
              <a:rPr lang="ja-JP" altLang="en-US" sz="2800" dirty="0"/>
              <a:t>群の一部分の個体が対象</a:t>
            </a:r>
            <a:endParaRPr lang="en-US" sz="2800" dirty="0"/>
          </a:p>
          <a:p>
            <a:pPr marL="1371600" lvl="2" indent="-457200">
              <a:buFont typeface="Wingdings" panose="05000000000000000000" pitchFamily="2" charset="2"/>
              <a:buChar char="ü"/>
            </a:pPr>
            <a:r>
              <a:rPr lang="ja-JP" altLang="en-US" sz="2800" dirty="0"/>
              <a:t>新しく個体を群に追加</a:t>
            </a:r>
            <a:endParaRPr lang="en-US" sz="2800" dirty="0"/>
          </a:p>
          <a:p>
            <a:pPr marL="1371600" lvl="2" indent="-457200">
              <a:buFont typeface="Wingdings" panose="05000000000000000000" pitchFamily="2" charset="2"/>
              <a:buChar char="ü"/>
            </a:pPr>
            <a:r>
              <a:rPr lang="ja-JP" altLang="en-US" sz="2800" dirty="0"/>
              <a:t>群から個体を取り除く</a:t>
            </a:r>
            <a:endParaRPr lang="en-US" sz="2800" dirty="0"/>
          </a:p>
          <a:p>
            <a:endParaRPr lang="en-GB" dirty="0"/>
          </a:p>
        </p:txBody>
      </p:sp>
    </p:spTree>
    <p:extLst>
      <p:ext uri="{BB962C8B-B14F-4D97-AF65-F5344CB8AC3E}">
        <p14:creationId xmlns:p14="http://schemas.microsoft.com/office/powerpoint/2010/main" val="222837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群の管理</a:t>
            </a:r>
            <a:r>
              <a:rPr lang="en-US" b="1" dirty="0"/>
              <a:t> – </a:t>
            </a:r>
            <a:r>
              <a:rPr lang="ja-JP" altLang="en-US" b="1" dirty="0"/>
              <a:t>さまざまな対処方法</a:t>
            </a:r>
            <a:r>
              <a:rPr lang="en-US" sz="3600" dirty="0"/>
              <a:t/>
            </a:r>
            <a:br>
              <a:rPr lang="en-US" sz="36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5"/>
          <p:cNvPicPr>
            <a:picLocks noChangeAspect="1" noChangeArrowheads="1"/>
          </p:cNvPicPr>
          <p:nvPr/>
        </p:nvPicPr>
        <p:blipFill>
          <a:blip r:embed="rId3"/>
          <a:srcRect/>
          <a:stretch>
            <a:fillRect/>
          </a:stretch>
        </p:blipFill>
        <p:spPr bwMode="auto">
          <a:xfrm>
            <a:off x="464233" y="1471113"/>
            <a:ext cx="3806733" cy="1258019"/>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464233" y="3161249"/>
            <a:ext cx="3826413" cy="1395516"/>
          </a:xfrm>
          <a:prstGeom prst="rect">
            <a:avLst/>
          </a:prstGeom>
          <a:noFill/>
          <a:ln w="9525">
            <a:solidFill>
              <a:schemeClr val="tx1"/>
            </a:solidFill>
            <a:miter lim="800000"/>
            <a:headEnd/>
            <a:tailEnd/>
          </a:ln>
        </p:spPr>
      </p:pic>
      <p:pic>
        <p:nvPicPr>
          <p:cNvPr id="6" name="Picture 6"/>
          <p:cNvPicPr>
            <a:picLocks noChangeAspect="1" noChangeArrowheads="1"/>
          </p:cNvPicPr>
          <p:nvPr/>
        </p:nvPicPr>
        <p:blipFill>
          <a:blip r:embed="rId5"/>
          <a:srcRect/>
          <a:stretch>
            <a:fillRect/>
          </a:stretch>
        </p:blipFill>
        <p:spPr bwMode="auto">
          <a:xfrm>
            <a:off x="464232" y="4937908"/>
            <a:ext cx="3806733" cy="1282526"/>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6"/>
          <a:srcRect/>
          <a:stretch>
            <a:fillRect/>
          </a:stretch>
        </p:blipFill>
        <p:spPr bwMode="auto">
          <a:xfrm>
            <a:off x="4656406" y="1815656"/>
            <a:ext cx="4079632" cy="1345593"/>
          </a:xfrm>
          <a:prstGeom prst="rect">
            <a:avLst/>
          </a:prstGeom>
          <a:noFill/>
          <a:ln w="9525">
            <a:solidFill>
              <a:schemeClr val="tx1"/>
            </a:solidFill>
            <a:miter lim="800000"/>
            <a:headEnd/>
            <a:tailEnd/>
          </a:ln>
        </p:spPr>
      </p:pic>
      <p:pic>
        <p:nvPicPr>
          <p:cNvPr id="8" name="Picture 4"/>
          <p:cNvPicPr>
            <a:picLocks noChangeAspect="1" noChangeArrowheads="1"/>
          </p:cNvPicPr>
          <p:nvPr/>
        </p:nvPicPr>
        <p:blipFill>
          <a:blip r:embed="rId7"/>
          <a:srcRect/>
          <a:stretch>
            <a:fillRect/>
          </a:stretch>
        </p:blipFill>
        <p:spPr bwMode="auto">
          <a:xfrm>
            <a:off x="4693250" y="3571110"/>
            <a:ext cx="4042788" cy="136679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11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10536" y="665565"/>
            <a:ext cx="7886700" cy="5093789"/>
          </a:xfrm>
        </p:spPr>
        <p:txBody>
          <a:bodyPr>
            <a:normAutofit fontScale="62500" lnSpcReduction="20000"/>
          </a:bodyPr>
          <a:lstStyle/>
          <a:p>
            <a:r>
              <a:rPr lang="ja-JP" altLang="en-US" sz="5100" b="1" dirty="0"/>
              <a:t>群の管理</a:t>
            </a:r>
            <a:r>
              <a:rPr lang="en-US" sz="5100" b="1" dirty="0"/>
              <a:t> – </a:t>
            </a:r>
            <a:r>
              <a:rPr lang="ja-JP" altLang="en-US" sz="5100" b="1" dirty="0"/>
              <a:t>有効あるいは無効</a:t>
            </a:r>
            <a:endParaRPr lang="en-US" sz="5100" b="1" dirty="0"/>
          </a:p>
          <a:p>
            <a:endParaRPr lang="en-US" sz="2900" b="1" dirty="0"/>
          </a:p>
          <a:p>
            <a:r>
              <a:rPr lang="ja-JP" altLang="en-US" sz="5100" b="1" dirty="0"/>
              <a:t>有効（</a:t>
            </a:r>
            <a:r>
              <a:rPr lang="en-US" sz="5100" b="1" dirty="0"/>
              <a:t>Open</a:t>
            </a:r>
            <a:r>
              <a:rPr lang="ja-JP" altLang="en-US" sz="5100" b="1" dirty="0"/>
              <a:t>）</a:t>
            </a:r>
            <a:endParaRPr lang="en-US" sz="5100" b="1" dirty="0"/>
          </a:p>
          <a:p>
            <a:pPr marL="914400" lvl="1" indent="-457200">
              <a:buFont typeface="Wingdings" panose="05000000000000000000" pitchFamily="2" charset="2"/>
              <a:buChar char="l"/>
            </a:pPr>
            <a:r>
              <a:rPr lang="ja-JP" altLang="en-US" sz="3800" dirty="0"/>
              <a:t>今後も記録を追加可能</a:t>
            </a:r>
            <a:endParaRPr lang="en-US" sz="3800" dirty="0"/>
          </a:p>
          <a:p>
            <a:pPr marL="914400" lvl="1" indent="-457200">
              <a:buFont typeface="Wingdings" panose="05000000000000000000" pitchFamily="2" charset="2"/>
              <a:buChar char="l"/>
            </a:pPr>
            <a:r>
              <a:rPr lang="ja-JP" altLang="en-US" sz="3800" dirty="0"/>
              <a:t>報告書上の個体数は</a:t>
            </a:r>
            <a:r>
              <a:rPr lang="en-US" altLang="ja-JP" sz="3800" dirty="0"/>
              <a:t>0.0.0</a:t>
            </a:r>
            <a:r>
              <a:rPr lang="ja-JP" altLang="en-US" sz="3800" dirty="0"/>
              <a:t>と記載される</a:t>
            </a:r>
            <a:endParaRPr lang="en-US" altLang="ja-JP" sz="3800" dirty="0"/>
          </a:p>
          <a:p>
            <a:pPr marL="914400" lvl="1" indent="-457200">
              <a:buFont typeface="Wingdings" panose="05000000000000000000" pitchFamily="2" charset="2"/>
              <a:buChar char="l"/>
            </a:pPr>
            <a:r>
              <a:rPr lang="ja-JP" altLang="en-US" sz="3800" dirty="0"/>
              <a:t>状況（</a:t>
            </a:r>
            <a:r>
              <a:rPr lang="en-US" altLang="ja-JP" sz="3800" dirty="0"/>
              <a:t>Status</a:t>
            </a:r>
            <a:r>
              <a:rPr lang="ja-JP" altLang="en-US" sz="3800" dirty="0"/>
              <a:t>）は</a:t>
            </a:r>
            <a:r>
              <a:rPr lang="en-US" altLang="ja-JP" sz="3800" dirty="0"/>
              <a:t>,</a:t>
            </a:r>
            <a:r>
              <a:rPr lang="ja-JP" altLang="en-US" sz="3800" dirty="0"/>
              <a:t>、有効（</a:t>
            </a:r>
            <a:r>
              <a:rPr lang="en-US" altLang="ja-JP" sz="3800" dirty="0"/>
              <a:t>Open</a:t>
            </a:r>
            <a:r>
              <a:rPr lang="ja-JP" altLang="en-US" sz="3800" dirty="0"/>
              <a:t>）と</a:t>
            </a:r>
            <a:r>
              <a:rPr lang="en-US" altLang="ja-JP" sz="3800" dirty="0"/>
              <a:t/>
            </a:r>
            <a:br>
              <a:rPr lang="en-US" altLang="ja-JP" sz="3800" dirty="0"/>
            </a:br>
            <a:r>
              <a:rPr lang="ja-JP" altLang="en-US" sz="3800" dirty="0"/>
              <a:t>記載される</a:t>
            </a:r>
            <a:endParaRPr lang="en-US" altLang="ja-JP" sz="3800" dirty="0"/>
          </a:p>
          <a:p>
            <a:pPr marL="914400" lvl="1" indent="-457200">
              <a:buFont typeface="Wingdings" panose="05000000000000000000" pitchFamily="2" charset="2"/>
              <a:buChar char="l"/>
            </a:pPr>
            <a:r>
              <a:rPr lang="ja-JP" altLang="en-US" sz="3800" dirty="0"/>
              <a:t>医学的および遺伝学的記録は失われる</a:t>
            </a:r>
            <a:endParaRPr lang="en-US" sz="3800" dirty="0"/>
          </a:p>
          <a:p>
            <a:r>
              <a:rPr lang="ja-JP" altLang="en-US" sz="5100" b="1" dirty="0"/>
              <a:t>無効（</a:t>
            </a:r>
            <a:r>
              <a:rPr lang="en-US" sz="5100" b="1" dirty="0"/>
              <a:t>Closed</a:t>
            </a:r>
            <a:r>
              <a:rPr lang="ja-JP" altLang="en-US" sz="5100" b="1" dirty="0"/>
              <a:t>）</a:t>
            </a:r>
            <a:endParaRPr lang="en-US" sz="5100" b="1" dirty="0"/>
          </a:p>
          <a:p>
            <a:pPr marL="914400" lvl="1" indent="-457200">
              <a:buFont typeface="Wingdings" panose="05000000000000000000" pitchFamily="2" charset="2"/>
              <a:buChar char="l"/>
            </a:pPr>
            <a:r>
              <a:rPr lang="ja-JP" altLang="en-US" sz="3800" dirty="0"/>
              <a:t>いかなる記録も追加不可能</a:t>
            </a:r>
            <a:endParaRPr lang="en-US" sz="3800" dirty="0"/>
          </a:p>
          <a:p>
            <a:pPr marL="914400" lvl="1" indent="-457200">
              <a:buFont typeface="Wingdings" panose="05000000000000000000" pitchFamily="2" charset="2"/>
              <a:buChar char="l"/>
            </a:pPr>
            <a:r>
              <a:rPr lang="ja-JP" altLang="en-US" sz="3800" dirty="0"/>
              <a:t>無効となった時点以降の期間を</a:t>
            </a:r>
            <a:r>
              <a:rPr lang="en-US" altLang="ja-JP" sz="3800" dirty="0"/>
              <a:t/>
            </a:r>
            <a:br>
              <a:rPr lang="en-US" altLang="ja-JP" sz="3800" dirty="0"/>
            </a:br>
            <a:r>
              <a:rPr lang="ja-JP" altLang="en-US" sz="3800" dirty="0"/>
              <a:t>対象とした報告書には記載されない</a:t>
            </a:r>
            <a:endParaRPr lang="en-US" altLang="ja-JP" sz="3800" dirty="0"/>
          </a:p>
          <a:p>
            <a:pPr marL="914400" lvl="1" indent="-457200">
              <a:buFont typeface="Wingdings" panose="05000000000000000000" pitchFamily="2" charset="2"/>
              <a:buChar char="l"/>
            </a:pPr>
            <a:r>
              <a:rPr lang="ja-JP" altLang="en-US" sz="3800" dirty="0"/>
              <a:t>状況（</a:t>
            </a:r>
            <a:r>
              <a:rPr lang="en-US" altLang="ja-JP" sz="3800" dirty="0"/>
              <a:t>Status</a:t>
            </a:r>
            <a:r>
              <a:rPr lang="ja-JP" altLang="en-US" sz="3800" dirty="0"/>
              <a:t>）は、無効（</a:t>
            </a:r>
            <a:r>
              <a:rPr lang="en-US" altLang="ja-JP" sz="3800" dirty="0"/>
              <a:t>Closed Out</a:t>
            </a:r>
            <a:r>
              <a:rPr lang="ja-JP" altLang="en-US" sz="3800" dirty="0"/>
              <a:t>）</a:t>
            </a:r>
            <a:r>
              <a:rPr lang="en-US" altLang="ja-JP" sz="3800" dirty="0"/>
              <a:t/>
            </a:r>
            <a:br>
              <a:rPr lang="en-US" altLang="ja-JP" sz="3800" dirty="0"/>
            </a:br>
            <a:r>
              <a:rPr lang="ja-JP" altLang="en-US" sz="3800" dirty="0"/>
              <a:t>と記載される</a:t>
            </a:r>
          </a:p>
          <a:p>
            <a:endParaRPr lang="en-GB" dirty="0"/>
          </a:p>
        </p:txBody>
      </p:sp>
    </p:spTree>
    <p:extLst>
      <p:ext uri="{BB962C8B-B14F-4D97-AF65-F5344CB8AC3E}">
        <p14:creationId xmlns:p14="http://schemas.microsoft.com/office/powerpoint/2010/main" val="405440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群の管理</a:t>
            </a:r>
            <a:r>
              <a:rPr lang="en-US" b="1" dirty="0"/>
              <a:t> – </a:t>
            </a:r>
            <a:r>
              <a:rPr lang="ja-JP" altLang="en-US" b="1" dirty="0"/>
              <a:t>無効にする</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a:srcRect/>
          <a:stretch>
            <a:fillRect/>
          </a:stretch>
        </p:blipFill>
        <p:spPr bwMode="auto">
          <a:xfrm>
            <a:off x="1102190" y="1126285"/>
            <a:ext cx="5926408" cy="4403071"/>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628650" y="1027907"/>
            <a:ext cx="7494195" cy="477986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688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sz="3600" b="1" dirty="0"/>
              <a:t>群の管理</a:t>
            </a:r>
            <a:r>
              <a:rPr lang="en-US" sz="3600" b="1" dirty="0"/>
              <a:t> – </a:t>
            </a:r>
            <a:r>
              <a:rPr lang="ja-JP" altLang="en-US" sz="3600" b="1" dirty="0"/>
              <a:t>群の概要（</a:t>
            </a:r>
            <a:r>
              <a:rPr lang="en-US" sz="3600" b="1" dirty="0"/>
              <a:t>Group Explorer</a:t>
            </a:r>
            <a:r>
              <a:rPr lang="ja-JP" altLang="en-US" sz="3600" b="1" dirty="0"/>
              <a:t>）</a:t>
            </a:r>
            <a:r>
              <a:rPr lang="en-US" sz="3600" dirty="0"/>
              <a:t/>
            </a:r>
            <a:br>
              <a:rPr lang="en-US" sz="36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3"/>
          <a:srcRect/>
          <a:stretch>
            <a:fillRect/>
          </a:stretch>
        </p:blipFill>
        <p:spPr bwMode="auto">
          <a:xfrm>
            <a:off x="1580079" y="1027907"/>
            <a:ext cx="5639586" cy="4635914"/>
          </a:xfrm>
          <a:prstGeom prst="rect">
            <a:avLst/>
          </a:prstGeom>
          <a:noFill/>
          <a:ln w="9525">
            <a:noFill/>
            <a:miter lim="800000"/>
            <a:headEnd/>
            <a:tailEnd/>
          </a:ln>
        </p:spPr>
      </p:pic>
      <p:sp>
        <p:nvSpPr>
          <p:cNvPr id="5" name="TextBox 3"/>
          <p:cNvSpPr txBox="1"/>
          <p:nvPr/>
        </p:nvSpPr>
        <p:spPr>
          <a:xfrm>
            <a:off x="774966" y="4246098"/>
            <a:ext cx="2749471" cy="400110"/>
          </a:xfrm>
          <a:prstGeom prst="rect">
            <a:avLst/>
          </a:prstGeom>
          <a:noFill/>
        </p:spPr>
        <p:txBody>
          <a:bodyPr wrap="none" rtlCol="0">
            <a:spAutoFit/>
          </a:bodyPr>
          <a:lstStyle/>
          <a:p>
            <a:r>
              <a:rPr lang="ja-JP" altLang="en-US" sz="2000" b="1" dirty="0" smtClean="0"/>
              <a:t>各記録へのリンクあり</a:t>
            </a:r>
            <a:endParaRPr lang="en-US" sz="2000" b="1" dirty="0"/>
          </a:p>
        </p:txBody>
      </p:sp>
      <p:cxnSp>
        <p:nvCxnSpPr>
          <p:cNvPr id="6" name="Straight Arrow Connector 5"/>
          <p:cNvCxnSpPr/>
          <p:nvPr/>
        </p:nvCxnSpPr>
        <p:spPr>
          <a:xfrm flipV="1">
            <a:off x="2700997" y="3277772"/>
            <a:ext cx="0" cy="90033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103771" y="2574388"/>
            <a:ext cx="2278486" cy="160371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524437" y="4009292"/>
            <a:ext cx="1779083" cy="47361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11"/>
          <p:cNvCxnSpPr/>
          <p:nvPr/>
        </p:nvCxnSpPr>
        <p:spPr>
          <a:xfrm flipV="1">
            <a:off x="3066757" y="1955409"/>
            <a:ext cx="942535" cy="222269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52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収容場所</a:t>
            </a:r>
            <a:r>
              <a:rPr lang="en-US" b="1" dirty="0"/>
              <a:t>/</a:t>
            </a:r>
            <a:r>
              <a:rPr lang="ja-JP" altLang="en-US" b="1" dirty="0"/>
              <a:t>水槽</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descr="https://comm.isis.org/Shared%20Documents/photos%20for%20presentations/Low%20res%20grey%20reef%20shark.jpg"/>
          <p:cNvPicPr>
            <a:picLocks noChangeAspect="1" noChangeArrowheads="1"/>
          </p:cNvPicPr>
          <p:nvPr/>
        </p:nvPicPr>
        <p:blipFill>
          <a:blip r:embed="rId3"/>
          <a:srcRect/>
          <a:stretch>
            <a:fillRect/>
          </a:stretch>
        </p:blipFill>
        <p:spPr bwMode="auto">
          <a:xfrm>
            <a:off x="907561" y="998846"/>
            <a:ext cx="3720709" cy="5600855"/>
          </a:xfrm>
          <a:prstGeom prst="rect">
            <a:avLst/>
          </a:prstGeom>
          <a:noFill/>
        </p:spPr>
      </p:pic>
      <p:pic>
        <p:nvPicPr>
          <p:cNvPr id="5" name="Picture 6" descr="https://comm.isis.org/Shared%20Documents/photos%20for%20presentations/SaltWaterCrocodile-NorthQueensland-iStock_PP.jpg"/>
          <p:cNvPicPr>
            <a:picLocks noChangeAspect="1" noChangeArrowheads="1"/>
          </p:cNvPicPr>
          <p:nvPr/>
        </p:nvPicPr>
        <p:blipFill>
          <a:blip r:embed="rId4"/>
          <a:srcRect/>
          <a:stretch>
            <a:fillRect/>
          </a:stretch>
        </p:blipFill>
        <p:spPr bwMode="auto">
          <a:xfrm>
            <a:off x="5148775" y="998846"/>
            <a:ext cx="2855742" cy="4261418"/>
          </a:xfrm>
          <a:prstGeom prst="rect">
            <a:avLst/>
          </a:prstGeom>
          <a:noFill/>
        </p:spPr>
      </p:pic>
    </p:spTree>
    <p:extLst>
      <p:ext uri="{BB962C8B-B14F-4D97-AF65-F5344CB8AC3E}">
        <p14:creationId xmlns:p14="http://schemas.microsoft.com/office/powerpoint/2010/main" val="774259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収容場所</a:t>
            </a:r>
            <a:r>
              <a:rPr lang="en-US" b="1" dirty="0"/>
              <a:t>/</a:t>
            </a:r>
            <a:r>
              <a:rPr lang="ja-JP" altLang="en-US" b="1" dirty="0"/>
              <a:t>水槽</a:t>
            </a:r>
            <a:r>
              <a:rPr lang="en-US" b="1" dirty="0"/>
              <a:t>- </a:t>
            </a:r>
            <a:r>
              <a:rPr lang="ja-JP" altLang="en-US" b="1" dirty="0"/>
              <a:t>新規登録</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3"/>
          <a:srcRect/>
          <a:stretch>
            <a:fillRect/>
          </a:stretch>
        </p:blipFill>
        <p:spPr bwMode="auto">
          <a:xfrm>
            <a:off x="628650" y="1137060"/>
            <a:ext cx="7027886" cy="4572238"/>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1861918" y="1643175"/>
            <a:ext cx="3216519" cy="383976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697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収容場所</a:t>
            </a:r>
            <a:r>
              <a:rPr lang="en-US" b="1" dirty="0"/>
              <a:t>/</a:t>
            </a:r>
            <a:r>
              <a:rPr lang="ja-JP" altLang="en-US" b="1" dirty="0"/>
              <a:t>水槽</a:t>
            </a:r>
            <a:r>
              <a:rPr lang="en-US" b="1" dirty="0"/>
              <a:t>- </a:t>
            </a:r>
            <a:r>
              <a:rPr lang="ja-JP" altLang="en-US" b="1" dirty="0"/>
              <a:t>水の種類</a:t>
            </a:r>
            <a:r>
              <a:rPr lang="en-US" sz="3600" dirty="0"/>
              <a:t/>
            </a:r>
            <a:br>
              <a:rPr lang="en-US" sz="36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3"/>
          <a:srcRect/>
          <a:stretch>
            <a:fillRect/>
          </a:stretch>
        </p:blipFill>
        <p:spPr bwMode="auto">
          <a:xfrm>
            <a:off x="397998" y="1651762"/>
            <a:ext cx="5562600" cy="3400425"/>
          </a:xfrm>
          <a:prstGeom prst="rect">
            <a:avLst/>
          </a:prstGeom>
          <a:noFill/>
          <a:ln w="9525">
            <a:solidFill>
              <a:schemeClr val="accent1"/>
            </a:solidFill>
            <a:miter lim="800000"/>
            <a:headEnd/>
            <a:tailEnd/>
          </a:ln>
        </p:spPr>
      </p:pic>
      <p:pic>
        <p:nvPicPr>
          <p:cNvPr id="5" name="Picture 3"/>
          <p:cNvPicPr>
            <a:picLocks noChangeAspect="1" noChangeArrowheads="1"/>
          </p:cNvPicPr>
          <p:nvPr/>
        </p:nvPicPr>
        <p:blipFill>
          <a:blip r:embed="rId4"/>
          <a:srcRect/>
          <a:stretch>
            <a:fillRect/>
          </a:stretch>
        </p:blipFill>
        <p:spPr bwMode="auto">
          <a:xfrm>
            <a:off x="6260445" y="1270762"/>
            <a:ext cx="2305050" cy="3781425"/>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59924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20000"/>
          </a:bodyPr>
          <a:lstStyle/>
          <a:p>
            <a:r>
              <a:rPr lang="ja-JP" altLang="en-US" sz="3600" b="1" dirty="0"/>
              <a:t>収容場所</a:t>
            </a:r>
            <a:r>
              <a:rPr lang="en-US" sz="3600" b="1" dirty="0"/>
              <a:t>/</a:t>
            </a:r>
            <a:r>
              <a:rPr lang="ja-JP" altLang="en-US" sz="3600" b="1" dirty="0"/>
              <a:t>水槽</a:t>
            </a:r>
            <a:r>
              <a:rPr lang="en-US" sz="3600" b="1" dirty="0"/>
              <a:t> – </a:t>
            </a:r>
            <a:r>
              <a:rPr lang="ja-JP" altLang="en-US" sz="3600" b="1" dirty="0"/>
              <a:t>面積と防壁</a:t>
            </a:r>
            <a:endParaRPr lang="en-US" sz="3600" b="1" dirty="0"/>
          </a:p>
          <a:p>
            <a:endParaRPr lang="en-US" altLang="ja-JP" sz="3600" b="1" dirty="0"/>
          </a:p>
          <a:p>
            <a:r>
              <a:rPr lang="ja-JP" altLang="en-US" sz="3600" b="1" dirty="0"/>
              <a:t>面積</a:t>
            </a:r>
            <a:endParaRPr lang="en-US" sz="3600" b="1" dirty="0"/>
          </a:p>
          <a:p>
            <a:pPr marL="914400" lvl="1" indent="-457200">
              <a:buFont typeface="Wingdings" panose="05000000000000000000" pitchFamily="2" charset="2"/>
              <a:buChar char="l"/>
            </a:pPr>
            <a:r>
              <a:rPr lang="ja-JP" altLang="en-US" sz="3200" dirty="0"/>
              <a:t>収容動物に十分な広さがあるか？</a:t>
            </a:r>
            <a:endParaRPr lang="en-US" sz="3200" dirty="0"/>
          </a:p>
          <a:p>
            <a:pPr marL="914400" lvl="1" indent="-457200">
              <a:buFont typeface="Wingdings" panose="05000000000000000000" pitchFamily="2" charset="2"/>
              <a:buChar char="l"/>
            </a:pPr>
            <a:r>
              <a:rPr lang="ja-JP" altLang="en-US" sz="3200" dirty="0"/>
              <a:t>十分な高さ</a:t>
            </a:r>
            <a:r>
              <a:rPr lang="en-US" altLang="ja-JP" sz="3200" dirty="0"/>
              <a:t>/</a:t>
            </a:r>
            <a:r>
              <a:rPr lang="ja-JP" altLang="en-US" sz="3200" dirty="0"/>
              <a:t>深さがあるか？</a:t>
            </a:r>
            <a:endParaRPr lang="en-US" sz="3200" dirty="0"/>
          </a:p>
          <a:p>
            <a:pPr marL="914400" lvl="1" indent="-457200">
              <a:buFont typeface="Wingdings" panose="05000000000000000000" pitchFamily="2" charset="2"/>
              <a:buChar char="l"/>
            </a:pPr>
            <a:r>
              <a:rPr lang="ja-JP" altLang="en-US" sz="3200" dirty="0"/>
              <a:t>移動先として適切か？</a:t>
            </a:r>
            <a:r>
              <a:rPr lang="en-US" altLang="ja-JP" sz="3200" dirty="0"/>
              <a:t/>
            </a:r>
            <a:br>
              <a:rPr lang="en-US" altLang="ja-JP" sz="3200" dirty="0"/>
            </a:br>
            <a:endParaRPr lang="en-US" sz="3200" dirty="0"/>
          </a:p>
          <a:p>
            <a:r>
              <a:rPr lang="ja-JP" altLang="en-US" sz="3600" b="1" dirty="0"/>
              <a:t>防壁</a:t>
            </a:r>
            <a:endParaRPr lang="en-US" sz="3600" b="1" dirty="0"/>
          </a:p>
          <a:p>
            <a:pPr marL="914400" lvl="1" indent="-457200">
              <a:buFont typeface="Wingdings" panose="05000000000000000000" pitchFamily="2" charset="2"/>
              <a:buChar char="l"/>
            </a:pPr>
            <a:r>
              <a:rPr lang="ja-JP" altLang="en-US" sz="3200" dirty="0"/>
              <a:t>適切な素材か？</a:t>
            </a:r>
            <a:endParaRPr lang="en-US" sz="3200" dirty="0"/>
          </a:p>
          <a:p>
            <a:pPr marL="914400" lvl="1" indent="-457200">
              <a:buFont typeface="Wingdings" panose="05000000000000000000" pitchFamily="2" charset="2"/>
              <a:buChar char="l"/>
            </a:pPr>
            <a:r>
              <a:rPr lang="ja-JP" altLang="en-US" sz="3200" dirty="0"/>
              <a:t>強度は十分か？</a:t>
            </a:r>
            <a:endParaRPr lang="en-US" sz="3200" dirty="0"/>
          </a:p>
          <a:p>
            <a:endParaRPr lang="en-GB" dirty="0"/>
          </a:p>
        </p:txBody>
      </p:sp>
    </p:spTree>
    <p:extLst>
      <p:ext uri="{BB962C8B-B14F-4D97-AF65-F5344CB8AC3E}">
        <p14:creationId xmlns:p14="http://schemas.microsoft.com/office/powerpoint/2010/main" val="42951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収容場所</a:t>
            </a:r>
            <a:r>
              <a:rPr lang="en-US" b="1" dirty="0"/>
              <a:t>/</a:t>
            </a:r>
            <a:r>
              <a:rPr lang="ja-JP" altLang="en-US" b="1" dirty="0"/>
              <a:t>水槽</a:t>
            </a:r>
            <a:r>
              <a:rPr lang="en-US" b="1" dirty="0"/>
              <a:t> – </a:t>
            </a:r>
            <a:r>
              <a:rPr lang="ja-JP" altLang="en-US" b="1" dirty="0"/>
              <a:t>収容動物</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dirty="0"/>
          </a:p>
        </p:txBody>
      </p:sp>
      <p:pic>
        <p:nvPicPr>
          <p:cNvPr id="4" name="Picture 5"/>
          <p:cNvPicPr>
            <a:picLocks noChangeAspect="1" noChangeArrowheads="1"/>
          </p:cNvPicPr>
          <p:nvPr/>
        </p:nvPicPr>
        <p:blipFill>
          <a:blip r:embed="rId3"/>
          <a:srcRect/>
          <a:stretch>
            <a:fillRect/>
          </a:stretch>
        </p:blipFill>
        <p:spPr bwMode="auto">
          <a:xfrm>
            <a:off x="1719859" y="2319338"/>
            <a:ext cx="5657850" cy="2219325"/>
          </a:xfrm>
          <a:prstGeom prst="rect">
            <a:avLst/>
          </a:prstGeom>
          <a:noFill/>
          <a:ln w="9525">
            <a:solidFill>
              <a:schemeClr val="accent1"/>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628650" y="2020006"/>
            <a:ext cx="7000902" cy="3118049"/>
          </a:xfrm>
          <a:prstGeom prst="rect">
            <a:avLst/>
          </a:prstGeom>
          <a:noFill/>
          <a:ln w="9525">
            <a:solidFill>
              <a:schemeClr val="accent1"/>
            </a:solidFill>
            <a:miter lim="800000"/>
            <a:headEnd/>
            <a:tailEnd/>
          </a:ln>
        </p:spPr>
      </p:pic>
      <p:pic>
        <p:nvPicPr>
          <p:cNvPr id="6" name="Picture 2"/>
          <p:cNvPicPr>
            <a:picLocks noChangeAspect="1" noChangeArrowheads="1"/>
          </p:cNvPicPr>
          <p:nvPr/>
        </p:nvPicPr>
        <p:blipFill>
          <a:blip r:embed="rId5"/>
          <a:srcRect/>
          <a:stretch>
            <a:fillRect/>
          </a:stretch>
        </p:blipFill>
        <p:spPr bwMode="auto">
          <a:xfrm>
            <a:off x="702664" y="1142941"/>
            <a:ext cx="7369787" cy="4572118"/>
          </a:xfrm>
          <a:prstGeom prst="rect">
            <a:avLst/>
          </a:prstGeom>
          <a:noFill/>
          <a:ln w="9525">
            <a:solidFill>
              <a:schemeClr val="accent1"/>
            </a:solidFill>
            <a:miter lim="800000"/>
            <a:headEnd/>
            <a:tailEnd/>
          </a:ln>
        </p:spPr>
      </p:pic>
      <p:pic>
        <p:nvPicPr>
          <p:cNvPr id="7" name="Picture 2" descr="https://comm.isis.org/Shared%20Documents/photos%20for%20presentations/Low%20res%20grey%20reef%20shark.jpg"/>
          <p:cNvPicPr>
            <a:picLocks noChangeAspect="1" noChangeArrowheads="1"/>
          </p:cNvPicPr>
          <p:nvPr/>
        </p:nvPicPr>
        <p:blipFill>
          <a:blip r:embed="rId6"/>
          <a:srcRect b="67851"/>
          <a:stretch>
            <a:fillRect/>
          </a:stretch>
        </p:blipFill>
        <p:spPr bwMode="auto">
          <a:xfrm>
            <a:off x="4518546" y="3211147"/>
            <a:ext cx="4350337" cy="2105331"/>
          </a:xfrm>
          <a:prstGeom prst="rect">
            <a:avLst/>
          </a:prstGeom>
          <a:noFill/>
        </p:spPr>
      </p:pic>
      <p:pic>
        <p:nvPicPr>
          <p:cNvPr id="8" name="Picture 5"/>
          <p:cNvPicPr>
            <a:picLocks noChangeAspect="1" noChangeArrowheads="1"/>
          </p:cNvPicPr>
          <p:nvPr/>
        </p:nvPicPr>
        <p:blipFill>
          <a:blip r:embed="rId7"/>
          <a:srcRect/>
          <a:stretch>
            <a:fillRect/>
          </a:stretch>
        </p:blipFill>
        <p:spPr bwMode="auto">
          <a:xfrm>
            <a:off x="707389" y="3386176"/>
            <a:ext cx="2411814" cy="1612063"/>
          </a:xfrm>
          <a:prstGeom prst="rect">
            <a:avLst/>
          </a:prstGeom>
          <a:noFill/>
          <a:ln w="9525">
            <a:noFill/>
            <a:miter lim="800000"/>
            <a:headEnd/>
            <a:tailEnd/>
          </a:ln>
          <a:effectLst/>
        </p:spPr>
      </p:pic>
      <p:pic>
        <p:nvPicPr>
          <p:cNvPr id="9" name="Picture 3"/>
          <p:cNvPicPr>
            <a:picLocks noChangeAspect="1" noChangeArrowheads="1"/>
          </p:cNvPicPr>
          <p:nvPr/>
        </p:nvPicPr>
        <p:blipFill>
          <a:blip r:embed="rId8"/>
          <a:srcRect/>
          <a:stretch>
            <a:fillRect/>
          </a:stretch>
        </p:blipFill>
        <p:spPr bwMode="auto">
          <a:xfrm>
            <a:off x="3615706" y="1654886"/>
            <a:ext cx="1462421" cy="2193632"/>
          </a:xfrm>
          <a:prstGeom prst="rect">
            <a:avLst/>
          </a:prstGeom>
          <a:noFill/>
          <a:ln w="9525">
            <a:noFill/>
            <a:miter lim="800000"/>
            <a:headEnd/>
            <a:tailEnd/>
          </a:ln>
          <a:effectLst/>
        </p:spPr>
      </p:pic>
      <p:pic>
        <p:nvPicPr>
          <p:cNvPr id="10" name="Picture 9" descr="http://lovesubverts.com/wp-content/uploads/2010/11/ratfish.jpg"/>
          <p:cNvPicPr>
            <a:picLocks noChangeAspect="1" noChangeArrowheads="1"/>
          </p:cNvPicPr>
          <p:nvPr/>
        </p:nvPicPr>
        <p:blipFill>
          <a:blip r:embed="rId9"/>
          <a:srcRect/>
          <a:stretch>
            <a:fillRect/>
          </a:stretch>
        </p:blipFill>
        <p:spPr bwMode="auto">
          <a:xfrm>
            <a:off x="5719961" y="1654886"/>
            <a:ext cx="2285804" cy="1707523"/>
          </a:xfrm>
          <a:prstGeom prst="rect">
            <a:avLst/>
          </a:prstGeom>
          <a:noFill/>
        </p:spPr>
      </p:pic>
    </p:spTree>
    <p:extLst>
      <p:ext uri="{BB962C8B-B14F-4D97-AF65-F5344CB8AC3E}">
        <p14:creationId xmlns:p14="http://schemas.microsoft.com/office/powerpoint/2010/main" val="263731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群の管理</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7"/>
          <p:cNvPicPr>
            <a:picLocks noChangeAspect="1" noChangeArrowheads="1"/>
          </p:cNvPicPr>
          <p:nvPr/>
        </p:nvPicPr>
        <p:blipFill>
          <a:blip r:embed="rId3"/>
          <a:srcRect/>
          <a:stretch>
            <a:fillRect/>
          </a:stretch>
        </p:blipFill>
        <p:spPr bwMode="auto">
          <a:xfrm>
            <a:off x="1336430" y="1514457"/>
            <a:ext cx="6231989" cy="4153036"/>
          </a:xfrm>
          <a:prstGeom prst="rect">
            <a:avLst/>
          </a:prstGeom>
          <a:noFill/>
          <a:ln w="9525">
            <a:noFill/>
            <a:miter lim="800000"/>
            <a:headEnd/>
            <a:tailEnd/>
          </a:ln>
          <a:effectLst/>
        </p:spPr>
      </p:pic>
    </p:spTree>
    <p:extLst>
      <p:ext uri="{BB962C8B-B14F-4D97-AF65-F5344CB8AC3E}">
        <p14:creationId xmlns:p14="http://schemas.microsoft.com/office/powerpoint/2010/main" val="82799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収容場所</a:t>
            </a:r>
            <a:r>
              <a:rPr lang="en-US" b="1" dirty="0"/>
              <a:t>/</a:t>
            </a:r>
            <a:r>
              <a:rPr lang="ja-JP" altLang="en-US" b="1" dirty="0"/>
              <a:t>水槽</a:t>
            </a:r>
            <a:r>
              <a:rPr lang="en-US" b="1" dirty="0"/>
              <a:t> – </a:t>
            </a:r>
            <a:r>
              <a:rPr lang="ja-JP" altLang="en-US" b="1" dirty="0"/>
              <a:t>基質</a:t>
            </a:r>
            <a:r>
              <a:rPr lang="en-US" sz="3600" dirty="0"/>
              <a:t/>
            </a:r>
            <a:br>
              <a:rPr lang="en-US" sz="36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3"/>
          <a:srcRect/>
          <a:stretch>
            <a:fillRect/>
          </a:stretch>
        </p:blipFill>
        <p:spPr bwMode="auto">
          <a:xfrm>
            <a:off x="578530" y="1837646"/>
            <a:ext cx="8101013" cy="344920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10584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収容場所</a:t>
            </a:r>
            <a:r>
              <a:rPr lang="en-US" b="1" dirty="0"/>
              <a:t>/</a:t>
            </a:r>
            <a:r>
              <a:rPr lang="ja-JP" altLang="en-US" b="1" dirty="0"/>
              <a:t>水槽</a:t>
            </a:r>
            <a:r>
              <a:rPr lang="en-US" b="1" dirty="0"/>
              <a:t> – </a:t>
            </a:r>
            <a:r>
              <a:rPr lang="ja-JP" altLang="en-US" b="1" dirty="0"/>
              <a:t>修繕管理</a:t>
            </a:r>
            <a:r>
              <a:rPr lang="en-US" sz="3600" dirty="0"/>
              <a:t/>
            </a:r>
            <a:br>
              <a:rPr lang="en-US" sz="36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descr="http://4.bp.blogspot.com/_vCr3gW1EIkk/Swlwuvmia4I/AAAAAAAALz8/sJim-TGtRng/s1600/SBS+under+maintenance.png"/>
          <p:cNvPicPr>
            <a:picLocks noChangeAspect="1" noChangeArrowheads="1"/>
          </p:cNvPicPr>
          <p:nvPr/>
        </p:nvPicPr>
        <p:blipFill>
          <a:blip r:embed="rId3"/>
          <a:srcRect t="27408" b="31544"/>
          <a:stretch>
            <a:fillRect/>
          </a:stretch>
        </p:blipFill>
        <p:spPr bwMode="auto">
          <a:xfrm>
            <a:off x="580223" y="2180493"/>
            <a:ext cx="7819224" cy="2489981"/>
          </a:xfrm>
          <a:prstGeom prst="rect">
            <a:avLst/>
          </a:prstGeom>
          <a:noFill/>
        </p:spPr>
      </p:pic>
    </p:spTree>
    <p:extLst>
      <p:ext uri="{BB962C8B-B14F-4D97-AF65-F5344CB8AC3E}">
        <p14:creationId xmlns:p14="http://schemas.microsoft.com/office/powerpoint/2010/main" val="1520188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897389"/>
            <a:ext cx="7886700" cy="1325563"/>
          </a:xfrm>
        </p:spPr>
        <p:txBody>
          <a:bodyPr>
            <a:normAutofit fontScale="90000"/>
          </a:bodyPr>
          <a:lstStyle/>
          <a:p>
            <a:r>
              <a:rPr lang="ja-JP" altLang="en-US" sz="4800" b="1" dirty="0"/>
              <a:t>収容場所</a:t>
            </a:r>
            <a:r>
              <a:rPr lang="en-US" sz="4800" b="1" dirty="0"/>
              <a:t>/</a:t>
            </a:r>
            <a:r>
              <a:rPr lang="ja-JP" altLang="en-US" sz="4800" b="1" dirty="0"/>
              <a:t>水槽</a:t>
            </a:r>
            <a:r>
              <a:rPr lang="en-US" sz="4800" b="1" dirty="0"/>
              <a:t> – </a:t>
            </a:r>
            <a:r>
              <a:rPr lang="ja-JP" altLang="en-US" sz="4800" b="1" dirty="0"/>
              <a:t>食餌ログ</a:t>
            </a:r>
            <a:r>
              <a:rPr lang="en-US" altLang="ja-JP" sz="4800" b="1" dirty="0"/>
              <a:t/>
            </a:r>
            <a:br>
              <a:rPr lang="en-US" altLang="ja-JP" sz="4800" b="1" dirty="0"/>
            </a:br>
            <a:r>
              <a:rPr lang="ja-JP" altLang="en-US" dirty="0"/>
              <a:t>水槽をベースに記録することにより、</a:t>
            </a:r>
            <a:r>
              <a:rPr lang="en-US" altLang="ja-JP" dirty="0"/>
              <a:t/>
            </a:r>
            <a:br>
              <a:rPr lang="en-US" altLang="ja-JP" dirty="0"/>
            </a:br>
            <a:r>
              <a:rPr lang="ja-JP" altLang="en-US" dirty="0"/>
              <a:t>収容動物の記録にも反映されます</a:t>
            </a:r>
            <a:r>
              <a:rPr lang="en-US" sz="2400" dirty="0"/>
              <a:t/>
            </a:r>
            <a:br>
              <a:rPr lang="en-US" sz="24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descr="http://d4.yimg.com/sr/img/2/126a2619-5ffc-3067-a5a0-68991a40997d"/>
          <p:cNvPicPr>
            <a:picLocks noChangeAspect="1" noChangeArrowheads="1"/>
          </p:cNvPicPr>
          <p:nvPr/>
        </p:nvPicPr>
        <p:blipFill>
          <a:blip r:embed="rId3"/>
          <a:srcRect b="9189"/>
          <a:stretch>
            <a:fillRect/>
          </a:stretch>
        </p:blipFill>
        <p:spPr bwMode="auto">
          <a:xfrm>
            <a:off x="928467" y="2222952"/>
            <a:ext cx="3312160" cy="2005194"/>
          </a:xfrm>
          <a:prstGeom prst="rect">
            <a:avLst/>
          </a:prstGeom>
          <a:noFill/>
        </p:spPr>
      </p:pic>
      <p:pic>
        <p:nvPicPr>
          <p:cNvPr id="5" name="Picture 4" descr="http://perrysburgblog.com/wp-content/uploads/2010/06/feeding-frenzy-sharks.jpg"/>
          <p:cNvPicPr>
            <a:picLocks noChangeAspect="1" noChangeArrowheads="1"/>
          </p:cNvPicPr>
          <p:nvPr/>
        </p:nvPicPr>
        <p:blipFill>
          <a:blip r:embed="rId4"/>
          <a:srcRect/>
          <a:stretch>
            <a:fillRect/>
          </a:stretch>
        </p:blipFill>
        <p:spPr bwMode="auto">
          <a:xfrm>
            <a:off x="928467" y="4251585"/>
            <a:ext cx="3312160" cy="2484120"/>
          </a:xfrm>
          <a:prstGeom prst="rect">
            <a:avLst/>
          </a:prstGeom>
          <a:noFill/>
        </p:spPr>
      </p:pic>
      <p:pic>
        <p:nvPicPr>
          <p:cNvPr id="6" name="Picture 4" descr="Adaa - fangs on claw-cropped.jpg"/>
          <p:cNvPicPr>
            <a:picLocks noChangeAspect="1"/>
          </p:cNvPicPr>
          <p:nvPr/>
        </p:nvPicPr>
        <p:blipFill>
          <a:blip r:embed="rId5"/>
          <a:stretch>
            <a:fillRect/>
          </a:stretch>
        </p:blipFill>
        <p:spPr>
          <a:xfrm>
            <a:off x="4696099" y="2218024"/>
            <a:ext cx="3971075" cy="2541232"/>
          </a:xfrm>
          <a:prstGeom prst="rect">
            <a:avLst/>
          </a:prstGeom>
        </p:spPr>
      </p:pic>
      <p:sp>
        <p:nvSpPr>
          <p:cNvPr id="7" name="TextBox 5"/>
          <p:cNvSpPr txBox="1"/>
          <p:nvPr/>
        </p:nvSpPr>
        <p:spPr>
          <a:xfrm>
            <a:off x="4441405" y="4762920"/>
            <a:ext cx="4453463" cy="338554"/>
          </a:xfrm>
          <a:prstGeom prst="rect">
            <a:avLst/>
          </a:prstGeom>
          <a:noFill/>
        </p:spPr>
        <p:txBody>
          <a:bodyPr wrap="none" rtlCol="0">
            <a:spAutoFit/>
          </a:bodyPr>
          <a:lstStyle/>
          <a:p>
            <a:r>
              <a:rPr lang="en-US" sz="1600" dirty="0" smtClean="0"/>
              <a:t>Above photo courtesy of Seattle Aquarium</a:t>
            </a:r>
            <a:endParaRPr lang="en-US" sz="1600" dirty="0"/>
          </a:p>
        </p:txBody>
      </p:sp>
    </p:spTree>
    <p:extLst>
      <p:ext uri="{BB962C8B-B14F-4D97-AF65-F5344CB8AC3E}">
        <p14:creationId xmlns:p14="http://schemas.microsoft.com/office/powerpoint/2010/main" val="2803674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ライフサポート</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descr="C:\Users\amiller\Documents\PHOTOS\Zoos and Aquariums\LSS1 Virginia Aq.JPG"/>
          <p:cNvPicPr>
            <a:picLocks noChangeAspect="1" noChangeArrowheads="1"/>
          </p:cNvPicPr>
          <p:nvPr/>
        </p:nvPicPr>
        <p:blipFill>
          <a:blip r:embed="rId3"/>
          <a:srcRect/>
          <a:stretch>
            <a:fillRect/>
          </a:stretch>
        </p:blipFill>
        <p:spPr bwMode="auto">
          <a:xfrm>
            <a:off x="4403188" y="766964"/>
            <a:ext cx="4398132" cy="3298599"/>
          </a:xfrm>
          <a:prstGeom prst="rect">
            <a:avLst/>
          </a:prstGeom>
          <a:noFill/>
        </p:spPr>
      </p:pic>
      <p:pic>
        <p:nvPicPr>
          <p:cNvPr id="5" name="Picture 2" descr="C:\Users\amiller\Documents\PHOTOS\Zoos and Aquariums\LSS2 Virginia Aq.JPG"/>
          <p:cNvPicPr>
            <a:picLocks noChangeAspect="1" noChangeArrowheads="1"/>
          </p:cNvPicPr>
          <p:nvPr/>
        </p:nvPicPr>
        <p:blipFill>
          <a:blip r:embed="rId4"/>
          <a:srcRect t="9026"/>
          <a:stretch>
            <a:fillRect/>
          </a:stretch>
        </p:blipFill>
        <p:spPr bwMode="auto">
          <a:xfrm>
            <a:off x="379828" y="2803262"/>
            <a:ext cx="4674687" cy="3189575"/>
          </a:xfrm>
          <a:prstGeom prst="rect">
            <a:avLst/>
          </a:prstGeom>
          <a:noFill/>
        </p:spPr>
      </p:pic>
      <p:sp>
        <p:nvSpPr>
          <p:cNvPr id="6" name="TextBox 4"/>
          <p:cNvSpPr txBox="1"/>
          <p:nvPr/>
        </p:nvSpPr>
        <p:spPr>
          <a:xfrm>
            <a:off x="5054515" y="4219378"/>
            <a:ext cx="4129657" cy="338554"/>
          </a:xfrm>
          <a:prstGeom prst="rect">
            <a:avLst/>
          </a:prstGeom>
          <a:noFill/>
        </p:spPr>
        <p:txBody>
          <a:bodyPr wrap="none" rtlCol="0">
            <a:spAutoFit/>
          </a:bodyPr>
          <a:lstStyle/>
          <a:p>
            <a:r>
              <a:rPr lang="en-US" sz="1600" dirty="0" smtClean="0"/>
              <a:t>Photos courtesy of Tennessee Aquarium</a:t>
            </a:r>
            <a:endParaRPr lang="en-US" sz="1600" dirty="0"/>
          </a:p>
        </p:txBody>
      </p:sp>
    </p:spTree>
    <p:extLst>
      <p:ext uri="{BB962C8B-B14F-4D97-AF65-F5344CB8AC3E}">
        <p14:creationId xmlns:p14="http://schemas.microsoft.com/office/powerpoint/2010/main" val="2233231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ライフサポート</a:t>
            </a:r>
            <a:r>
              <a:rPr lang="en-US" b="1" dirty="0"/>
              <a:t> –</a:t>
            </a:r>
            <a:r>
              <a:rPr lang="ja-JP" altLang="en-US" b="1" dirty="0"/>
              <a:t>ナビゲーション</a:t>
            </a:r>
            <a:r>
              <a:rPr lang="en-US" b="1" dirty="0"/>
              <a:t> </a:t>
            </a:r>
            <a:r>
              <a:rPr lang="en-US" sz="3600" dirty="0"/>
              <a:t/>
            </a:r>
            <a:br>
              <a:rPr lang="en-US" sz="36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3"/>
          <a:srcRect/>
          <a:stretch>
            <a:fillRect/>
          </a:stretch>
        </p:blipFill>
        <p:spPr bwMode="auto">
          <a:xfrm>
            <a:off x="1001881" y="1027907"/>
            <a:ext cx="7140238" cy="4662227"/>
          </a:xfrm>
          <a:prstGeom prst="rect">
            <a:avLst/>
          </a:prstGeom>
          <a:noFill/>
          <a:ln w="9525">
            <a:solidFill>
              <a:schemeClr val="tx1"/>
            </a:solidFill>
            <a:miter lim="800000"/>
            <a:headEnd/>
            <a:tailEnd/>
          </a:ln>
        </p:spPr>
      </p:pic>
      <p:pic>
        <p:nvPicPr>
          <p:cNvPr id="5" name="Picture 3"/>
          <p:cNvPicPr>
            <a:picLocks noChangeAspect="1" noChangeArrowheads="1"/>
          </p:cNvPicPr>
          <p:nvPr/>
        </p:nvPicPr>
        <p:blipFill>
          <a:blip r:embed="rId4"/>
          <a:srcRect r="5876"/>
          <a:stretch>
            <a:fillRect/>
          </a:stretch>
        </p:blipFill>
        <p:spPr bwMode="auto">
          <a:xfrm>
            <a:off x="2377745" y="1123481"/>
            <a:ext cx="3033485" cy="423519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4588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ライフサポート</a:t>
            </a:r>
            <a:r>
              <a:rPr lang="en-US" b="1" dirty="0"/>
              <a:t> – </a:t>
            </a:r>
            <a:r>
              <a:rPr lang="ja-JP" altLang="en-US" b="1" dirty="0"/>
              <a:t>コンポーネント</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descr="http://ts4.mm.bing.net/images/thumbnail.aspx?q=4918979429663003&amp;id=ae6ce42a538dcab093dc24499de80166"/>
          <p:cNvPicPr>
            <a:picLocks noChangeAspect="1" noChangeArrowheads="1"/>
          </p:cNvPicPr>
          <p:nvPr/>
        </p:nvPicPr>
        <p:blipFill>
          <a:blip r:embed="rId3"/>
          <a:srcRect/>
          <a:stretch>
            <a:fillRect/>
          </a:stretch>
        </p:blipFill>
        <p:spPr bwMode="auto">
          <a:xfrm>
            <a:off x="355795" y="1660359"/>
            <a:ext cx="1976315" cy="1976315"/>
          </a:xfrm>
          <a:prstGeom prst="rect">
            <a:avLst/>
          </a:prstGeom>
          <a:noFill/>
          <a:ln>
            <a:solidFill>
              <a:schemeClr val="tx1"/>
            </a:solidFill>
          </a:ln>
        </p:spPr>
      </p:pic>
      <p:pic>
        <p:nvPicPr>
          <p:cNvPr id="5" name="Picture 4" descr="http://ts1.mm.bing.net/images/thumbnail.aspx?q=4919275767203240&amp;id=aa4a5dbf5d797080b2427363519e4c09"/>
          <p:cNvPicPr>
            <a:picLocks noChangeAspect="1" noChangeArrowheads="1"/>
          </p:cNvPicPr>
          <p:nvPr/>
        </p:nvPicPr>
        <p:blipFill>
          <a:blip r:embed="rId4"/>
          <a:srcRect/>
          <a:stretch>
            <a:fillRect/>
          </a:stretch>
        </p:blipFill>
        <p:spPr bwMode="auto">
          <a:xfrm>
            <a:off x="2616849" y="1834319"/>
            <a:ext cx="2400383" cy="1976315"/>
          </a:xfrm>
          <a:prstGeom prst="rect">
            <a:avLst/>
          </a:prstGeom>
          <a:noFill/>
          <a:ln>
            <a:solidFill>
              <a:schemeClr val="tx1"/>
            </a:solidFill>
          </a:ln>
        </p:spPr>
      </p:pic>
      <p:pic>
        <p:nvPicPr>
          <p:cNvPr id="6" name="Picture 6" descr="http://ts3.mm.bing.net/images/thumbnail.aspx?q=5042193415406270&amp;id=542b4edc671c39f3c07d7a0c60731fcf">
            <a:hlinkClick r:id="rId5"/>
          </p:cNvPr>
          <p:cNvPicPr>
            <a:picLocks noChangeAspect="1" noChangeArrowheads="1"/>
          </p:cNvPicPr>
          <p:nvPr/>
        </p:nvPicPr>
        <p:blipFill>
          <a:blip r:embed="rId6"/>
          <a:srcRect/>
          <a:stretch>
            <a:fillRect/>
          </a:stretch>
        </p:blipFill>
        <p:spPr bwMode="auto">
          <a:xfrm>
            <a:off x="588024" y="4310306"/>
            <a:ext cx="2028825" cy="1524001"/>
          </a:xfrm>
          <a:prstGeom prst="rect">
            <a:avLst/>
          </a:prstGeom>
          <a:noFill/>
          <a:ln>
            <a:solidFill>
              <a:schemeClr val="tx1"/>
            </a:solidFill>
          </a:ln>
        </p:spPr>
      </p:pic>
      <p:pic>
        <p:nvPicPr>
          <p:cNvPr id="7" name="Picture 8" descr="http://ts3.mm.bing.net/images/thumbnail.aspx?q=4798213543888478&amp;id=14cd5d2dabbd34590b7c3a738d878c67">
            <a:hlinkClick r:id="rId7"/>
          </p:cNvPr>
          <p:cNvPicPr>
            <a:picLocks noChangeAspect="1" noChangeArrowheads="1"/>
          </p:cNvPicPr>
          <p:nvPr/>
        </p:nvPicPr>
        <p:blipFill>
          <a:blip r:embed="rId8"/>
          <a:srcRect/>
          <a:stretch>
            <a:fillRect/>
          </a:stretch>
        </p:blipFill>
        <p:spPr bwMode="auto">
          <a:xfrm>
            <a:off x="3107055" y="4061289"/>
            <a:ext cx="1524000" cy="2028826"/>
          </a:xfrm>
          <a:prstGeom prst="rect">
            <a:avLst/>
          </a:prstGeom>
          <a:noFill/>
          <a:ln>
            <a:solidFill>
              <a:schemeClr val="tx1"/>
            </a:solidFill>
          </a:ln>
        </p:spPr>
      </p:pic>
      <p:pic>
        <p:nvPicPr>
          <p:cNvPr id="8" name="Picture 14" descr="http://ts1.mm.bing.net/images/thumbnail.aspx?q=4846854037897236&amp;id=4f1e2b810a8a2554e9789e119b49e037">
            <a:hlinkClick r:id="rId9"/>
          </p:cNvPr>
          <p:cNvPicPr>
            <a:picLocks noChangeAspect="1" noChangeArrowheads="1"/>
          </p:cNvPicPr>
          <p:nvPr/>
        </p:nvPicPr>
        <p:blipFill>
          <a:blip r:embed="rId10"/>
          <a:srcRect/>
          <a:stretch>
            <a:fillRect/>
          </a:stretch>
        </p:blipFill>
        <p:spPr bwMode="auto">
          <a:xfrm>
            <a:off x="4929431" y="4310306"/>
            <a:ext cx="2028825" cy="1524001"/>
          </a:xfrm>
          <a:prstGeom prst="rect">
            <a:avLst/>
          </a:prstGeom>
          <a:noFill/>
          <a:ln>
            <a:solidFill>
              <a:schemeClr val="tx1"/>
            </a:solidFill>
          </a:ln>
        </p:spPr>
      </p:pic>
      <p:pic>
        <p:nvPicPr>
          <p:cNvPr id="9" name="Picture 2"/>
          <p:cNvPicPr>
            <a:picLocks noChangeAspect="1" noChangeArrowheads="1"/>
          </p:cNvPicPr>
          <p:nvPr/>
        </p:nvPicPr>
        <p:blipFill>
          <a:blip r:embed="rId11"/>
          <a:srcRect/>
          <a:stretch>
            <a:fillRect/>
          </a:stretch>
        </p:blipFill>
        <p:spPr bwMode="auto">
          <a:xfrm>
            <a:off x="5393055" y="1155504"/>
            <a:ext cx="3390083" cy="290578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7446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b="1" dirty="0"/>
              <a:t>ライフサポート</a:t>
            </a:r>
            <a:r>
              <a:rPr lang="en-US" b="1" dirty="0"/>
              <a:t> – </a:t>
            </a:r>
            <a:r>
              <a:rPr lang="ja-JP" altLang="en-US" b="1" dirty="0"/>
              <a:t>付属の収容場所</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1"/>
          <p:cNvPicPr>
            <a:picLocks noChangeAspect="1" noChangeArrowheads="1"/>
          </p:cNvPicPr>
          <p:nvPr/>
        </p:nvPicPr>
        <p:blipFill>
          <a:blip r:embed="rId3"/>
          <a:srcRect/>
          <a:stretch>
            <a:fillRect/>
          </a:stretch>
        </p:blipFill>
        <p:spPr bwMode="auto">
          <a:xfrm>
            <a:off x="1079915" y="1089018"/>
            <a:ext cx="6917954" cy="4411449"/>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041750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b="1" dirty="0"/>
              <a:t>ライフサポート</a:t>
            </a:r>
            <a:r>
              <a:rPr lang="en-US" b="1" dirty="0"/>
              <a:t> – </a:t>
            </a:r>
            <a:r>
              <a:rPr lang="ja-JP" altLang="en-US" b="1" dirty="0"/>
              <a:t>関連するライフ</a:t>
            </a:r>
            <a:r>
              <a:rPr lang="en-US" altLang="ja-JP" b="1" dirty="0"/>
              <a:t/>
            </a:r>
            <a:br>
              <a:rPr lang="en-US" altLang="ja-JP" b="1" dirty="0"/>
            </a:br>
            <a:r>
              <a:rPr lang="ja-JP" altLang="en-US" b="1" dirty="0"/>
              <a:t>サポートを樹形図上で確認</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a:srcRect/>
          <a:stretch>
            <a:fillRect/>
          </a:stretch>
        </p:blipFill>
        <p:spPr bwMode="auto">
          <a:xfrm>
            <a:off x="2414806" y="1664604"/>
            <a:ext cx="3634301" cy="3845598"/>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9099376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ライフサポート</a:t>
            </a:r>
            <a:r>
              <a:rPr lang="en-US" b="1" dirty="0"/>
              <a:t> – </a:t>
            </a:r>
            <a:r>
              <a:rPr lang="ja-JP" altLang="en-US" b="1" dirty="0"/>
              <a:t>修繕管理</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8" descr="http://www.cartoonstock.com/newscartoons/cartoonists/tmc/lowres/tmcn2758l.jpg"/>
          <p:cNvPicPr>
            <a:picLocks noChangeAspect="1" noChangeArrowheads="1"/>
          </p:cNvPicPr>
          <p:nvPr/>
        </p:nvPicPr>
        <p:blipFill>
          <a:blip r:embed="rId3"/>
          <a:srcRect r="3838" b="13919"/>
          <a:stretch>
            <a:fillRect/>
          </a:stretch>
        </p:blipFill>
        <p:spPr bwMode="auto">
          <a:xfrm>
            <a:off x="2322000" y="1501184"/>
            <a:ext cx="4247612" cy="3802335"/>
          </a:xfrm>
          <a:prstGeom prst="rect">
            <a:avLst/>
          </a:prstGeom>
          <a:noFill/>
          <a:ln>
            <a:solidFill>
              <a:schemeClr val="accent1"/>
            </a:solidFill>
          </a:ln>
        </p:spPr>
      </p:pic>
    </p:spTree>
    <p:extLst>
      <p:ext uri="{BB962C8B-B14F-4D97-AF65-F5344CB8AC3E}">
        <p14:creationId xmlns:p14="http://schemas.microsoft.com/office/powerpoint/2010/main" val="3649807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水質</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dirty="0"/>
          </a:p>
        </p:txBody>
      </p:sp>
      <p:pic>
        <p:nvPicPr>
          <p:cNvPr id="4" name="Picture 2" descr="C:\Users\amiller\Documents\PHOTOS\Zoos and Aquariums\Water Quality.JPG"/>
          <p:cNvPicPr>
            <a:picLocks noChangeAspect="1" noChangeArrowheads="1"/>
          </p:cNvPicPr>
          <p:nvPr/>
        </p:nvPicPr>
        <p:blipFill>
          <a:blip r:embed="rId3"/>
          <a:srcRect/>
          <a:stretch>
            <a:fillRect/>
          </a:stretch>
        </p:blipFill>
        <p:spPr bwMode="auto">
          <a:xfrm>
            <a:off x="1526661" y="1018631"/>
            <a:ext cx="6302326" cy="4726744"/>
          </a:xfrm>
          <a:prstGeom prst="rect">
            <a:avLst/>
          </a:prstGeom>
          <a:noFill/>
        </p:spPr>
      </p:pic>
      <p:sp>
        <p:nvSpPr>
          <p:cNvPr id="5" name="TextBox 3"/>
          <p:cNvSpPr txBox="1"/>
          <p:nvPr/>
        </p:nvSpPr>
        <p:spPr>
          <a:xfrm>
            <a:off x="1412319" y="5838409"/>
            <a:ext cx="4049507" cy="338554"/>
          </a:xfrm>
          <a:prstGeom prst="rect">
            <a:avLst/>
          </a:prstGeom>
          <a:noFill/>
        </p:spPr>
        <p:txBody>
          <a:bodyPr wrap="none" rtlCol="0">
            <a:spAutoFit/>
          </a:bodyPr>
          <a:lstStyle/>
          <a:p>
            <a:r>
              <a:rPr lang="en-US" sz="1600" dirty="0" smtClean="0"/>
              <a:t>Photo courtesy of Tennessee Aquarium</a:t>
            </a:r>
            <a:endParaRPr lang="en-US" sz="1600" dirty="0"/>
          </a:p>
        </p:txBody>
      </p:sp>
    </p:spTree>
    <p:extLst>
      <p:ext uri="{BB962C8B-B14F-4D97-AF65-F5344CB8AC3E}">
        <p14:creationId xmlns:p14="http://schemas.microsoft.com/office/powerpoint/2010/main" val="1951073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群の管理</a:t>
            </a:r>
            <a:r>
              <a:rPr lang="en-US" b="1" dirty="0"/>
              <a:t> – </a:t>
            </a:r>
            <a:r>
              <a:rPr lang="ja-JP" altLang="en-US" b="1" dirty="0"/>
              <a:t>ナビゲーション</a:t>
            </a:r>
            <a:r>
              <a:rPr lang="en-US" sz="4000" dirty="0"/>
              <a:t/>
            </a:r>
            <a:br>
              <a:rPr lang="en-US" sz="4000" dirty="0"/>
            </a:br>
            <a:endParaRPr lang="en-GB" dirty="0"/>
          </a:p>
        </p:txBody>
      </p:sp>
      <p:sp>
        <p:nvSpPr>
          <p:cNvPr id="3" name="Tijdelijke aanduiding voor inhoud 2"/>
          <p:cNvSpPr>
            <a:spLocks noGrp="1"/>
          </p:cNvSpPr>
          <p:nvPr>
            <p:ph idx="1"/>
          </p:nvPr>
        </p:nvSpPr>
        <p:spPr/>
        <p:txBody>
          <a:bodyPr/>
          <a:lstStyle/>
          <a:p>
            <a:endParaRPr lang="en-GB"/>
          </a:p>
        </p:txBody>
      </p:sp>
      <p:pic>
        <p:nvPicPr>
          <p:cNvPr id="6" name="Picture 3"/>
          <p:cNvPicPr>
            <a:picLocks noChangeAspect="1" noChangeArrowheads="1"/>
          </p:cNvPicPr>
          <p:nvPr/>
        </p:nvPicPr>
        <p:blipFill>
          <a:blip r:embed="rId3"/>
          <a:srcRect/>
          <a:stretch>
            <a:fillRect/>
          </a:stretch>
        </p:blipFill>
        <p:spPr bwMode="auto">
          <a:xfrm>
            <a:off x="2208775" y="1600709"/>
            <a:ext cx="1631706" cy="4331704"/>
          </a:xfrm>
          <a:prstGeom prst="rect">
            <a:avLst/>
          </a:prstGeom>
          <a:noFill/>
          <a:ln w="9525">
            <a:solidFill>
              <a:schemeClr val="tx1"/>
            </a:solidFill>
            <a:miter lim="800000"/>
            <a:headEnd/>
            <a:tailEnd/>
          </a:ln>
        </p:spPr>
      </p:pic>
      <p:pic>
        <p:nvPicPr>
          <p:cNvPr id="7" name="Picture 4"/>
          <p:cNvPicPr>
            <a:picLocks noChangeAspect="1" noChangeArrowheads="1"/>
          </p:cNvPicPr>
          <p:nvPr/>
        </p:nvPicPr>
        <p:blipFill>
          <a:blip r:embed="rId4"/>
          <a:srcRect/>
          <a:stretch>
            <a:fillRect/>
          </a:stretch>
        </p:blipFill>
        <p:spPr bwMode="auto">
          <a:xfrm>
            <a:off x="4101611" y="1600709"/>
            <a:ext cx="4550020" cy="2709397"/>
          </a:xfrm>
          <a:prstGeom prst="rect">
            <a:avLst/>
          </a:prstGeom>
          <a:noFill/>
          <a:ln w="9525">
            <a:solidFill>
              <a:schemeClr val="tx1"/>
            </a:solidFill>
            <a:miter lim="800000"/>
            <a:headEnd/>
            <a:tailEnd/>
          </a:ln>
        </p:spPr>
      </p:pic>
      <p:pic>
        <p:nvPicPr>
          <p:cNvPr id="8" name="Picture 2"/>
          <p:cNvPicPr>
            <a:picLocks noChangeAspect="1" noChangeArrowheads="1"/>
          </p:cNvPicPr>
          <p:nvPr/>
        </p:nvPicPr>
        <p:blipFill>
          <a:blip r:embed="rId5"/>
          <a:srcRect/>
          <a:stretch>
            <a:fillRect/>
          </a:stretch>
        </p:blipFill>
        <p:spPr bwMode="auto">
          <a:xfrm>
            <a:off x="931120" y="1136334"/>
            <a:ext cx="6806111" cy="4441238"/>
          </a:xfrm>
          <a:prstGeom prst="rect">
            <a:avLst/>
          </a:prstGeom>
          <a:noFill/>
          <a:ln w="9525">
            <a:solidFill>
              <a:schemeClr val="tx1"/>
            </a:solidFill>
            <a:miter lim="800000"/>
            <a:headEnd/>
            <a:tailEnd/>
          </a:ln>
        </p:spPr>
      </p:pic>
      <p:pic>
        <p:nvPicPr>
          <p:cNvPr id="9" name="Picture 5"/>
          <p:cNvPicPr>
            <a:picLocks noChangeAspect="1" noChangeArrowheads="1"/>
          </p:cNvPicPr>
          <p:nvPr/>
        </p:nvPicPr>
        <p:blipFill>
          <a:blip r:embed="rId6"/>
          <a:srcRect/>
          <a:stretch>
            <a:fillRect/>
          </a:stretch>
        </p:blipFill>
        <p:spPr bwMode="auto">
          <a:xfrm>
            <a:off x="628650" y="1253833"/>
            <a:ext cx="7349715" cy="420624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6993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733616"/>
            <a:ext cx="7886700" cy="1325563"/>
          </a:xfrm>
        </p:spPr>
        <p:txBody>
          <a:bodyPr>
            <a:normAutofit fontScale="90000"/>
          </a:bodyPr>
          <a:lstStyle/>
          <a:p>
            <a:r>
              <a:rPr lang="ja-JP" altLang="en-US" sz="4000" b="1" dirty="0" smtClean="0"/>
              <a:t>水質測定</a:t>
            </a:r>
            <a:r>
              <a:rPr lang="en-US" sz="4000" b="1" dirty="0" smtClean="0"/>
              <a:t> – </a:t>
            </a:r>
            <a:r>
              <a:rPr lang="ja-JP" altLang="en-US" sz="4000" b="1" dirty="0" smtClean="0"/>
              <a:t>規定範囲を設定する</a:t>
            </a:r>
            <a:r>
              <a:rPr lang="en-US" sz="4000" b="1" dirty="0" smtClean="0"/>
              <a:t/>
            </a:r>
            <a:br>
              <a:rPr lang="en-US" sz="4000" b="1" dirty="0" smtClean="0"/>
            </a:br>
            <a:r>
              <a:rPr lang="en-US" sz="3100" dirty="0" smtClean="0"/>
              <a:t/>
            </a:r>
            <a:br>
              <a:rPr lang="en-US" sz="3100" dirty="0" smtClean="0"/>
            </a:br>
            <a:r>
              <a:rPr lang="ja-JP" altLang="en-US" sz="3600" dirty="0" smtClean="0"/>
              <a:t>適切な最低値および最高値を</a:t>
            </a:r>
            <a:r>
              <a:rPr lang="en-US" altLang="ja-JP" sz="3600" dirty="0" smtClean="0"/>
              <a:t/>
            </a:r>
            <a:br>
              <a:rPr lang="en-US" altLang="ja-JP" sz="3600" dirty="0" smtClean="0"/>
            </a:br>
            <a:r>
              <a:rPr lang="ja-JP" altLang="en-US" sz="3600" dirty="0" smtClean="0"/>
              <a:t>予め設定しておくことができます</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dirty="0"/>
          </a:p>
        </p:txBody>
      </p:sp>
      <p:pic>
        <p:nvPicPr>
          <p:cNvPr id="4" name="Picture 2"/>
          <p:cNvPicPr>
            <a:picLocks noChangeAspect="1" noChangeArrowheads="1"/>
          </p:cNvPicPr>
          <p:nvPr/>
        </p:nvPicPr>
        <p:blipFill>
          <a:blip r:embed="rId3"/>
          <a:srcRect/>
          <a:stretch>
            <a:fillRect/>
          </a:stretch>
        </p:blipFill>
        <p:spPr bwMode="auto">
          <a:xfrm>
            <a:off x="2154738" y="2608859"/>
            <a:ext cx="4834523" cy="3018424"/>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4"/>
          <a:srcRect/>
          <a:stretch>
            <a:fillRect/>
          </a:stretch>
        </p:blipFill>
        <p:spPr bwMode="auto">
          <a:xfrm>
            <a:off x="1228395" y="3327803"/>
            <a:ext cx="2774249" cy="2215180"/>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5"/>
          <a:srcRect/>
          <a:stretch>
            <a:fillRect/>
          </a:stretch>
        </p:blipFill>
        <p:spPr bwMode="auto">
          <a:xfrm>
            <a:off x="812204" y="2608859"/>
            <a:ext cx="3409723" cy="3157391"/>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6"/>
          <a:srcRect/>
          <a:stretch>
            <a:fillRect/>
          </a:stretch>
        </p:blipFill>
        <p:spPr bwMode="auto">
          <a:xfrm>
            <a:off x="4639582" y="2989461"/>
            <a:ext cx="3400827" cy="255352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95752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500062"/>
            <a:ext cx="7886700" cy="1325563"/>
          </a:xfrm>
        </p:spPr>
        <p:txBody>
          <a:bodyPr>
            <a:normAutofit fontScale="90000"/>
          </a:bodyPr>
          <a:lstStyle/>
          <a:p>
            <a:r>
              <a:rPr lang="ja-JP" altLang="en-US" sz="4000" b="1" dirty="0"/>
              <a:t>水質測定</a:t>
            </a:r>
            <a:r>
              <a:rPr lang="en-US" sz="4000" b="1" dirty="0"/>
              <a:t> – </a:t>
            </a:r>
            <a:r>
              <a:rPr lang="ja-JP" altLang="en-US" sz="4000" b="1" dirty="0"/>
              <a:t>自動警告</a:t>
            </a:r>
            <a:r>
              <a:rPr lang="en-US" sz="4000" b="1" dirty="0"/>
              <a:t/>
            </a:r>
            <a:br>
              <a:rPr lang="en-US" sz="4000" b="1" dirty="0"/>
            </a:br>
            <a:r>
              <a:rPr lang="ja-JP" altLang="en-US" sz="3600" dirty="0"/>
              <a:t>規定範囲以外の数値が入力された場合に</a:t>
            </a:r>
            <a:r>
              <a:rPr lang="en-US" altLang="ja-JP" sz="3600" dirty="0"/>
              <a:t/>
            </a:r>
            <a:br>
              <a:rPr lang="en-US" altLang="ja-JP" sz="3600" dirty="0"/>
            </a:br>
            <a:r>
              <a:rPr lang="ja-JP" altLang="en-US" sz="3600" dirty="0"/>
              <a:t>警告が表示されます</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dirty="0"/>
          </a:p>
        </p:txBody>
      </p:sp>
      <p:pic>
        <p:nvPicPr>
          <p:cNvPr id="4" name="Picture 2"/>
          <p:cNvPicPr>
            <a:picLocks noChangeAspect="1" noChangeArrowheads="1"/>
          </p:cNvPicPr>
          <p:nvPr/>
        </p:nvPicPr>
        <p:blipFill>
          <a:blip r:embed="rId3"/>
          <a:srcRect/>
          <a:stretch>
            <a:fillRect/>
          </a:stretch>
        </p:blipFill>
        <p:spPr bwMode="auto">
          <a:xfrm>
            <a:off x="2615520" y="2022878"/>
            <a:ext cx="3419475" cy="1152525"/>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4"/>
          <a:srcRect/>
          <a:stretch>
            <a:fillRect/>
          </a:stretch>
        </p:blipFill>
        <p:spPr bwMode="auto">
          <a:xfrm>
            <a:off x="532456" y="3337271"/>
            <a:ext cx="5049611" cy="267782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136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842797"/>
            <a:ext cx="7886700" cy="1325563"/>
          </a:xfrm>
        </p:spPr>
        <p:txBody>
          <a:bodyPr>
            <a:normAutofit fontScale="90000"/>
          </a:bodyPr>
          <a:lstStyle/>
          <a:p>
            <a:r>
              <a:rPr lang="ja-JP" altLang="en-US" b="1" dirty="0"/>
              <a:t>水質測定</a:t>
            </a:r>
            <a:r>
              <a:rPr lang="en-US" b="1" dirty="0"/>
              <a:t> – </a:t>
            </a:r>
            <a:r>
              <a:rPr lang="ja-JP" altLang="en-US" b="1" dirty="0"/>
              <a:t>テンプレート</a:t>
            </a:r>
            <a:r>
              <a:rPr lang="en-US" b="1" dirty="0"/>
              <a:t/>
            </a:r>
            <a:br>
              <a:rPr lang="en-US" b="1" dirty="0"/>
            </a:br>
            <a:r>
              <a:rPr lang="en-US" sz="3600" dirty="0"/>
              <a:t/>
            </a:r>
            <a:br>
              <a:rPr lang="en-US" sz="3600" dirty="0"/>
            </a:br>
            <a:r>
              <a:rPr lang="ja-JP" altLang="en-US" sz="4000" dirty="0"/>
              <a:t>複数の測定値の管理</a:t>
            </a:r>
            <a:r>
              <a:rPr lang="en-US" sz="4000" dirty="0"/>
              <a:t/>
            </a:r>
            <a:br>
              <a:rPr lang="en-US" sz="4000"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a:srcRect/>
          <a:stretch>
            <a:fillRect/>
          </a:stretch>
        </p:blipFill>
        <p:spPr bwMode="auto">
          <a:xfrm>
            <a:off x="136478" y="2299433"/>
            <a:ext cx="5650173" cy="40358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1952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706320"/>
            <a:ext cx="7886700" cy="1325563"/>
          </a:xfrm>
        </p:spPr>
        <p:txBody>
          <a:bodyPr>
            <a:normAutofit fontScale="90000"/>
          </a:bodyPr>
          <a:lstStyle/>
          <a:p>
            <a:r>
              <a:rPr lang="ja-JP" altLang="en-US" sz="4000" b="1" dirty="0"/>
              <a:t>水質測定</a:t>
            </a:r>
            <a:r>
              <a:rPr lang="en-US" sz="4000" b="1" dirty="0"/>
              <a:t> – </a:t>
            </a:r>
            <a:r>
              <a:rPr lang="ja-JP" altLang="en-US" sz="4000" b="1" dirty="0"/>
              <a:t>グラフ</a:t>
            </a:r>
            <a:r>
              <a:rPr lang="en-US" altLang="ja-JP" sz="4000" b="1" dirty="0"/>
              <a:t/>
            </a:r>
            <a:br>
              <a:rPr lang="en-US" altLang="ja-JP" sz="4000" b="1" dirty="0"/>
            </a:br>
            <a:r>
              <a:rPr lang="ja-JP" altLang="en-US" sz="3600" dirty="0"/>
              <a:t>入力された内容を元に、報告書上に</a:t>
            </a:r>
            <a:r>
              <a:rPr lang="en-US" altLang="ja-JP" sz="3600" dirty="0"/>
              <a:t/>
            </a:r>
            <a:br>
              <a:rPr lang="en-US" altLang="ja-JP" sz="3600" dirty="0"/>
            </a:br>
            <a:r>
              <a:rPr lang="ja-JP" altLang="en-US" sz="3600" dirty="0"/>
              <a:t>自動的にグラフが作成されます</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a:srcRect/>
          <a:stretch>
            <a:fillRect/>
          </a:stretch>
        </p:blipFill>
        <p:spPr bwMode="auto">
          <a:xfrm>
            <a:off x="137331" y="2538483"/>
            <a:ext cx="5591691" cy="3800903"/>
          </a:xfrm>
          <a:prstGeom prst="rect">
            <a:avLst/>
          </a:prstGeom>
          <a:noFill/>
          <a:ln w="9525">
            <a:noFill/>
            <a:miter lim="800000"/>
            <a:headEnd/>
            <a:tailEnd/>
          </a:ln>
        </p:spPr>
      </p:pic>
      <p:pic>
        <p:nvPicPr>
          <p:cNvPr id="5" name="Picture 4"/>
          <p:cNvPicPr>
            <a:picLocks noChangeAspect="1" noChangeArrowheads="1"/>
          </p:cNvPicPr>
          <p:nvPr/>
        </p:nvPicPr>
        <p:blipFill>
          <a:blip r:embed="rId4"/>
          <a:srcRect/>
          <a:stretch>
            <a:fillRect/>
          </a:stretch>
        </p:blipFill>
        <p:spPr bwMode="auto">
          <a:xfrm>
            <a:off x="2142601" y="3151188"/>
            <a:ext cx="790575" cy="39052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7063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採集活動</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descr="C:\Users\amiller\Documents\PHOTOS\Zoos and Aquariums\NeahBayjpg82.jpg"/>
          <p:cNvPicPr>
            <a:picLocks noChangeAspect="1" noChangeArrowheads="1"/>
          </p:cNvPicPr>
          <p:nvPr/>
        </p:nvPicPr>
        <p:blipFill>
          <a:blip r:embed="rId3"/>
          <a:srcRect/>
          <a:stretch>
            <a:fillRect/>
          </a:stretch>
        </p:blipFill>
        <p:spPr bwMode="auto">
          <a:xfrm>
            <a:off x="661182" y="1094642"/>
            <a:ext cx="7019778" cy="4661572"/>
          </a:xfrm>
          <a:prstGeom prst="rect">
            <a:avLst/>
          </a:prstGeom>
          <a:noFill/>
        </p:spPr>
      </p:pic>
      <p:sp>
        <p:nvSpPr>
          <p:cNvPr id="5" name="TextBox 3"/>
          <p:cNvSpPr txBox="1"/>
          <p:nvPr/>
        </p:nvSpPr>
        <p:spPr>
          <a:xfrm>
            <a:off x="2459838" y="5782102"/>
            <a:ext cx="3706464" cy="338554"/>
          </a:xfrm>
          <a:prstGeom prst="rect">
            <a:avLst/>
          </a:prstGeom>
          <a:noFill/>
        </p:spPr>
        <p:txBody>
          <a:bodyPr wrap="none" rtlCol="0">
            <a:spAutoFit/>
          </a:bodyPr>
          <a:lstStyle/>
          <a:p>
            <a:r>
              <a:rPr lang="en-US" sz="1600" dirty="0" smtClean="0"/>
              <a:t>Photo courtesy of Seattle Aquarium</a:t>
            </a:r>
            <a:endParaRPr lang="en-US" sz="1600" dirty="0"/>
          </a:p>
        </p:txBody>
      </p:sp>
    </p:spTree>
    <p:extLst>
      <p:ext uri="{BB962C8B-B14F-4D97-AF65-F5344CB8AC3E}">
        <p14:creationId xmlns:p14="http://schemas.microsoft.com/office/powerpoint/2010/main" val="11453736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採集活動</a:t>
            </a:r>
            <a:r>
              <a:rPr lang="en-US" b="1" dirty="0"/>
              <a:t> – </a:t>
            </a:r>
            <a:r>
              <a:rPr lang="ja-JP" altLang="en-US" b="1" dirty="0"/>
              <a:t>ナビゲーション</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a:srcRect/>
          <a:stretch>
            <a:fillRect/>
          </a:stretch>
        </p:blipFill>
        <p:spPr bwMode="auto">
          <a:xfrm>
            <a:off x="601003" y="1177757"/>
            <a:ext cx="7108092" cy="4592763"/>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1923962" y="1402840"/>
            <a:ext cx="6096147" cy="3794403"/>
          </a:xfrm>
          <a:prstGeom prst="rect">
            <a:avLst/>
          </a:prstGeom>
          <a:noFill/>
          <a:ln w="9525">
            <a:solidFill>
              <a:schemeClr val="tx1"/>
            </a:solidFill>
            <a:miter lim="800000"/>
            <a:headEnd/>
            <a:tailEnd/>
          </a:ln>
        </p:spPr>
      </p:pic>
      <p:pic>
        <p:nvPicPr>
          <p:cNvPr id="6" name="Picture 5"/>
          <p:cNvPicPr>
            <a:picLocks noChangeAspect="1" noChangeArrowheads="1"/>
          </p:cNvPicPr>
          <p:nvPr/>
        </p:nvPicPr>
        <p:blipFill>
          <a:blip r:embed="rId5"/>
          <a:srcRect/>
          <a:stretch>
            <a:fillRect/>
          </a:stretch>
        </p:blipFill>
        <p:spPr bwMode="auto">
          <a:xfrm>
            <a:off x="3899095" y="2860871"/>
            <a:ext cx="3810000" cy="19240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415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46764" y="638269"/>
            <a:ext cx="7886700" cy="5830769"/>
          </a:xfrm>
        </p:spPr>
        <p:txBody>
          <a:bodyPr>
            <a:normAutofit lnSpcReduction="10000"/>
          </a:bodyPr>
          <a:lstStyle/>
          <a:p>
            <a:r>
              <a:rPr lang="ja-JP" altLang="en-US" sz="3600" b="1" dirty="0"/>
              <a:t>採集活動</a:t>
            </a:r>
            <a:r>
              <a:rPr lang="en-US" sz="3600" b="1" dirty="0"/>
              <a:t> – </a:t>
            </a:r>
            <a:r>
              <a:rPr lang="ja-JP" altLang="en-US" sz="3600" b="1" dirty="0"/>
              <a:t>記録内容詳細</a:t>
            </a:r>
            <a:endParaRPr lang="en-US" sz="3600" b="1" dirty="0"/>
          </a:p>
          <a:p>
            <a:pPr lvl="1"/>
            <a:endParaRPr lang="en-US" sz="2000" dirty="0"/>
          </a:p>
          <a:p>
            <a:pPr marL="914400" lvl="1" indent="-457200">
              <a:buFont typeface="Wingdings" panose="05000000000000000000" pitchFamily="2" charset="2"/>
              <a:buChar char="l"/>
            </a:pPr>
            <a:r>
              <a:rPr lang="ja-JP" altLang="en-US" sz="3200" dirty="0"/>
              <a:t>関係者</a:t>
            </a:r>
            <a:endParaRPr lang="en-US" sz="3200" dirty="0"/>
          </a:p>
          <a:p>
            <a:pPr marL="1257300" lvl="2" indent="-342900">
              <a:buFont typeface="Wingdings" panose="05000000000000000000" pitchFamily="2" charset="2"/>
              <a:buChar char="ü"/>
            </a:pPr>
            <a:r>
              <a:rPr lang="ja-JP" altLang="en-US" sz="2800" dirty="0"/>
              <a:t>誰が責任者だったのか</a:t>
            </a:r>
            <a:endParaRPr lang="en-US" altLang="ja-JP" sz="2800" dirty="0"/>
          </a:p>
          <a:p>
            <a:pPr marL="1257300" lvl="2" indent="-342900">
              <a:buFont typeface="Wingdings" panose="05000000000000000000" pitchFamily="2" charset="2"/>
              <a:buChar char="ü"/>
            </a:pPr>
            <a:r>
              <a:rPr lang="ja-JP" altLang="en-US" sz="2800" dirty="0"/>
              <a:t>誰が参加したのか</a:t>
            </a:r>
            <a:endParaRPr lang="en-US" sz="2800" dirty="0"/>
          </a:p>
          <a:p>
            <a:pPr marL="914400" lvl="1" indent="-457200">
              <a:buFont typeface="Wingdings" panose="05000000000000000000" pitchFamily="2" charset="2"/>
              <a:buChar char="l"/>
            </a:pPr>
            <a:r>
              <a:rPr lang="ja-JP" altLang="en-US" sz="3200" dirty="0"/>
              <a:t>場所</a:t>
            </a:r>
            <a:endParaRPr lang="en-US" sz="3200" dirty="0"/>
          </a:p>
          <a:p>
            <a:pPr marL="1257300" lvl="2" indent="-342900">
              <a:buFont typeface="Wingdings" panose="05000000000000000000" pitchFamily="2" charset="2"/>
              <a:buChar char="ü"/>
            </a:pPr>
            <a:r>
              <a:rPr lang="ja-JP" altLang="en-US" sz="2800" dirty="0"/>
              <a:t>国</a:t>
            </a:r>
            <a:r>
              <a:rPr lang="en-US" sz="2800" dirty="0"/>
              <a:t>/</a:t>
            </a:r>
            <a:r>
              <a:rPr lang="ja-JP" altLang="en-US" sz="2800" dirty="0"/>
              <a:t>地理学的地域</a:t>
            </a:r>
            <a:endParaRPr lang="en-US" sz="2800" dirty="0"/>
          </a:p>
          <a:p>
            <a:pPr marL="1257300" lvl="2" indent="-342900">
              <a:buFont typeface="Wingdings" panose="05000000000000000000" pitchFamily="2" charset="2"/>
              <a:buChar char="ü"/>
            </a:pPr>
            <a:r>
              <a:rPr lang="ja-JP" altLang="en-US" sz="2800" dirty="0"/>
              <a:t>緯度</a:t>
            </a:r>
            <a:r>
              <a:rPr lang="en-US" sz="2800" dirty="0"/>
              <a:t>/</a:t>
            </a:r>
            <a:r>
              <a:rPr lang="ja-JP" altLang="en-US" sz="2800" dirty="0"/>
              <a:t>経度あるいは</a:t>
            </a:r>
            <a:r>
              <a:rPr lang="en-US" sz="2800" dirty="0"/>
              <a:t>GPS</a:t>
            </a:r>
          </a:p>
          <a:p>
            <a:pPr marL="914400" lvl="1" indent="-457200">
              <a:buFont typeface="Wingdings" panose="05000000000000000000" pitchFamily="2" charset="2"/>
              <a:buChar char="l"/>
            </a:pPr>
            <a:r>
              <a:rPr lang="ja-JP" altLang="en-US" sz="3200" dirty="0"/>
              <a:t>使用車両</a:t>
            </a:r>
            <a:endParaRPr lang="en-US" sz="3200" dirty="0"/>
          </a:p>
          <a:p>
            <a:pPr marL="1257300" lvl="2" indent="-342900">
              <a:buFont typeface="Wingdings" panose="05000000000000000000" pitchFamily="2" charset="2"/>
              <a:buChar char="ü"/>
            </a:pPr>
            <a:r>
              <a:rPr lang="ja-JP" altLang="en-US" sz="2800" dirty="0"/>
              <a:t>自分たちの所有しているもの</a:t>
            </a:r>
            <a:endParaRPr lang="en-US" sz="2800" dirty="0"/>
          </a:p>
          <a:p>
            <a:pPr marL="1257300" lvl="2" indent="-342900">
              <a:buFont typeface="Wingdings" panose="05000000000000000000" pitchFamily="2" charset="2"/>
              <a:buChar char="ü"/>
            </a:pPr>
            <a:r>
              <a:rPr lang="ja-JP" altLang="en-US" sz="2800" dirty="0"/>
              <a:t>借りたり寄贈されたもの</a:t>
            </a:r>
            <a:endParaRPr lang="en-US" sz="2800" dirty="0"/>
          </a:p>
          <a:p>
            <a:pPr marL="914400" lvl="1" indent="-457200">
              <a:buFont typeface="Wingdings" panose="05000000000000000000" pitchFamily="2" charset="2"/>
              <a:buChar char="l"/>
            </a:pPr>
            <a:r>
              <a:rPr lang="ja-JP" altLang="en-US" sz="3200" dirty="0"/>
              <a:t>許可</a:t>
            </a:r>
            <a:endParaRPr lang="en-US" sz="3200" dirty="0"/>
          </a:p>
          <a:p>
            <a:pPr marL="1257300" lvl="2" indent="-342900">
              <a:buFont typeface="Wingdings" panose="05000000000000000000" pitchFamily="2" charset="2"/>
              <a:buChar char="ü"/>
            </a:pPr>
            <a:r>
              <a:rPr lang="ja-JP" altLang="en-US" sz="2800" dirty="0"/>
              <a:t>法的採集許可など</a:t>
            </a:r>
            <a:endParaRPr lang="en-US" sz="2800" dirty="0"/>
          </a:p>
          <a:p>
            <a:endParaRPr lang="en-GB" dirty="0"/>
          </a:p>
        </p:txBody>
      </p:sp>
    </p:spTree>
    <p:extLst>
      <p:ext uri="{BB962C8B-B14F-4D97-AF65-F5344CB8AC3E}">
        <p14:creationId xmlns:p14="http://schemas.microsoft.com/office/powerpoint/2010/main" val="105765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 calcmode="lin" valueType="num">
                                      <p:cBhvr additive="base">
                                        <p:cTn id="2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 calcmode="lin" valueType="num">
                                      <p:cBhvr additive="base">
                                        <p:cTn id="3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9593" y="433553"/>
            <a:ext cx="7886700" cy="5366746"/>
          </a:xfrm>
        </p:spPr>
        <p:txBody>
          <a:bodyPr>
            <a:normAutofit fontScale="92500" lnSpcReduction="10000"/>
          </a:bodyPr>
          <a:lstStyle/>
          <a:p>
            <a:r>
              <a:rPr lang="ja-JP" altLang="en-US" sz="3600" b="1" dirty="0"/>
              <a:t>採集活動 ｰ 追加ログ</a:t>
            </a:r>
            <a:endParaRPr lang="en-US" altLang="ja-JP" sz="3600" b="1" dirty="0"/>
          </a:p>
          <a:p>
            <a:pPr lvl="1"/>
            <a:r>
              <a:rPr lang="ja-JP" altLang="en-US" sz="2800" dirty="0"/>
              <a:t>採集詳細を簡単に記録</a:t>
            </a:r>
            <a:endParaRPr lang="en-US" sz="2800" dirty="0"/>
          </a:p>
          <a:p>
            <a:pPr marL="1371600" lvl="2" indent="-457200">
              <a:buFont typeface="Wingdings" panose="05000000000000000000" pitchFamily="2" charset="2"/>
              <a:buChar char="l"/>
            </a:pPr>
            <a:r>
              <a:rPr lang="ja-JP" altLang="en-US" sz="2800" dirty="0"/>
              <a:t>採集結果</a:t>
            </a:r>
            <a:endParaRPr lang="en-US" sz="2800" dirty="0"/>
          </a:p>
          <a:p>
            <a:pPr marL="1828800" lvl="3" indent="-457200">
              <a:buFont typeface="Wingdings" panose="05000000000000000000" pitchFamily="2" charset="2"/>
              <a:buChar char="ü"/>
            </a:pPr>
            <a:r>
              <a:rPr lang="ja-JP" altLang="en-US" sz="2800" dirty="0"/>
              <a:t>採集した動物の登録</a:t>
            </a:r>
            <a:endParaRPr lang="en-US" sz="2800" dirty="0"/>
          </a:p>
          <a:p>
            <a:pPr lvl="4"/>
            <a:r>
              <a:rPr lang="ja-JP" altLang="en-US" sz="2800" dirty="0"/>
              <a:t>自動的に</a:t>
            </a:r>
            <a:r>
              <a:rPr lang="en-US" altLang="ja-JP" sz="2800" dirty="0"/>
              <a:t>GAN</a:t>
            </a:r>
            <a:r>
              <a:rPr lang="ja-JP" altLang="en-US" sz="2800" dirty="0"/>
              <a:t>がつけられる</a:t>
            </a:r>
            <a:endParaRPr lang="en-US" sz="2800" dirty="0"/>
          </a:p>
          <a:p>
            <a:pPr marL="1828800" lvl="3" indent="-457200">
              <a:buFont typeface="Wingdings" panose="05000000000000000000" pitchFamily="2" charset="2"/>
              <a:buChar char="ü"/>
            </a:pPr>
            <a:r>
              <a:rPr lang="ja-JP" altLang="en-US" sz="2800" dirty="0"/>
              <a:t>採集したけれど、リリースしたなど</a:t>
            </a:r>
            <a:endParaRPr lang="en-US" altLang="ja-JP" sz="2800" dirty="0"/>
          </a:p>
          <a:p>
            <a:pPr marL="1828800" lvl="3" indent="-457200">
              <a:buFont typeface="Wingdings" panose="05000000000000000000" pitchFamily="2" charset="2"/>
              <a:buChar char="ü"/>
            </a:pPr>
            <a:r>
              <a:rPr lang="ja-JP" altLang="en-US" sz="2800" dirty="0"/>
              <a:t>輸送中死亡</a:t>
            </a:r>
            <a:endParaRPr lang="en-US" sz="2800" dirty="0"/>
          </a:p>
          <a:p>
            <a:pPr marL="1371600" lvl="2" indent="-457200">
              <a:buFont typeface="Wingdings" panose="05000000000000000000" pitchFamily="2" charset="2"/>
              <a:buChar char="l"/>
            </a:pPr>
            <a:r>
              <a:rPr lang="ja-JP" altLang="en-US" sz="2800" dirty="0"/>
              <a:t>混獲（採集対象ではなかったけれど、</a:t>
            </a:r>
            <a:r>
              <a:rPr lang="en-US" altLang="ja-JP" sz="2800" dirty="0"/>
              <a:t/>
            </a:r>
            <a:br>
              <a:rPr lang="en-US" altLang="ja-JP" sz="2800" dirty="0"/>
            </a:br>
            <a:r>
              <a:rPr lang="ja-JP" altLang="en-US" sz="2800" dirty="0"/>
              <a:t>採れてしまったもの）</a:t>
            </a:r>
            <a:endParaRPr lang="en-US" sz="2800" dirty="0"/>
          </a:p>
          <a:p>
            <a:pPr marL="1371600" lvl="2" indent="-457200">
              <a:buFont typeface="Wingdings" panose="05000000000000000000" pitchFamily="2" charset="2"/>
              <a:buChar char="l"/>
            </a:pPr>
            <a:r>
              <a:rPr lang="ja-JP" altLang="en-US" sz="2800" dirty="0"/>
              <a:t>採集方法</a:t>
            </a:r>
            <a:endParaRPr lang="en-US" sz="2800" dirty="0"/>
          </a:p>
          <a:p>
            <a:pPr lvl="1"/>
            <a:endParaRPr lang="en-US" dirty="0"/>
          </a:p>
          <a:p>
            <a:pPr lvl="1"/>
            <a:r>
              <a:rPr lang="ja-JP" altLang="en-US" sz="3200" dirty="0"/>
              <a:t>実際の採集活動の日付よりも前に</a:t>
            </a:r>
            <a:r>
              <a:rPr lang="en-US" altLang="ja-JP" sz="3200" dirty="0"/>
              <a:t/>
            </a:r>
            <a:br>
              <a:rPr lang="en-US" altLang="ja-JP" sz="3200" dirty="0"/>
            </a:br>
            <a:r>
              <a:rPr lang="ja-JP" altLang="en-US" sz="3200" dirty="0"/>
              <a:t>将来の予定を記録</a:t>
            </a:r>
            <a:r>
              <a:rPr lang="ja-JP" altLang="en-US" sz="3600" dirty="0"/>
              <a:t>可能</a:t>
            </a:r>
            <a:endParaRPr lang="en-US" sz="2000" dirty="0"/>
          </a:p>
          <a:p>
            <a:endParaRPr lang="en-GB" dirty="0"/>
          </a:p>
        </p:txBody>
      </p:sp>
    </p:spTree>
    <p:extLst>
      <p:ext uri="{BB962C8B-B14F-4D97-AF65-F5344CB8AC3E}">
        <p14:creationId xmlns:p14="http://schemas.microsoft.com/office/powerpoint/2010/main" val="407021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トレーニング</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descr="baabs eye drops.JPG"/>
          <p:cNvPicPr>
            <a:picLocks noChangeAspect="1"/>
          </p:cNvPicPr>
          <p:nvPr/>
        </p:nvPicPr>
        <p:blipFill>
          <a:blip r:embed="rId3"/>
          <a:stretch>
            <a:fillRect/>
          </a:stretch>
        </p:blipFill>
        <p:spPr>
          <a:xfrm>
            <a:off x="534572" y="1387793"/>
            <a:ext cx="3615397" cy="2711548"/>
          </a:xfrm>
          <a:prstGeom prst="rect">
            <a:avLst/>
          </a:prstGeom>
        </p:spPr>
      </p:pic>
      <p:pic>
        <p:nvPicPr>
          <p:cNvPr id="5" name="Picture 1" descr="Spotted-Eagle_Ray_Aetobatus_narinari_Ultrasound_24Sept09_4.JPG"/>
          <p:cNvPicPr>
            <a:picLocks noChangeArrowheads="1"/>
          </p:cNvPicPr>
          <p:nvPr/>
        </p:nvPicPr>
        <p:blipFill>
          <a:blip r:embed="rId4"/>
          <a:srcRect l="4297" t="4331" r="15141" b="6472"/>
          <a:stretch>
            <a:fillRect/>
          </a:stretch>
        </p:blipFill>
        <p:spPr bwMode="auto">
          <a:xfrm>
            <a:off x="4375052" y="1561514"/>
            <a:ext cx="4220308" cy="3362177"/>
          </a:xfrm>
          <a:prstGeom prst="rect">
            <a:avLst/>
          </a:prstGeom>
          <a:noFill/>
          <a:ln w="9525">
            <a:noFill/>
            <a:miter lim="800000"/>
            <a:headEnd/>
            <a:tailEnd/>
          </a:ln>
        </p:spPr>
      </p:pic>
      <p:sp>
        <p:nvSpPr>
          <p:cNvPr id="6" name="TextBox 3"/>
          <p:cNvSpPr txBox="1"/>
          <p:nvPr/>
        </p:nvSpPr>
        <p:spPr>
          <a:xfrm>
            <a:off x="443505" y="4230411"/>
            <a:ext cx="3706464" cy="338554"/>
          </a:xfrm>
          <a:prstGeom prst="rect">
            <a:avLst/>
          </a:prstGeom>
          <a:noFill/>
        </p:spPr>
        <p:txBody>
          <a:bodyPr wrap="none" rtlCol="0">
            <a:spAutoFit/>
          </a:bodyPr>
          <a:lstStyle/>
          <a:p>
            <a:r>
              <a:rPr lang="en-US" sz="1600" dirty="0" smtClean="0"/>
              <a:t>Photo courtesy of Seattle Aquarium</a:t>
            </a:r>
            <a:endParaRPr lang="en-US" sz="1600" dirty="0"/>
          </a:p>
        </p:txBody>
      </p:sp>
      <p:sp>
        <p:nvSpPr>
          <p:cNvPr id="7" name="TextBox 6"/>
          <p:cNvSpPr txBox="1"/>
          <p:nvPr/>
        </p:nvSpPr>
        <p:spPr>
          <a:xfrm>
            <a:off x="3970789" y="5120566"/>
            <a:ext cx="5173211" cy="338554"/>
          </a:xfrm>
          <a:prstGeom prst="rect">
            <a:avLst/>
          </a:prstGeom>
          <a:noFill/>
        </p:spPr>
        <p:txBody>
          <a:bodyPr wrap="none" rtlCol="0">
            <a:spAutoFit/>
          </a:bodyPr>
          <a:lstStyle/>
          <a:p>
            <a:r>
              <a:rPr lang="en-US" sz="1600" dirty="0" smtClean="0"/>
              <a:t>Photo courtesy of The Seas with </a:t>
            </a:r>
            <a:r>
              <a:rPr lang="en-US" sz="1600" dirty="0" err="1" smtClean="0"/>
              <a:t>Nemo</a:t>
            </a:r>
            <a:r>
              <a:rPr lang="en-US" sz="1600" dirty="0" smtClean="0"/>
              <a:t> and Friends</a:t>
            </a:r>
            <a:endParaRPr lang="en-US" sz="1600" dirty="0"/>
          </a:p>
        </p:txBody>
      </p:sp>
    </p:spTree>
    <p:extLst>
      <p:ext uri="{BB962C8B-B14F-4D97-AF65-F5344CB8AC3E}">
        <p14:creationId xmlns:p14="http://schemas.microsoft.com/office/powerpoint/2010/main" val="800637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28650" y="815691"/>
            <a:ext cx="7886700" cy="4970960"/>
          </a:xfrm>
        </p:spPr>
        <p:txBody>
          <a:bodyPr>
            <a:normAutofit lnSpcReduction="10000"/>
          </a:bodyPr>
          <a:lstStyle/>
          <a:p>
            <a:r>
              <a:rPr lang="ja-JP" altLang="en-US" sz="3600" b="1" dirty="0"/>
              <a:t>トレーニング</a:t>
            </a:r>
            <a:endParaRPr lang="en-US" sz="3600" b="1" dirty="0"/>
          </a:p>
          <a:p>
            <a:pPr marL="571500" indent="-571500">
              <a:buFont typeface="Wingdings" panose="05000000000000000000" pitchFamily="2" charset="2"/>
              <a:buChar char="l"/>
            </a:pPr>
            <a:r>
              <a:rPr lang="ja-JP" altLang="en-US" sz="3600" b="1" dirty="0"/>
              <a:t>行動</a:t>
            </a:r>
            <a:r>
              <a:rPr lang="en-US" sz="3600" b="1" dirty="0"/>
              <a:t>/</a:t>
            </a:r>
            <a:r>
              <a:rPr lang="ja-JP" altLang="en-US" sz="3600" b="1" dirty="0"/>
              <a:t>手順</a:t>
            </a:r>
            <a:endParaRPr lang="en-US" sz="3600" b="1" dirty="0"/>
          </a:p>
          <a:p>
            <a:pPr marL="800100" lvl="1" indent="-342900">
              <a:buFont typeface="Wingdings" panose="05000000000000000000" pitchFamily="2" charset="2"/>
              <a:buChar char="ü"/>
            </a:pPr>
            <a:r>
              <a:rPr lang="ja-JP" altLang="en-US" dirty="0"/>
              <a:t>手順に名前を付け、それを全個体に使用可能</a:t>
            </a:r>
            <a:endParaRPr lang="en-US" dirty="0"/>
          </a:p>
          <a:p>
            <a:pPr marL="800100" lvl="1" indent="-342900">
              <a:buFont typeface="Wingdings" panose="05000000000000000000" pitchFamily="2" charset="2"/>
              <a:buChar char="ü"/>
            </a:pPr>
            <a:r>
              <a:rPr lang="ja-JP" altLang="en-US" dirty="0"/>
              <a:t>複数の目的を選択可能</a:t>
            </a:r>
            <a:endParaRPr lang="en-US" dirty="0"/>
          </a:p>
          <a:p>
            <a:pPr marL="800100" lvl="1" indent="-342900">
              <a:buFont typeface="Wingdings" panose="05000000000000000000" pitchFamily="2" charset="2"/>
              <a:buChar char="ü"/>
            </a:pPr>
            <a:r>
              <a:rPr lang="ja-JP" altLang="en-US" dirty="0"/>
              <a:t>トレーニング状況の変化を追跡可能</a:t>
            </a:r>
            <a:endParaRPr lang="en-US" b="1" dirty="0"/>
          </a:p>
          <a:p>
            <a:pPr lvl="1"/>
            <a:endParaRPr lang="en-US" sz="3600" b="1" dirty="0"/>
          </a:p>
          <a:p>
            <a:endParaRPr lang="en-US" sz="3600" b="1" dirty="0"/>
          </a:p>
          <a:p>
            <a:endParaRPr lang="en-US" sz="3600" b="1" dirty="0"/>
          </a:p>
          <a:p>
            <a:pPr marL="571500" indent="-571500">
              <a:buFont typeface="Wingdings" panose="05000000000000000000" pitchFamily="2" charset="2"/>
              <a:buChar char="l"/>
            </a:pPr>
            <a:r>
              <a:rPr lang="ja-JP" altLang="en-US" sz="3600" b="1" dirty="0"/>
              <a:t>トレーニング内容</a:t>
            </a:r>
            <a:endParaRPr lang="en-US" sz="3600" b="1" dirty="0"/>
          </a:p>
          <a:p>
            <a:pPr marL="800100" lvl="1" indent="-342900">
              <a:buFont typeface="Wingdings" panose="05000000000000000000" pitchFamily="2" charset="2"/>
              <a:buChar char="ü"/>
            </a:pPr>
            <a:r>
              <a:rPr lang="ja-JP" altLang="en-US" dirty="0"/>
              <a:t>トレーニング内容を自由記載可能</a:t>
            </a:r>
            <a:endParaRPr lang="en-US" sz="3600" b="1" dirty="0"/>
          </a:p>
          <a:p>
            <a:endParaRPr lang="en-GB" dirty="0"/>
          </a:p>
        </p:txBody>
      </p:sp>
      <p:pic>
        <p:nvPicPr>
          <p:cNvPr id="5" name="Picture 3"/>
          <p:cNvPicPr>
            <a:picLocks noChangeAspect="1" noChangeArrowheads="1"/>
          </p:cNvPicPr>
          <p:nvPr/>
        </p:nvPicPr>
        <p:blipFill>
          <a:blip r:embed="rId3"/>
          <a:srcRect/>
          <a:stretch>
            <a:fillRect/>
          </a:stretch>
        </p:blipFill>
        <p:spPr bwMode="auto">
          <a:xfrm>
            <a:off x="1012873" y="2979904"/>
            <a:ext cx="5090819" cy="1534672"/>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4"/>
          <a:srcRect/>
          <a:stretch>
            <a:fillRect/>
          </a:stretch>
        </p:blipFill>
        <p:spPr bwMode="auto">
          <a:xfrm>
            <a:off x="6274190" y="2685380"/>
            <a:ext cx="2292301" cy="1212701"/>
          </a:xfrm>
          <a:prstGeom prst="rect">
            <a:avLst/>
          </a:prstGeom>
          <a:noFill/>
          <a:ln w="9525">
            <a:solidFill>
              <a:schemeClr val="tx1"/>
            </a:solidFill>
            <a:miter lim="800000"/>
            <a:headEnd/>
            <a:tailEnd/>
          </a:ln>
        </p:spPr>
      </p:pic>
      <p:pic>
        <p:nvPicPr>
          <p:cNvPr id="7" name="Picture 4"/>
          <p:cNvPicPr>
            <a:picLocks noChangeAspect="1" noChangeArrowheads="1"/>
          </p:cNvPicPr>
          <p:nvPr/>
        </p:nvPicPr>
        <p:blipFill>
          <a:blip r:embed="rId5"/>
          <a:srcRect/>
          <a:stretch>
            <a:fillRect/>
          </a:stretch>
        </p:blipFill>
        <p:spPr bwMode="auto">
          <a:xfrm>
            <a:off x="1258214" y="5476362"/>
            <a:ext cx="4600135" cy="13816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8782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28650" y="733804"/>
            <a:ext cx="7886700" cy="4351338"/>
          </a:xfrm>
        </p:spPr>
        <p:txBody>
          <a:bodyPr/>
          <a:lstStyle/>
          <a:p>
            <a:r>
              <a:rPr lang="ja-JP" altLang="en-US" sz="3600" b="1" dirty="0"/>
              <a:t>群の管理</a:t>
            </a:r>
            <a:r>
              <a:rPr lang="en-US" sz="3600" b="1" dirty="0"/>
              <a:t> – </a:t>
            </a:r>
            <a:r>
              <a:rPr lang="ja-JP" altLang="en-US" sz="3600" b="1" dirty="0"/>
              <a:t>個体数記録</a:t>
            </a:r>
            <a:endParaRPr lang="en-US" sz="3600" b="1" dirty="0"/>
          </a:p>
          <a:p>
            <a:r>
              <a:rPr lang="ja-JP" altLang="en-US" dirty="0"/>
              <a:t>性別および成長過程による記録</a:t>
            </a:r>
            <a:endParaRPr lang="en-US" dirty="0"/>
          </a:p>
          <a:p>
            <a:r>
              <a:rPr lang="ja-JP" altLang="en-US" dirty="0"/>
              <a:t>成長過程による記録</a:t>
            </a:r>
            <a:endParaRPr lang="en-US" dirty="0"/>
          </a:p>
          <a:p>
            <a:r>
              <a:rPr lang="ja-JP" altLang="en-US" dirty="0"/>
              <a:t>性別による記録</a:t>
            </a:r>
            <a:endParaRPr lang="en-US" dirty="0"/>
          </a:p>
          <a:p>
            <a:r>
              <a:rPr lang="ja-JP" altLang="en-US" dirty="0"/>
              <a:t>単純に員数のみを記録</a:t>
            </a:r>
            <a:endParaRPr lang="en-US" dirty="0"/>
          </a:p>
          <a:p>
            <a:endParaRPr lang="en-GB" dirty="0"/>
          </a:p>
        </p:txBody>
      </p:sp>
      <p:pic>
        <p:nvPicPr>
          <p:cNvPr id="4" name="Picture 2"/>
          <p:cNvPicPr>
            <a:picLocks noChangeAspect="1" noChangeArrowheads="1"/>
          </p:cNvPicPr>
          <p:nvPr/>
        </p:nvPicPr>
        <p:blipFill>
          <a:blip r:embed="rId3"/>
          <a:srcRect/>
          <a:stretch>
            <a:fillRect/>
          </a:stretch>
        </p:blipFill>
        <p:spPr bwMode="auto">
          <a:xfrm>
            <a:off x="230751" y="3723789"/>
            <a:ext cx="7529315" cy="2019666"/>
          </a:xfrm>
          <a:prstGeom prst="rect">
            <a:avLst/>
          </a:prstGeom>
          <a:noFill/>
          <a:ln w="9525">
            <a:noFill/>
            <a:miter lim="800000"/>
            <a:headEnd/>
            <a:tailEnd/>
          </a:ln>
        </p:spPr>
      </p:pic>
      <p:pic>
        <p:nvPicPr>
          <p:cNvPr id="5" name="Picture 3"/>
          <p:cNvPicPr>
            <a:picLocks noChangeAspect="1" noChangeArrowheads="1"/>
          </p:cNvPicPr>
          <p:nvPr/>
        </p:nvPicPr>
        <p:blipFill>
          <a:blip r:embed="rId4"/>
          <a:srcRect/>
          <a:stretch>
            <a:fillRect/>
          </a:stretch>
        </p:blipFill>
        <p:spPr bwMode="auto">
          <a:xfrm>
            <a:off x="298127" y="3486385"/>
            <a:ext cx="8217223" cy="2268668"/>
          </a:xfrm>
          <a:prstGeom prst="rect">
            <a:avLst/>
          </a:prstGeom>
          <a:noFill/>
          <a:ln w="9525">
            <a:noFill/>
            <a:miter lim="800000"/>
            <a:headEnd/>
            <a:tailEnd/>
          </a:ln>
        </p:spPr>
      </p:pic>
      <p:pic>
        <p:nvPicPr>
          <p:cNvPr id="6" name="Picture 4"/>
          <p:cNvPicPr>
            <a:picLocks noChangeAspect="1" noChangeArrowheads="1"/>
          </p:cNvPicPr>
          <p:nvPr/>
        </p:nvPicPr>
        <p:blipFill>
          <a:blip r:embed="rId5"/>
          <a:srcRect/>
          <a:stretch>
            <a:fillRect/>
          </a:stretch>
        </p:blipFill>
        <p:spPr bwMode="auto">
          <a:xfrm>
            <a:off x="0" y="2528471"/>
            <a:ext cx="6344530" cy="4329529"/>
          </a:xfrm>
          <a:prstGeom prst="rect">
            <a:avLst/>
          </a:prstGeom>
          <a:noFill/>
          <a:ln w="9525">
            <a:noFill/>
            <a:miter lim="800000"/>
            <a:headEnd/>
            <a:tailEnd/>
          </a:ln>
        </p:spPr>
      </p:pic>
      <p:pic>
        <p:nvPicPr>
          <p:cNvPr id="7" name="Picture 5"/>
          <p:cNvPicPr>
            <a:picLocks noChangeAspect="1" noChangeArrowheads="1"/>
          </p:cNvPicPr>
          <p:nvPr/>
        </p:nvPicPr>
        <p:blipFill>
          <a:blip r:embed="rId6"/>
          <a:srcRect/>
          <a:stretch>
            <a:fillRect/>
          </a:stretch>
        </p:blipFill>
        <p:spPr bwMode="auto">
          <a:xfrm>
            <a:off x="1037785" y="1845045"/>
            <a:ext cx="5915245" cy="4997576"/>
          </a:xfrm>
          <a:prstGeom prst="rect">
            <a:avLst/>
          </a:prstGeom>
          <a:noFill/>
          <a:ln w="9525">
            <a:noFill/>
            <a:miter lim="800000"/>
            <a:headEnd/>
            <a:tailEnd/>
          </a:ln>
        </p:spPr>
      </p:pic>
    </p:spTree>
    <p:extLst>
      <p:ext uri="{BB962C8B-B14F-4D97-AF65-F5344CB8AC3E}">
        <p14:creationId xmlns:p14="http://schemas.microsoft.com/office/powerpoint/2010/main" val="346074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p:tgtEl>
                                          <p:spTgt spid="3">
                                            <p:txEl>
                                              <p:pRg st="4" end="4"/>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 calcmode="lin" valueType="num">
                                      <p:cBhvr additive="base">
                                        <p:cTn id="5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1355" y="761099"/>
            <a:ext cx="7886700" cy="4351338"/>
          </a:xfrm>
        </p:spPr>
        <p:txBody>
          <a:bodyPr/>
          <a:lstStyle/>
          <a:p>
            <a:r>
              <a:rPr lang="ja-JP" altLang="en-US" b="1" dirty="0"/>
              <a:t>群の管理</a:t>
            </a:r>
            <a:r>
              <a:rPr lang="en-US" b="1" dirty="0"/>
              <a:t> – </a:t>
            </a:r>
            <a:r>
              <a:rPr lang="ja-JP" altLang="en-US" b="1" dirty="0"/>
              <a:t>個体数グリッドを用いた記録</a:t>
            </a:r>
            <a:endParaRPr lang="en-US" sz="2000" dirty="0"/>
          </a:p>
          <a:p>
            <a:r>
              <a:rPr lang="ja-JP" altLang="en-US" sz="2000" dirty="0"/>
              <a:t>性別による記録</a:t>
            </a:r>
            <a:endParaRPr lang="en-US" sz="2000" dirty="0"/>
          </a:p>
          <a:p>
            <a:r>
              <a:rPr lang="ja-JP" altLang="en-US" sz="2000" dirty="0"/>
              <a:t>単純に員数のみを記録</a:t>
            </a:r>
            <a:endParaRPr lang="en-US" sz="2000" dirty="0"/>
          </a:p>
        </p:txBody>
      </p:sp>
      <p:pic>
        <p:nvPicPr>
          <p:cNvPr id="6" name="Picture 3"/>
          <p:cNvPicPr>
            <a:picLocks noChangeAspect="1" noChangeArrowheads="1"/>
          </p:cNvPicPr>
          <p:nvPr/>
        </p:nvPicPr>
        <p:blipFill>
          <a:blip r:embed="rId3"/>
          <a:srcRect/>
          <a:stretch>
            <a:fillRect/>
          </a:stretch>
        </p:blipFill>
        <p:spPr bwMode="auto">
          <a:xfrm>
            <a:off x="1188573" y="2169212"/>
            <a:ext cx="6156059" cy="3552349"/>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2795346" y="1910502"/>
            <a:ext cx="5692709" cy="3811059"/>
          </a:xfrm>
          <a:prstGeom prst="rect">
            <a:avLst/>
          </a:prstGeom>
          <a:noFill/>
          <a:ln w="9525">
            <a:noFill/>
            <a:miter lim="800000"/>
            <a:headEnd/>
            <a:tailEnd/>
          </a:ln>
        </p:spPr>
      </p:pic>
    </p:spTree>
    <p:extLst>
      <p:ext uri="{BB962C8B-B14F-4D97-AF65-F5344CB8AC3E}">
        <p14:creationId xmlns:p14="http://schemas.microsoft.com/office/powerpoint/2010/main" val="9925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ja-JP" altLang="en-US" b="1" dirty="0"/>
              <a:t>群の管理</a:t>
            </a:r>
            <a:r>
              <a:rPr lang="en-US" b="1" dirty="0"/>
              <a:t> – </a:t>
            </a:r>
            <a:r>
              <a:rPr lang="ja-JP" altLang="en-US" b="1" dirty="0"/>
              <a:t>コロニー</a:t>
            </a:r>
            <a:r>
              <a:rPr lang="en-US" b="1" dirty="0"/>
              <a:t/>
            </a:r>
            <a:br>
              <a:rPr lang="en-US" b="1"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noChangeArrowheads="1"/>
          </p:cNvPicPr>
          <p:nvPr/>
        </p:nvPicPr>
        <p:blipFill>
          <a:blip r:embed="rId3" cstate="print"/>
          <a:srcRect/>
          <a:stretch>
            <a:fillRect/>
          </a:stretch>
        </p:blipFill>
        <p:spPr bwMode="auto">
          <a:xfrm>
            <a:off x="1906955" y="1128033"/>
            <a:ext cx="2098988" cy="3156703"/>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4801625" y="1128033"/>
            <a:ext cx="2101625" cy="3144250"/>
          </a:xfrm>
          <a:prstGeom prst="rect">
            <a:avLst/>
          </a:prstGeom>
          <a:noFill/>
          <a:ln w="9525">
            <a:noFill/>
            <a:miter lim="800000"/>
            <a:headEnd/>
            <a:tailEnd/>
          </a:ln>
          <a:effectLst/>
        </p:spPr>
      </p:pic>
      <p:pic>
        <p:nvPicPr>
          <p:cNvPr id="6" name="Picture 4"/>
          <p:cNvPicPr>
            <a:picLocks noChangeAspect="1" noChangeArrowheads="1"/>
          </p:cNvPicPr>
          <p:nvPr/>
        </p:nvPicPr>
        <p:blipFill>
          <a:blip r:embed="rId5"/>
          <a:srcRect/>
          <a:stretch>
            <a:fillRect/>
          </a:stretch>
        </p:blipFill>
        <p:spPr bwMode="auto">
          <a:xfrm>
            <a:off x="272941" y="4407219"/>
            <a:ext cx="5715000" cy="1447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7046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ja-JP" altLang="en-US" b="1" dirty="0"/>
              <a:t>群の管理</a:t>
            </a:r>
            <a:r>
              <a:rPr lang="en-US" b="1" dirty="0"/>
              <a:t> – </a:t>
            </a:r>
            <a:r>
              <a:rPr lang="ja-JP" altLang="en-US" b="1" dirty="0"/>
              <a:t>個体数の単位</a:t>
            </a:r>
            <a:r>
              <a:rPr lang="en-US" b="1" dirty="0"/>
              <a:t/>
            </a:r>
            <a:br>
              <a:rPr lang="en-US" b="1" dirty="0"/>
            </a:br>
            <a:r>
              <a:rPr lang="ja-JP" altLang="en-US" dirty="0"/>
              <a:t>機関設定にて設定可能</a:t>
            </a:r>
            <a:r>
              <a:rPr lang="en-US" dirty="0"/>
              <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a:srcRect/>
          <a:stretch>
            <a:fillRect/>
          </a:stretch>
        </p:blipFill>
        <p:spPr bwMode="auto">
          <a:xfrm>
            <a:off x="4625296" y="2025111"/>
            <a:ext cx="3731304" cy="2847975"/>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4"/>
          <a:srcRect/>
          <a:stretch>
            <a:fillRect/>
          </a:stretch>
        </p:blipFill>
        <p:spPr bwMode="auto">
          <a:xfrm>
            <a:off x="787790" y="1753054"/>
            <a:ext cx="3506879" cy="474807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7156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3" name="Tijdelijke aanduiding voor inhoud 2"/>
          <p:cNvSpPr>
            <a:spLocks noGrp="1"/>
          </p:cNvSpPr>
          <p:nvPr>
            <p:ph idx="1"/>
          </p:nvPr>
        </p:nvSpPr>
        <p:spPr/>
        <p:txBody>
          <a:bodyPr/>
          <a:lstStyle/>
          <a:p>
            <a:endParaRPr lang="en-GB"/>
          </a:p>
        </p:txBody>
      </p:sp>
      <p:sp>
        <p:nvSpPr>
          <p:cNvPr id="4" name="TextBox 2"/>
          <p:cNvSpPr txBox="1"/>
          <p:nvPr/>
        </p:nvSpPr>
        <p:spPr>
          <a:xfrm>
            <a:off x="1265462" y="365126"/>
            <a:ext cx="6836899" cy="1200329"/>
          </a:xfrm>
          <a:prstGeom prst="rect">
            <a:avLst/>
          </a:prstGeom>
          <a:noFill/>
        </p:spPr>
        <p:txBody>
          <a:bodyPr wrap="square" rtlCol="0">
            <a:spAutoFit/>
          </a:bodyPr>
          <a:lstStyle/>
          <a:p>
            <a:r>
              <a:rPr lang="ja-JP" altLang="en-US" sz="3600" b="1" dirty="0"/>
              <a:t>群の管理 </a:t>
            </a:r>
            <a:r>
              <a:rPr lang="en-US" altLang="ja-JP" sz="3600" b="1" dirty="0"/>
              <a:t>– </a:t>
            </a:r>
            <a:r>
              <a:rPr lang="ja-JP" altLang="en-US" sz="3600" b="1" dirty="0"/>
              <a:t>個体数の</a:t>
            </a:r>
            <a:r>
              <a:rPr lang="ja-JP" altLang="en-US" sz="3600" b="1" dirty="0" smtClean="0"/>
              <a:t>単位</a:t>
            </a:r>
            <a:endParaRPr lang="en-US" sz="3600" b="1" dirty="0" smtClean="0"/>
          </a:p>
          <a:p>
            <a:r>
              <a:rPr lang="ja-JP" altLang="en-US" sz="3600" dirty="0" smtClean="0"/>
              <a:t>記録上での単位変更も可能</a:t>
            </a:r>
            <a:endParaRPr lang="en-US" sz="2800" dirty="0" smtClean="0"/>
          </a:p>
        </p:txBody>
      </p:sp>
      <p:pic>
        <p:nvPicPr>
          <p:cNvPr id="5" name="Picture 2"/>
          <p:cNvPicPr>
            <a:picLocks noChangeAspect="1" noChangeArrowheads="1"/>
          </p:cNvPicPr>
          <p:nvPr/>
        </p:nvPicPr>
        <p:blipFill>
          <a:blip r:embed="rId3"/>
          <a:srcRect/>
          <a:stretch>
            <a:fillRect/>
          </a:stretch>
        </p:blipFill>
        <p:spPr bwMode="auto">
          <a:xfrm>
            <a:off x="780460" y="1565455"/>
            <a:ext cx="7321901" cy="4146491"/>
          </a:xfrm>
          <a:prstGeom prst="rect">
            <a:avLst/>
          </a:prstGeom>
          <a:noFill/>
          <a:ln w="9525">
            <a:solidFill>
              <a:schemeClr val="tx1"/>
            </a:solidFill>
            <a:miter lim="800000"/>
            <a:headEnd/>
            <a:tailEnd/>
          </a:ln>
        </p:spPr>
      </p:pic>
      <p:pic>
        <p:nvPicPr>
          <p:cNvPr id="6" name="Picture 3"/>
          <p:cNvPicPr>
            <a:picLocks noChangeAspect="1" noChangeArrowheads="1"/>
          </p:cNvPicPr>
          <p:nvPr/>
        </p:nvPicPr>
        <p:blipFill>
          <a:blip r:embed="rId4"/>
          <a:srcRect/>
          <a:stretch>
            <a:fillRect/>
          </a:stretch>
        </p:blipFill>
        <p:spPr bwMode="auto">
          <a:xfrm>
            <a:off x="2031390" y="2667000"/>
            <a:ext cx="4612935" cy="198940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1343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3" name="Tijdelijke aanduiding voor inhoud 2"/>
          <p:cNvSpPr>
            <a:spLocks noGrp="1"/>
          </p:cNvSpPr>
          <p:nvPr>
            <p:ph idx="1"/>
          </p:nvPr>
        </p:nvSpPr>
        <p:spPr/>
        <p:txBody>
          <a:bodyPr>
            <a:normAutofit fontScale="92500" lnSpcReduction="10000"/>
          </a:bodyPr>
          <a:lstStyle/>
          <a:p>
            <a:r>
              <a:rPr lang="ja-JP" altLang="en-US" sz="3600" b="1" dirty="0"/>
              <a:t>群の管理</a:t>
            </a:r>
            <a:r>
              <a:rPr lang="en-US" sz="3600" b="1" dirty="0"/>
              <a:t> – </a:t>
            </a:r>
            <a:r>
              <a:rPr lang="ja-JP" altLang="en-US" sz="3600" b="1" dirty="0"/>
              <a:t>実数での個体数調査</a:t>
            </a:r>
            <a:endParaRPr lang="en-US" sz="3600" b="1" dirty="0"/>
          </a:p>
          <a:p>
            <a:pPr lvl="1"/>
            <a:endParaRPr lang="en-US" b="1" dirty="0"/>
          </a:p>
          <a:p>
            <a:pPr marL="800100" lvl="1" indent="-342900">
              <a:buFont typeface="Wingdings" panose="05000000000000000000" pitchFamily="2" charset="2"/>
              <a:buChar char="l"/>
            </a:pPr>
            <a:r>
              <a:rPr lang="ja-JP" altLang="en-US" sz="2800" dirty="0"/>
              <a:t>群の個体数のリセットが可能。</a:t>
            </a:r>
            <a:endParaRPr lang="en-US" sz="2800" dirty="0"/>
          </a:p>
          <a:p>
            <a:pPr marL="800100" lvl="1" indent="-342900">
              <a:buFont typeface="Wingdings" panose="05000000000000000000" pitchFamily="2" charset="2"/>
              <a:buChar char="l"/>
            </a:pPr>
            <a:r>
              <a:rPr lang="ja-JP" altLang="en-US" sz="2800" dirty="0"/>
              <a:t>群の個体数調査には実数を持いる。</a:t>
            </a:r>
            <a:endParaRPr lang="en-US" sz="2800" dirty="0"/>
          </a:p>
          <a:p>
            <a:pPr marL="800100" lvl="1" indent="-342900">
              <a:buFont typeface="Wingdings" panose="05000000000000000000" pitchFamily="2" charset="2"/>
              <a:buChar char="l"/>
            </a:pPr>
            <a:r>
              <a:rPr lang="ja-JP" altLang="en-US" sz="2800" dirty="0"/>
              <a:t>以下のように、さまざまな形で個体数は</a:t>
            </a:r>
            <a:r>
              <a:rPr lang="en-US" altLang="ja-JP" sz="2800" dirty="0"/>
              <a:t/>
            </a:r>
            <a:br>
              <a:rPr lang="en-US" altLang="ja-JP" sz="2800" dirty="0"/>
            </a:br>
            <a:r>
              <a:rPr lang="ja-JP" altLang="en-US" sz="2800" dirty="0"/>
              <a:t>増減する。</a:t>
            </a:r>
            <a:endParaRPr lang="en-US" altLang="ja-JP" sz="2800" dirty="0"/>
          </a:p>
          <a:p>
            <a:pPr marL="1257300" lvl="2" indent="-342900">
              <a:buFont typeface="Wingdings" panose="05000000000000000000" pitchFamily="2" charset="2"/>
              <a:buChar char="ü"/>
            </a:pPr>
            <a:r>
              <a:rPr lang="ja-JP" altLang="en-US" sz="2800" dirty="0"/>
              <a:t>出生</a:t>
            </a:r>
            <a:r>
              <a:rPr lang="en-US" sz="2800" dirty="0"/>
              <a:t>/</a:t>
            </a:r>
            <a:r>
              <a:rPr lang="ja-JP" altLang="en-US" sz="2800" dirty="0"/>
              <a:t>移入</a:t>
            </a:r>
            <a:r>
              <a:rPr lang="en-US" sz="2800" dirty="0"/>
              <a:t>/</a:t>
            </a:r>
            <a:r>
              <a:rPr lang="ja-JP" altLang="en-US" sz="2800" dirty="0"/>
              <a:t>複数の群の統合による増加</a:t>
            </a:r>
            <a:endParaRPr lang="en-US" altLang="ja-JP" sz="2800" dirty="0"/>
          </a:p>
          <a:p>
            <a:pPr marL="1257300" lvl="2" indent="-342900">
              <a:buFont typeface="Wingdings" panose="05000000000000000000" pitchFamily="2" charset="2"/>
              <a:buChar char="ü"/>
            </a:pPr>
            <a:r>
              <a:rPr lang="ja-JP" altLang="en-US" sz="2800" dirty="0"/>
              <a:t>死亡</a:t>
            </a:r>
            <a:r>
              <a:rPr lang="en-US" sz="2800" dirty="0"/>
              <a:t>/</a:t>
            </a:r>
            <a:r>
              <a:rPr lang="ja-JP" altLang="en-US" sz="2800" dirty="0"/>
              <a:t>移出</a:t>
            </a:r>
            <a:r>
              <a:rPr lang="en-US" sz="2800" dirty="0"/>
              <a:t>/</a:t>
            </a:r>
            <a:r>
              <a:rPr lang="ja-JP" altLang="en-US" sz="2800" dirty="0"/>
              <a:t>群の分割による減少</a:t>
            </a:r>
            <a:endParaRPr lang="en-US" sz="2800" dirty="0"/>
          </a:p>
          <a:p>
            <a:pPr marL="800100" lvl="1" indent="-342900">
              <a:buFont typeface="Wingdings" panose="05000000000000000000" pitchFamily="2" charset="2"/>
              <a:buChar char="l"/>
            </a:pPr>
            <a:r>
              <a:rPr lang="ja-JP" altLang="en-US" sz="2800" dirty="0"/>
              <a:t>この個体数調査に他の内容は影響されない。</a:t>
            </a:r>
            <a:endParaRPr lang="en-US" altLang="ja-JP" sz="2800" dirty="0"/>
          </a:p>
          <a:p>
            <a:pPr marL="800100" lvl="1" indent="-342900">
              <a:buFont typeface="Wingdings" panose="05000000000000000000" pitchFamily="2" charset="2"/>
              <a:buChar char="l"/>
            </a:pPr>
            <a:r>
              <a:rPr lang="ja-JP" altLang="en-US" sz="2800" dirty="0"/>
              <a:t>個体数は前回の個体数調査への増減を</a:t>
            </a:r>
            <a:r>
              <a:rPr lang="en-US" altLang="ja-JP" sz="2800" dirty="0"/>
              <a:t/>
            </a:r>
            <a:br>
              <a:rPr lang="en-US" altLang="ja-JP" sz="2800" dirty="0"/>
            </a:br>
            <a:r>
              <a:rPr lang="ja-JP" altLang="en-US" sz="2800" dirty="0"/>
              <a:t>元に算出される。</a:t>
            </a:r>
            <a:endParaRPr lang="en-US" sz="3200" dirty="0"/>
          </a:p>
        </p:txBody>
      </p:sp>
    </p:spTree>
    <p:extLst>
      <p:ext uri="{BB962C8B-B14F-4D97-AF65-F5344CB8AC3E}">
        <p14:creationId xmlns:p14="http://schemas.microsoft.com/office/powerpoint/2010/main" val="30320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 Blue - 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42576353-DC84-4281-AAC2-71870E42330C}"/>
    </a:ext>
  </a:extLst>
</a:theme>
</file>

<file path=ppt/theme/theme10.xml><?xml version="1.0" encoding="utf-8"?>
<a:theme xmlns:a="http://schemas.openxmlformats.org/drawingml/2006/main" name="(10) Green - Rabb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1.xml><?xml version="1.0" encoding="utf-8"?>
<a:theme xmlns:a="http://schemas.openxmlformats.org/drawingml/2006/main" name="(11) Blue - Blue Quaker Cou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2.xml><?xml version="1.0" encoding="utf-8"?>
<a:theme xmlns:a="http://schemas.openxmlformats.org/drawingml/2006/main" name="(12) Green - Maca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3.xml><?xml version="1.0" encoding="utf-8"?>
<a:theme xmlns:a="http://schemas.openxmlformats.org/drawingml/2006/main" name="(13) Blue - Koal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4.xml><?xml version="1.0" encoding="utf-8"?>
<a:theme xmlns:a="http://schemas.openxmlformats.org/drawingml/2006/main" name="(14) Green - Ow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5.xml><?xml version="1.0" encoding="utf-8"?>
<a:theme xmlns:a="http://schemas.openxmlformats.org/drawingml/2006/main" name="(15) Blue - Veiled Chamele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6.xml><?xml version="1.0" encoding="utf-8"?>
<a:theme xmlns:a="http://schemas.openxmlformats.org/drawingml/2006/main" name="(16) Green - Marmos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Blank - Gre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2FBA392-93F9-4672-979A-DDB0173D484F}"/>
    </a:ext>
  </a:extLst>
</a:theme>
</file>

<file path=ppt/theme/theme3.xml><?xml version="1.0" encoding="utf-8"?>
<a:theme xmlns:a="http://schemas.openxmlformats.org/drawingml/2006/main" name="(3) Blue - Ot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F58A149C-9E42-42D6-B2B5-449F2AB7BED4}"/>
    </a:ext>
  </a:extLst>
</a:theme>
</file>

<file path=ppt/theme/theme4.xml><?xml version="1.0" encoding="utf-8"?>
<a:theme xmlns:a="http://schemas.openxmlformats.org/drawingml/2006/main" name="(4) Green - Lionfi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985855A-7AA0-49A7-9E03-300763934C77}"/>
    </a:ext>
  </a:extLst>
</a:theme>
</file>

<file path=ppt/theme/theme5.xml><?xml version="1.0" encoding="utf-8"?>
<a:theme xmlns:a="http://schemas.openxmlformats.org/drawingml/2006/main" name="(5) Blue - Kangaro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F27538D-FF1A-4A67-AF76-8439D1E41204}"/>
    </a:ext>
  </a:extLst>
</a:theme>
</file>

<file path=ppt/theme/theme6.xml><?xml version="1.0" encoding="utf-8"?>
<a:theme xmlns:a="http://schemas.openxmlformats.org/drawingml/2006/main" name="(6) Green - Fennec Fox">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5ABDF0A-A37B-4D42-ADAC-579AE600B6F5}"/>
    </a:ext>
  </a:extLst>
</a:theme>
</file>

<file path=ppt/theme/theme7.xml><?xml version="1.0" encoding="utf-8"?>
<a:theme xmlns:a="http://schemas.openxmlformats.org/drawingml/2006/main" name="(7) Blue - Red-Crowned Cra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8CCD2B64-7F49-4174-B75F-2CA96AEEF3D7}"/>
    </a:ext>
  </a:extLst>
</a:theme>
</file>

<file path=ppt/theme/theme8.xml><?xml version="1.0" encoding="utf-8"?>
<a:theme xmlns:a="http://schemas.openxmlformats.org/drawingml/2006/main" name="(8) Green - Bu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9.xml><?xml version="1.0" encoding="utf-8"?>
<a:theme xmlns:a="http://schemas.openxmlformats.org/drawingml/2006/main" name="(9) Blue - Iguan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CBE438E-A98C-4A42-B69A-80714B2D7C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A61D1EAB4F114BB81E10F743FBEB16" ma:contentTypeVersion="17" ma:contentTypeDescription="Create a new document." ma:contentTypeScope="" ma:versionID="8d5c9d6b9e771f046f32cc35cd3e00d3">
  <xsd:schema xmlns:xsd="http://www.w3.org/2001/XMLSchema" xmlns:p="http://schemas.microsoft.com/office/2006/metadata/properties" xmlns:ns1="http://schemas.microsoft.com/sharepoint/v3" xmlns:ns2="00558959-21e2-49b6-8bc1-d46e8fb3ce16" targetNamespace="http://schemas.microsoft.com/office/2006/metadata/properties" ma:root="true" ma:fieldsID="fb2fb0cbec74215f123117318a3452cf" ns1:_="" ns2:_="">
    <xsd:import namespace="http://schemas.microsoft.com/sharepoint/v3"/>
    <xsd:import namespace="00558959-21e2-49b6-8bc1-d46e8fb3ce16"/>
    <xsd:element name="properties">
      <xsd:complexType>
        <xsd:sequence>
          <xsd:element name="documentManagement">
            <xsd:complexType>
              <xsd:all>
                <xsd:element ref="ns2:Permalink" minOccurs="0"/>
                <xsd:element ref="ns2:Module" minOccurs="0"/>
                <xsd:element ref="ns2:Community_x0020_Author_x0020__x007c__x0020_Editor" minOccurs="0"/>
                <xsd:element ref="ns2:Best_x0020_Practices" minOccurs="0"/>
                <xsd:element ref="ns2:Language" minOccurs="0"/>
                <xsd:element ref="ns2:Review" minOccurs="0"/>
                <xsd:element ref="ns2:Content_x0020_Last_x0020_Updated_x0020_on_x003a_" minOccurs="0"/>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dms="http://schemas.microsoft.com/office/2006/documentManagement/types" targetNamespace="00558959-21e2-49b6-8bc1-d46e8fb3ce16" elementFormDefault="qualified">
    <xsd:import namespace="http://schemas.microsoft.com/office/2006/documentManagement/types"/>
    <xsd:element name="Permalink" ma:index="2" nillable="true" ma:displayName="Permalink" ma:description="WalkMe link - to be used for tracking help access to help files." ma:format="Hyperlink" ma:internalName="Permalink">
      <xsd:complexType>
        <xsd:complexContent>
          <xsd:extension base="dms:URL">
            <xsd:sequence>
              <xsd:element name="Url" type="dms:ValidUrl" minOccurs="0" nillable="true"/>
              <xsd:element name="Description" type="xsd:string" nillable="true"/>
            </xsd:sequence>
          </xsd:extension>
        </xsd:complexContent>
      </xsd:complexType>
    </xsd:element>
    <xsd:element name="Module" ma:index="3" nillable="true" ma:displayName="Module" ma:format="RadioButtons" ma:internalName="Module">
      <xsd:simpleType>
        <xsd:restriction base="dms:Choice">
          <xsd:enumeration value="Self Directed"/>
          <xsd:enumeration value="1000"/>
          <xsd:enumeration value="1001"/>
          <xsd:enumeration value="1002"/>
          <xsd:enumeration value="1003"/>
          <xsd:enumeration value="1004"/>
          <xsd:enumeration value="1005"/>
          <xsd:enumeration value="1006"/>
          <xsd:enumeration value="1007"/>
          <xsd:enumeration value="5000"/>
          <xsd:enumeration value="5001"/>
          <xsd:enumeration value="2000"/>
          <xsd:enumeration value="TNT"/>
          <xsd:enumeration value="3000"/>
          <xsd:enumeration value="Legacy"/>
          <xsd:enumeration value="SharingIsCaring"/>
          <xsd:enumeration value="4000"/>
          <xsd:enumeration value="Help"/>
          <xsd:enumeration value="3001"/>
          <xsd:enumeration value="index"/>
          <xsd:enumeration value="onboarding"/>
          <xsd:enumeration value="biobank"/>
        </xsd:restriction>
      </xsd:simpleType>
    </xsd:element>
    <xsd:element name="Community_x0020_Author_x0020__x007c__x0020_Editor" ma:index="4" nillable="true" ma:displayName="Community Author | Editor" ma:description="The member of the community how owns the document." ma:list="UserInfo" ma:internalName="Community_x0020_Author_x0020__x007c__x0020_Edi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est_x0020_Practices" ma:index="5" nillable="true" ma:displayName="Best Practices" ma:default="0" ma:description="Is a best practices document" ma:internalName="Best_x0020_Practices">
      <xsd:simpleType>
        <xsd:restriction base="dms:Boolean"/>
      </xsd:simpleType>
    </xsd:element>
    <xsd:element name="Language" ma:index="6" nillable="true" ma:displayName="Language" ma:default="EN" ma:format="Dropdown" ma:internalName="Language">
      <xsd:simpleType>
        <xsd:restriction base="dms:Choice">
          <xsd:enumeration value="EN"/>
          <xsd:enumeration value="ES"/>
          <xsd:enumeration value="RU"/>
          <xsd:enumeration value="JP"/>
        </xsd:restriction>
      </xsd:simpleType>
    </xsd:element>
    <xsd:element name="Review" ma:index="7" nillable="true" ma:displayName="Review" ma:default="None needed" ma:description="Mark for review" ma:format="RadioButtons" ma:internalName="Review">
      <xsd:simpleType>
        <xsd:restriction base="dms:Choice">
          <xsd:enumeration value="None needed"/>
          <xsd:enumeration value="In Progress"/>
          <xsd:enumeration value="Done"/>
          <xsd:enumeration value="To Do"/>
        </xsd:restriction>
      </xsd:simpleType>
    </xsd:element>
    <xsd:element name="Content_x0020_Last_x0020_Updated_x0020_on_x003a_" ma:index="8" nillable="true" ma:displayName="Content Last Updated on:" ma:internalName="Content_x0020_Last_x0020_Updated_x0020_on_x003a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Language xmlns="00558959-21e2-49b6-8bc1-d46e8fb3ce16">EN</Language>
    <Module xmlns="00558959-21e2-49b6-8bc1-d46e8fb3ce16">5000</Module>
    <PublishingExpirationDate xmlns="http://schemas.microsoft.com/sharepoint/v3" xsi:nil="true"/>
    <Community_x0020_Author_x0020__x007c__x0020_Editor xmlns="00558959-21e2-49b6-8bc1-d46e8fb3ce16">
      <UserInfo>
        <DisplayName>Adrienne Miller</DisplayName>
        <AccountId>45</AccountId>
        <AccountType/>
      </UserInfo>
    </Community_x0020_Author_x0020__x007c__x0020_Editor>
    <PublishingStartDate xmlns="http://schemas.microsoft.com/sharepoint/v3" xsi:nil="true"/>
    <Best_x0020_Practices xmlns="00558959-21e2-49b6-8bc1-d46e8fb3ce16">false</Best_x0020_Practices>
    <Review xmlns="00558959-21e2-49b6-8bc1-d46e8fb3ce16" xsi:nil="true"/>
    <Content_x0020_Last_x0020_Updated_x0020_on_x003a_ xmlns="00558959-21e2-49b6-8bc1-d46e8fb3ce16" xsi:nil="true"/>
    <Permalink xmlns="00558959-21e2-49b6-8bc1-d46e8fb3ce16">
      <Url xsi:nil="true"/>
      <Description xsi:nil="true"/>
    </Permalink>
  </documentManagement>
</p:properties>
</file>

<file path=customXml/itemProps1.xml><?xml version="1.0" encoding="utf-8"?>
<ds:datastoreItem xmlns:ds="http://schemas.openxmlformats.org/officeDocument/2006/customXml" ds:itemID="{A3CC83A6-28B2-49E7-8BFE-88DCD781E9F4}"/>
</file>

<file path=customXml/itemProps2.xml><?xml version="1.0" encoding="utf-8"?>
<ds:datastoreItem xmlns:ds="http://schemas.openxmlformats.org/officeDocument/2006/customXml" ds:itemID="{0CF9B8B3-64B7-49B2-8E42-7071608B3831}"/>
</file>

<file path=customXml/itemProps3.xml><?xml version="1.0" encoding="utf-8"?>
<ds:datastoreItem xmlns:ds="http://schemas.openxmlformats.org/officeDocument/2006/customXml" ds:itemID="{CC704C4B-1BD2-4639-BC2D-B64005029624}"/>
</file>

<file path=docProps/app.xml><?xml version="1.0" encoding="utf-8"?>
<Properties xmlns="http://schemas.openxmlformats.org/officeDocument/2006/extended-properties" xmlns:vt="http://schemas.openxmlformats.org/officeDocument/2006/docPropsVTypes">
  <Template/>
  <TotalTime>385</TotalTime>
  <Words>5303</Words>
  <Application>Microsoft Office PowerPoint</Application>
  <PresentationFormat>Diavoorstelling (4:3)</PresentationFormat>
  <Paragraphs>249</Paragraphs>
  <Slides>39</Slides>
  <Notes>39</Notes>
  <HiddenSlides>0</HiddenSlides>
  <MMClips>0</MMClips>
  <ScaleCrop>false</ScaleCrop>
  <HeadingPairs>
    <vt:vector size="6" baseType="variant">
      <vt:variant>
        <vt:lpstr>Gebruikte lettertypen</vt:lpstr>
      </vt:variant>
      <vt:variant>
        <vt:i4>4</vt:i4>
      </vt:variant>
      <vt:variant>
        <vt:lpstr>Thema</vt:lpstr>
      </vt:variant>
      <vt:variant>
        <vt:i4>16</vt:i4>
      </vt:variant>
      <vt:variant>
        <vt:lpstr>Diatitels</vt:lpstr>
      </vt:variant>
      <vt:variant>
        <vt:i4>39</vt:i4>
      </vt:variant>
    </vt:vector>
  </HeadingPairs>
  <TitlesOfParts>
    <vt:vector size="59" baseType="lpstr">
      <vt:lpstr>ＭＳ Ｐゴシック</vt:lpstr>
      <vt:lpstr>Arial</vt:lpstr>
      <vt:lpstr>Calibri</vt:lpstr>
      <vt:lpstr>Wingdings</vt:lpstr>
      <vt:lpstr>(1) Blue - Blank</vt:lpstr>
      <vt:lpstr>(2) Blank - Green</vt:lpstr>
      <vt:lpstr>(3) Blue - Otter</vt:lpstr>
      <vt:lpstr>(4) Green - Lionfish</vt:lpstr>
      <vt:lpstr>(5) Blue - Kangaroo</vt:lpstr>
      <vt:lpstr>(6) Green - Fennec Fox</vt:lpstr>
      <vt:lpstr>(7) Blue - Red-Crowned Crane</vt:lpstr>
      <vt:lpstr>(8) Green - Bug</vt:lpstr>
      <vt:lpstr>(9) Blue - Iguana</vt:lpstr>
      <vt:lpstr>(10) Green - Rabbit</vt:lpstr>
      <vt:lpstr>(11) Blue - Blue Quaker Couple</vt:lpstr>
      <vt:lpstr>(12) Green - Macaw</vt:lpstr>
      <vt:lpstr>(13) Blue - Koala</vt:lpstr>
      <vt:lpstr>(14) Green - Owl</vt:lpstr>
      <vt:lpstr>(15) Blue - Veiled Chameleon</vt:lpstr>
      <vt:lpstr>(16) Green - Marmoset</vt:lpstr>
      <vt:lpstr>5000 ZIMSにおける水族館向け機能</vt:lpstr>
      <vt:lpstr>群の管理 </vt:lpstr>
      <vt:lpstr>群の管理 – ナビゲーション </vt:lpstr>
      <vt:lpstr>PowerPoint-presentatie</vt:lpstr>
      <vt:lpstr>PowerPoint-presentatie</vt:lpstr>
      <vt:lpstr>群の管理 – コロニー </vt:lpstr>
      <vt:lpstr>群の管理 – 個体数の単位 機関設定にて設定可能 </vt:lpstr>
      <vt:lpstr>PowerPoint-presentatie</vt:lpstr>
      <vt:lpstr>PowerPoint-presentatie</vt:lpstr>
      <vt:lpstr>PowerPoint-presentatie</vt:lpstr>
      <vt:lpstr>群の管理 – さまざまな対処方法 </vt:lpstr>
      <vt:lpstr>PowerPoint-presentatie</vt:lpstr>
      <vt:lpstr>群の管理 – 無効にする </vt:lpstr>
      <vt:lpstr>群の管理 – 群の概要（Group Explorer） </vt:lpstr>
      <vt:lpstr>収容場所/水槽 </vt:lpstr>
      <vt:lpstr>収容場所/水槽- 新規登録 </vt:lpstr>
      <vt:lpstr>収容場所/水槽- 水の種類 </vt:lpstr>
      <vt:lpstr>PowerPoint-presentatie</vt:lpstr>
      <vt:lpstr>収容場所/水槽 – 収容動物 </vt:lpstr>
      <vt:lpstr>収容場所/水槽 – 基質 </vt:lpstr>
      <vt:lpstr>収容場所/水槽 – 修繕管理 </vt:lpstr>
      <vt:lpstr>収容場所/水槽 – 食餌ログ 水槽をベースに記録することにより、 収容動物の記録にも反映されます </vt:lpstr>
      <vt:lpstr>ライフサポート </vt:lpstr>
      <vt:lpstr>ライフサポート –ナビゲーション  </vt:lpstr>
      <vt:lpstr>ライフサポート – コンポーネント </vt:lpstr>
      <vt:lpstr>ライフサポート – 付属の収容場所 </vt:lpstr>
      <vt:lpstr>ライフサポート – 関連するライフ サポートを樹形図上で確認 </vt:lpstr>
      <vt:lpstr>ライフサポート – 修繕管理 </vt:lpstr>
      <vt:lpstr>水質 </vt:lpstr>
      <vt:lpstr>水質測定 – 規定範囲を設定する  適切な最低値および最高値を 予め設定しておくことができます </vt:lpstr>
      <vt:lpstr>水質測定 – 自動警告 規定範囲以外の数値が入力された場合に 警告が表示されます </vt:lpstr>
      <vt:lpstr>水質測定 – テンプレート  複数の測定値の管理 </vt:lpstr>
      <vt:lpstr>水質測定 – グラフ 入力された内容を元に、報告書上に 自動的にグラフが作成されます </vt:lpstr>
      <vt:lpstr>採集活動 </vt:lpstr>
      <vt:lpstr>採集活動 – ナビゲーション </vt:lpstr>
      <vt:lpstr>PowerPoint-presentatie</vt:lpstr>
      <vt:lpstr>PowerPoint-presentatie</vt:lpstr>
      <vt:lpstr>トレーニング </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Wright</dc:creator>
  <cp:lastModifiedBy>Lauren Florisson</cp:lastModifiedBy>
  <cp:revision>19</cp:revision>
  <dcterms:created xsi:type="dcterms:W3CDTF">2016-07-26T18:48:10Z</dcterms:created>
  <dcterms:modified xsi:type="dcterms:W3CDTF">2016-09-01T14:04:12Z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99600</vt:r8>
  </property>
  <property fmtid="{D5CDD505-2E9C-101B-9397-08002B2CF9AE}" pid="3" name="ContentTypeId">
    <vt:lpwstr>0x010100B8A61D1EAB4F114BB81E10F743FBEB16</vt:lpwstr>
  </property>
  <property fmtid="{D5CDD505-2E9C-101B-9397-08002B2CF9AE}" pid="4" name="Sp360">
    <vt:bool>true</vt:bool>
  </property>
  <property fmtid="{D5CDD505-2E9C-101B-9397-08002B2CF9AE}" pid="5" name="Tracked">
    <vt:bool>true</vt:bool>
  </property>
  <property fmtid="{D5CDD505-2E9C-101B-9397-08002B2CF9AE}" pid="6" name="Metrics URL">
    <vt:lpwstr/>
  </property>
  <property fmtid="{D5CDD505-2E9C-101B-9397-08002B2CF9AE}" pid="7" name="Tracking URL">
    <vt:lpwstr/>
  </property>
  <property fmtid="{D5CDD505-2E9C-101B-9397-08002B2CF9AE}" pid="8" name="Updated on?">
    <vt:lpwstr>2018-07-02T16:51:20+00:00</vt:lpwstr>
  </property>
</Properties>
</file>