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6"/>
  </p:notesMasterIdLst>
  <p:sldIdLst>
    <p:sldId id="256" r:id="rId20"/>
    <p:sldId id="272"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70" r:id="rId34"/>
    <p:sldId id="26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C53DA-6E95-47EA-99CA-800E178EAE9F}" type="datetimeFigureOut">
              <a:rPr lang="en-US" smtClean="0"/>
              <a:t>3/12/2019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D5489-7944-453B-883F-E0AA6736846E}" type="slidenum">
              <a:rPr lang="en-US" smtClean="0"/>
              <a:t>‹#›</a:t>
            </a:fld>
            <a:endParaRPr lang="en-US"/>
          </a:p>
        </p:txBody>
      </p:sp>
    </p:spTree>
    <p:extLst>
      <p:ext uri="{BB962C8B-B14F-4D97-AF65-F5344CB8AC3E}">
        <p14:creationId xmlns:p14="http://schemas.microsoft.com/office/powerpoint/2010/main" val="85676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1091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3/12/2019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Email Notifications</a:t>
            </a:r>
            <a:endParaRPr lang="en-US" dirty="0"/>
          </a:p>
        </p:txBody>
      </p:sp>
      <p:sp>
        <p:nvSpPr>
          <p:cNvPr id="3" name="Subtitle 2"/>
          <p:cNvSpPr>
            <a:spLocks noGrp="1"/>
          </p:cNvSpPr>
          <p:nvPr>
            <p:ph type="subTitle" idx="1"/>
          </p:nvPr>
        </p:nvSpPr>
        <p:spPr/>
        <p:txBody>
          <a:bodyPr/>
          <a:lstStyle/>
          <a:p>
            <a:r>
              <a:rPr lang="en-US" dirty="0" smtClean="0"/>
              <a:t>For Out of Range Environmental and Water Quality Measurements</a:t>
            </a:r>
            <a:endParaRPr lang="en-US" dirty="0"/>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Historical Data</a:t>
            </a:r>
            <a:endParaRPr lang="en-US" dirty="0"/>
          </a:p>
        </p:txBody>
      </p:sp>
      <p:pic>
        <p:nvPicPr>
          <p:cNvPr id="3" name="Picture 2"/>
          <p:cNvPicPr>
            <a:picLocks noChangeAspect="1"/>
          </p:cNvPicPr>
          <p:nvPr/>
        </p:nvPicPr>
        <p:blipFill>
          <a:blip r:embed="rId2"/>
          <a:stretch>
            <a:fillRect/>
          </a:stretch>
        </p:blipFill>
        <p:spPr>
          <a:xfrm>
            <a:off x="1882714" y="1561900"/>
            <a:ext cx="5095238" cy="1600000"/>
          </a:xfrm>
          <a:prstGeom prst="rect">
            <a:avLst/>
          </a:prstGeom>
          <a:ln>
            <a:solidFill>
              <a:schemeClr val="tx1"/>
            </a:solidFill>
          </a:ln>
        </p:spPr>
      </p:pic>
      <p:sp>
        <p:nvSpPr>
          <p:cNvPr id="4" name="TextBox 3"/>
          <p:cNvSpPr txBox="1"/>
          <p:nvPr/>
        </p:nvSpPr>
        <p:spPr>
          <a:xfrm>
            <a:off x="1481071" y="3481511"/>
            <a:ext cx="7034279"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You then have the option to select if you do not want to receive notifications for measurements taken in a previous time frame. If you are catching up on Older readings you will not be bombarded with notifications that are out of date. You can chose not to have alerts sent of measurements that are older than 7, 14 or 30 days. Or, you can request to always send alerts. Just as in the previous slide, this selection applies to all staff members listed for notification for the Enclosure. </a:t>
            </a:r>
            <a:endParaRPr lang="en-US" dirty="0"/>
          </a:p>
        </p:txBody>
      </p:sp>
    </p:spTree>
    <p:extLst>
      <p:ext uri="{BB962C8B-B14F-4D97-AF65-F5344CB8AC3E}">
        <p14:creationId xmlns:p14="http://schemas.microsoft.com/office/powerpoint/2010/main" val="236671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pic>
        <p:nvPicPr>
          <p:cNvPr id="3" name="Picture 2"/>
          <p:cNvPicPr>
            <a:picLocks noChangeAspect="1"/>
          </p:cNvPicPr>
          <p:nvPr/>
        </p:nvPicPr>
        <p:blipFill>
          <a:blip r:embed="rId2"/>
          <a:stretch>
            <a:fillRect/>
          </a:stretch>
        </p:blipFill>
        <p:spPr>
          <a:xfrm>
            <a:off x="1088648" y="1690689"/>
            <a:ext cx="7426702" cy="1696455"/>
          </a:xfrm>
          <a:prstGeom prst="rect">
            <a:avLst/>
          </a:prstGeom>
          <a:ln>
            <a:solidFill>
              <a:schemeClr val="tx1"/>
            </a:solidFill>
          </a:ln>
        </p:spPr>
      </p:pic>
      <p:sp>
        <p:nvSpPr>
          <p:cNvPr id="4" name="TextBox 3"/>
          <p:cNvSpPr txBox="1"/>
          <p:nvPr/>
        </p:nvSpPr>
        <p:spPr>
          <a:xfrm>
            <a:off x="1552904" y="3786389"/>
            <a:ext cx="6038191"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Disclaimer is simply a reminder that Species360 cannot be</a:t>
            </a:r>
          </a:p>
          <a:p>
            <a:r>
              <a:rPr lang="en-US" dirty="0"/>
              <a:t>t</a:t>
            </a:r>
            <a:r>
              <a:rPr lang="en-US" dirty="0" smtClean="0"/>
              <a:t>asked with making sure your operating procedures are good.</a:t>
            </a:r>
          </a:p>
          <a:p>
            <a:r>
              <a:rPr lang="en-US" dirty="0" smtClean="0"/>
              <a:t>We can only give you the information for you to decide what</a:t>
            </a:r>
          </a:p>
          <a:p>
            <a:r>
              <a:rPr lang="en-US" dirty="0" smtClean="0"/>
              <a:t>actions you want to take, if any.</a:t>
            </a:r>
            <a:endParaRPr lang="en-US" dirty="0"/>
          </a:p>
        </p:txBody>
      </p:sp>
    </p:spTree>
    <p:extLst>
      <p:ext uri="{BB962C8B-B14F-4D97-AF65-F5344CB8AC3E}">
        <p14:creationId xmlns:p14="http://schemas.microsoft.com/office/powerpoint/2010/main" val="128532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330"/>
            <a:ext cx="7886700" cy="1325563"/>
          </a:xfrm>
        </p:spPr>
        <p:txBody>
          <a:bodyPr/>
          <a:lstStyle/>
          <a:p>
            <a:r>
              <a:rPr lang="en-US" dirty="0" smtClean="0"/>
              <a:t>The Email</a:t>
            </a:r>
            <a:endParaRPr lang="en-US" dirty="0"/>
          </a:p>
        </p:txBody>
      </p:sp>
      <p:sp>
        <p:nvSpPr>
          <p:cNvPr id="4" name="TextBox 3"/>
          <p:cNvSpPr txBox="1"/>
          <p:nvPr/>
        </p:nvSpPr>
        <p:spPr>
          <a:xfrm>
            <a:off x="1435064" y="3710393"/>
            <a:ext cx="6462223"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When you receive an Email notification it will be from Support. The topic will be the Enclosure/Life Support/Component and Measurement Out of Range </a:t>
            </a:r>
            <a:r>
              <a:rPr lang="en-US" dirty="0" smtClean="0"/>
              <a:t>Alert for Instant Notifications.  For Daily Summary it will just </a:t>
            </a:r>
            <a:r>
              <a:rPr lang="en-US" smtClean="0"/>
              <a:t>say Measurement </a:t>
            </a:r>
            <a:r>
              <a:rPr lang="en-US" dirty="0" smtClean="0"/>
              <a:t>Out </a:t>
            </a:r>
            <a:r>
              <a:rPr lang="en-US" smtClean="0"/>
              <a:t>of Range Alert. </a:t>
            </a:r>
            <a:r>
              <a:rPr lang="en-US" dirty="0" smtClean="0"/>
              <a:t>Please </a:t>
            </a:r>
            <a:r>
              <a:rPr lang="en-US" dirty="0" smtClean="0"/>
              <a:t>make sure your email is configured to accept emails from a species360.org address.</a:t>
            </a:r>
            <a:endParaRPr lang="en-US" dirty="0"/>
          </a:p>
        </p:txBody>
      </p:sp>
      <p:pic>
        <p:nvPicPr>
          <p:cNvPr id="5" name="Picture 4"/>
          <p:cNvPicPr>
            <a:picLocks noChangeAspect="1"/>
          </p:cNvPicPr>
          <p:nvPr/>
        </p:nvPicPr>
        <p:blipFill>
          <a:blip r:embed="rId2"/>
          <a:stretch>
            <a:fillRect/>
          </a:stretch>
        </p:blipFill>
        <p:spPr>
          <a:xfrm>
            <a:off x="1260992" y="1435893"/>
            <a:ext cx="6810368" cy="1936090"/>
          </a:xfrm>
          <a:prstGeom prst="rect">
            <a:avLst/>
          </a:prstGeom>
          <a:ln>
            <a:solidFill>
              <a:schemeClr val="tx1"/>
            </a:solidFill>
          </a:ln>
        </p:spPr>
      </p:pic>
    </p:spTree>
    <p:extLst>
      <p:ext uri="{BB962C8B-B14F-4D97-AF65-F5344CB8AC3E}">
        <p14:creationId xmlns:p14="http://schemas.microsoft.com/office/powerpoint/2010/main" val="340729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Instant Notification View</a:t>
            </a:r>
            <a:endParaRPr lang="en-US" dirty="0"/>
          </a:p>
        </p:txBody>
      </p:sp>
      <p:pic>
        <p:nvPicPr>
          <p:cNvPr id="4" name="Picture 3"/>
          <p:cNvPicPr/>
          <p:nvPr/>
        </p:nvPicPr>
        <p:blipFill>
          <a:blip r:embed="rId2"/>
          <a:stretch>
            <a:fillRect/>
          </a:stretch>
        </p:blipFill>
        <p:spPr>
          <a:xfrm>
            <a:off x="1841678" y="1326376"/>
            <a:ext cx="5370489" cy="2923652"/>
          </a:xfrm>
          <a:prstGeom prst="rect">
            <a:avLst/>
          </a:prstGeom>
          <a:ln>
            <a:solidFill>
              <a:schemeClr val="tx1"/>
            </a:solidFill>
          </a:ln>
        </p:spPr>
      </p:pic>
      <p:sp>
        <p:nvSpPr>
          <p:cNvPr id="5" name="TextBox 4"/>
          <p:cNvSpPr txBox="1"/>
          <p:nvPr/>
        </p:nvSpPr>
        <p:spPr>
          <a:xfrm>
            <a:off x="1648495" y="4481847"/>
            <a:ext cx="6748529"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Instant Notification View will display as above. The measurement, the reading, the Enclosure, the date, who was Responsible (or who</a:t>
            </a:r>
          </a:p>
          <a:p>
            <a:r>
              <a:rPr lang="en-US" dirty="0"/>
              <a:t>r</a:t>
            </a:r>
            <a:r>
              <a:rPr lang="en-US" dirty="0" smtClean="0"/>
              <a:t>ecorded the measurement if no Responsible Party was indicated),</a:t>
            </a:r>
          </a:p>
          <a:p>
            <a:r>
              <a:rPr lang="en-US" dirty="0" smtClean="0"/>
              <a:t>and the desired range are noted.</a:t>
            </a:r>
            <a:endParaRPr lang="en-US" dirty="0"/>
          </a:p>
        </p:txBody>
      </p:sp>
    </p:spTree>
    <p:extLst>
      <p:ext uri="{BB962C8B-B14F-4D97-AF65-F5344CB8AC3E}">
        <p14:creationId xmlns:p14="http://schemas.microsoft.com/office/powerpoint/2010/main" val="3113210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Daily Summary View</a:t>
            </a:r>
            <a:endParaRPr lang="en-US" dirty="0"/>
          </a:p>
        </p:txBody>
      </p:sp>
      <p:pic>
        <p:nvPicPr>
          <p:cNvPr id="4" name="Picture 3"/>
          <p:cNvPicPr/>
          <p:nvPr/>
        </p:nvPicPr>
        <p:blipFill>
          <a:blip r:embed="rId2"/>
          <a:stretch>
            <a:fillRect/>
          </a:stretch>
        </p:blipFill>
        <p:spPr>
          <a:xfrm>
            <a:off x="1493949" y="1690689"/>
            <a:ext cx="5472180" cy="3199085"/>
          </a:xfrm>
          <a:prstGeom prst="rect">
            <a:avLst/>
          </a:prstGeom>
          <a:ln>
            <a:solidFill>
              <a:schemeClr val="tx1"/>
            </a:solidFill>
          </a:ln>
        </p:spPr>
      </p:pic>
      <p:sp>
        <p:nvSpPr>
          <p:cNvPr id="5" name="TextBox 4"/>
          <p:cNvSpPr txBox="1"/>
          <p:nvPr/>
        </p:nvSpPr>
        <p:spPr>
          <a:xfrm>
            <a:off x="1996225" y="5293217"/>
            <a:ext cx="3555782"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Daily Summary View displays as</a:t>
            </a:r>
          </a:p>
          <a:p>
            <a:r>
              <a:rPr lang="en-US" dirty="0"/>
              <a:t>a</a:t>
            </a:r>
            <a:r>
              <a:rPr lang="en-US" dirty="0" smtClean="0"/>
              <a:t> grid with the same information.</a:t>
            </a:r>
            <a:endParaRPr lang="en-US" dirty="0"/>
          </a:p>
        </p:txBody>
      </p:sp>
    </p:spTree>
    <p:extLst>
      <p:ext uri="{BB962C8B-B14F-4D97-AF65-F5344CB8AC3E}">
        <p14:creationId xmlns:p14="http://schemas.microsoft.com/office/powerpoint/2010/main" val="131325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743"/>
            <a:ext cx="7886700" cy="1325563"/>
          </a:xfrm>
        </p:spPr>
        <p:txBody>
          <a:bodyPr/>
          <a:lstStyle/>
          <a:p>
            <a:r>
              <a:rPr lang="en-US" dirty="0" smtClean="0"/>
              <a:t>UOM Conversions</a:t>
            </a:r>
            <a:endParaRPr lang="en-US" dirty="0"/>
          </a:p>
        </p:txBody>
      </p:sp>
      <p:pic>
        <p:nvPicPr>
          <p:cNvPr id="3" name="Picture 2"/>
          <p:cNvPicPr>
            <a:picLocks noChangeAspect="1"/>
          </p:cNvPicPr>
          <p:nvPr/>
        </p:nvPicPr>
        <p:blipFill>
          <a:blip r:embed="rId2"/>
          <a:stretch>
            <a:fillRect/>
          </a:stretch>
        </p:blipFill>
        <p:spPr>
          <a:xfrm>
            <a:off x="411697" y="965917"/>
            <a:ext cx="8320603" cy="3226226"/>
          </a:xfrm>
          <a:prstGeom prst="rect">
            <a:avLst/>
          </a:prstGeom>
          <a:ln>
            <a:solidFill>
              <a:schemeClr val="tx1"/>
            </a:solidFill>
          </a:ln>
        </p:spPr>
      </p:pic>
      <p:sp>
        <p:nvSpPr>
          <p:cNvPr id="4" name="TextBox 3"/>
          <p:cNvSpPr txBox="1"/>
          <p:nvPr/>
        </p:nvSpPr>
        <p:spPr>
          <a:xfrm>
            <a:off x="1001867" y="4295173"/>
            <a:ext cx="6944398"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When measurements are entered with a UOM that is different from the UOM selected in the measurement range template, ZIMS will convert them if possible.  Any measurements that are not converted will be included in the alert to highlight the entry for possible errors or valid out of range measurements.</a:t>
            </a:r>
            <a:endParaRPr lang="en-US" dirty="0"/>
          </a:p>
        </p:txBody>
      </p:sp>
    </p:spTree>
    <p:extLst>
      <p:ext uri="{BB962C8B-B14F-4D97-AF65-F5344CB8AC3E}">
        <p14:creationId xmlns:p14="http://schemas.microsoft.com/office/powerpoint/2010/main" val="340799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And That is Email</a:t>
            </a:r>
            <a:br>
              <a:rPr lang="en-US" dirty="0" smtClean="0"/>
            </a:br>
            <a:r>
              <a:rPr lang="en-US" dirty="0" smtClean="0"/>
              <a:t>Notification!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2602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March 12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2044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Requirements</a:t>
            </a:r>
            <a:endParaRPr lang="en-US" dirty="0"/>
          </a:p>
        </p:txBody>
      </p:sp>
      <p:sp>
        <p:nvSpPr>
          <p:cNvPr id="4" name="Content Placeholder 3"/>
          <p:cNvSpPr>
            <a:spLocks noGrp="1"/>
          </p:cNvSpPr>
          <p:nvPr>
            <p:ph idx="1"/>
          </p:nvPr>
        </p:nvSpPr>
        <p:spPr/>
        <p:txBody>
          <a:bodyPr/>
          <a:lstStyle/>
          <a:p>
            <a:r>
              <a:rPr lang="en-US" dirty="0" smtClean="0"/>
              <a:t>You must have Search/View access to Basic Details in the Enclosure and/or Life Support modules to receive an email</a:t>
            </a:r>
          </a:p>
          <a:p>
            <a:r>
              <a:rPr lang="en-US" dirty="0" smtClean="0"/>
              <a:t>You must also have Search/View access to Enclosure and/or Life Support Measurements</a:t>
            </a:r>
          </a:p>
        </p:txBody>
      </p:sp>
    </p:spTree>
    <p:extLst>
      <p:ext uri="{BB962C8B-B14F-4D97-AF65-F5344CB8AC3E}">
        <p14:creationId xmlns:p14="http://schemas.microsoft.com/office/powerpoint/2010/main" val="90267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dirty="0"/>
          </a:p>
        </p:txBody>
      </p:sp>
      <p:sp>
        <p:nvSpPr>
          <p:cNvPr id="3" name="Content Placeholder 2"/>
          <p:cNvSpPr>
            <a:spLocks noGrp="1"/>
          </p:cNvSpPr>
          <p:nvPr>
            <p:ph idx="1"/>
          </p:nvPr>
        </p:nvSpPr>
        <p:spPr/>
        <p:txBody>
          <a:bodyPr/>
          <a:lstStyle/>
          <a:p>
            <a:r>
              <a:rPr lang="en-US" dirty="0"/>
              <a:t>Emails will be sent to your Communications email – make sure it is up-to-date!</a:t>
            </a:r>
          </a:p>
          <a:p>
            <a:r>
              <a:rPr lang="en-US" dirty="0" smtClean="0"/>
              <a:t>You must have a Measurement Range Template created for the Enclosure/Life Support</a:t>
            </a:r>
          </a:p>
          <a:p>
            <a:pPr lvl="1"/>
            <a:r>
              <a:rPr lang="en-US" dirty="0" smtClean="0"/>
              <a:t>This is the template created under Start&gt;Tools&gt; Measurement Range Template. It is not a Batch Measurement Template.</a:t>
            </a:r>
            <a:endParaRPr lang="en-US" dirty="0"/>
          </a:p>
        </p:txBody>
      </p:sp>
    </p:spTree>
    <p:extLst>
      <p:ext uri="{BB962C8B-B14F-4D97-AF65-F5344CB8AC3E}">
        <p14:creationId xmlns:p14="http://schemas.microsoft.com/office/powerpoint/2010/main" val="40021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Notification Activation</a:t>
            </a:r>
            <a:endParaRPr lang="en-US" dirty="0"/>
          </a:p>
        </p:txBody>
      </p:sp>
      <p:pic>
        <p:nvPicPr>
          <p:cNvPr id="3" name="Picture 2"/>
          <p:cNvPicPr>
            <a:picLocks noChangeAspect="1"/>
          </p:cNvPicPr>
          <p:nvPr/>
        </p:nvPicPr>
        <p:blipFill>
          <a:blip r:embed="rId2"/>
          <a:stretch>
            <a:fillRect/>
          </a:stretch>
        </p:blipFill>
        <p:spPr>
          <a:xfrm>
            <a:off x="3111945" y="3328895"/>
            <a:ext cx="5676190" cy="177142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083373" y="1726096"/>
            <a:ext cx="5704762" cy="952381"/>
          </a:xfrm>
          <a:prstGeom prst="rect">
            <a:avLst/>
          </a:prstGeom>
          <a:ln>
            <a:solidFill>
              <a:schemeClr val="tx1"/>
            </a:solidFill>
          </a:ln>
        </p:spPr>
      </p:pic>
      <p:sp>
        <p:nvSpPr>
          <p:cNvPr id="5" name="TextBox 4"/>
          <p:cNvSpPr txBox="1"/>
          <p:nvPr/>
        </p:nvSpPr>
        <p:spPr>
          <a:xfrm>
            <a:off x="412124" y="1897734"/>
            <a:ext cx="2550017" cy="2862322"/>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If you have not recorded any measurements the</a:t>
            </a:r>
          </a:p>
          <a:p>
            <a:r>
              <a:rPr lang="en-US" dirty="0" smtClean="0"/>
              <a:t>Email Notification will not be activated (top).</a:t>
            </a:r>
          </a:p>
          <a:p>
            <a:endParaRPr lang="en-US" dirty="0"/>
          </a:p>
          <a:p>
            <a:r>
              <a:rPr lang="en-US" dirty="0" smtClean="0"/>
              <a:t>Once you record at least</a:t>
            </a:r>
          </a:p>
          <a:p>
            <a:r>
              <a:rPr lang="en-US" dirty="0"/>
              <a:t>o</a:t>
            </a:r>
            <a:r>
              <a:rPr lang="en-US" dirty="0" smtClean="0"/>
              <a:t>ne measurement you</a:t>
            </a:r>
          </a:p>
          <a:p>
            <a:r>
              <a:rPr lang="en-US" dirty="0"/>
              <a:t>w</a:t>
            </a:r>
            <a:r>
              <a:rPr lang="en-US" dirty="0" smtClean="0"/>
              <a:t>ill see the Set Email</a:t>
            </a:r>
          </a:p>
          <a:p>
            <a:r>
              <a:rPr lang="en-US" dirty="0" smtClean="0"/>
              <a:t>Notification option (bottom).</a:t>
            </a:r>
            <a:endParaRPr lang="en-US" dirty="0"/>
          </a:p>
        </p:txBody>
      </p:sp>
    </p:spTree>
    <p:extLst>
      <p:ext uri="{BB962C8B-B14F-4D97-AF65-F5344CB8AC3E}">
        <p14:creationId xmlns:p14="http://schemas.microsoft.com/office/powerpoint/2010/main" val="382551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 Measurement Template</a:t>
            </a:r>
            <a:endParaRPr lang="en-US" dirty="0"/>
          </a:p>
        </p:txBody>
      </p:sp>
      <p:pic>
        <p:nvPicPr>
          <p:cNvPr id="5" name="Picture 4"/>
          <p:cNvPicPr>
            <a:picLocks noChangeAspect="1"/>
          </p:cNvPicPr>
          <p:nvPr/>
        </p:nvPicPr>
        <p:blipFill>
          <a:blip r:embed="rId2"/>
          <a:stretch>
            <a:fillRect/>
          </a:stretch>
        </p:blipFill>
        <p:spPr>
          <a:xfrm>
            <a:off x="4228621" y="1882323"/>
            <a:ext cx="3923706" cy="3608143"/>
          </a:xfrm>
          <a:prstGeom prst="rect">
            <a:avLst/>
          </a:prstGeom>
          <a:ln>
            <a:solidFill>
              <a:schemeClr val="tx1"/>
            </a:solidFill>
          </a:ln>
        </p:spPr>
      </p:pic>
      <p:sp>
        <p:nvSpPr>
          <p:cNvPr id="6" name="TextBox 5"/>
          <p:cNvSpPr txBox="1"/>
          <p:nvPr/>
        </p:nvSpPr>
        <p:spPr>
          <a:xfrm>
            <a:off x="461225" y="2215167"/>
            <a:ext cx="3572003" cy="2585323"/>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As mentioned, you have to have</a:t>
            </a:r>
          </a:p>
          <a:p>
            <a:r>
              <a:rPr lang="en-US" dirty="0"/>
              <a:t>a</a:t>
            </a:r>
            <a:r>
              <a:rPr lang="en-US" dirty="0" smtClean="0"/>
              <a:t> Measurement Range Template</a:t>
            </a:r>
          </a:p>
          <a:p>
            <a:r>
              <a:rPr lang="en-US" dirty="0"/>
              <a:t>s</a:t>
            </a:r>
            <a:r>
              <a:rPr lang="en-US" dirty="0" smtClean="0"/>
              <a:t>et for the Enclosure/Life Support.</a:t>
            </a:r>
          </a:p>
          <a:p>
            <a:r>
              <a:rPr lang="en-US" dirty="0" smtClean="0"/>
              <a:t>If Show Measurement Range </a:t>
            </a:r>
          </a:p>
          <a:p>
            <a:r>
              <a:rPr lang="en-US" dirty="0" smtClean="0"/>
              <a:t>Template is displayed you already </a:t>
            </a:r>
          </a:p>
          <a:p>
            <a:r>
              <a:rPr lang="en-US" dirty="0" smtClean="0"/>
              <a:t>have a template created. Selecting </a:t>
            </a:r>
          </a:p>
          <a:p>
            <a:r>
              <a:rPr lang="en-US" dirty="0"/>
              <a:t>t</a:t>
            </a:r>
            <a:r>
              <a:rPr lang="en-US" dirty="0" smtClean="0"/>
              <a:t>hat button will take you to a list of </a:t>
            </a:r>
          </a:p>
          <a:p>
            <a:r>
              <a:rPr lang="en-US" dirty="0"/>
              <a:t>a</a:t>
            </a:r>
            <a:r>
              <a:rPr lang="en-US" smtClean="0"/>
              <a:t>ll </a:t>
            </a:r>
            <a:r>
              <a:rPr lang="en-US" dirty="0" smtClean="0"/>
              <a:t>your range templates if you want</a:t>
            </a:r>
          </a:p>
          <a:p>
            <a:r>
              <a:rPr lang="en-US" dirty="0"/>
              <a:t>t</a:t>
            </a:r>
            <a:r>
              <a:rPr lang="en-US" dirty="0" smtClean="0"/>
              <a:t>o check it.</a:t>
            </a:r>
            <a:endParaRPr lang="en-US" dirty="0"/>
          </a:p>
        </p:txBody>
      </p:sp>
    </p:spTree>
    <p:extLst>
      <p:ext uri="{BB962C8B-B14F-4D97-AF65-F5344CB8AC3E}">
        <p14:creationId xmlns:p14="http://schemas.microsoft.com/office/powerpoint/2010/main" val="1176107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Range Template</a:t>
            </a:r>
            <a:endParaRPr lang="en-US" dirty="0"/>
          </a:p>
        </p:txBody>
      </p:sp>
      <p:pic>
        <p:nvPicPr>
          <p:cNvPr id="3" name="Picture 2"/>
          <p:cNvPicPr>
            <a:picLocks noChangeAspect="1"/>
          </p:cNvPicPr>
          <p:nvPr/>
        </p:nvPicPr>
        <p:blipFill>
          <a:blip r:embed="rId2"/>
          <a:stretch>
            <a:fillRect/>
          </a:stretch>
        </p:blipFill>
        <p:spPr>
          <a:xfrm>
            <a:off x="4400408" y="1790744"/>
            <a:ext cx="4114942" cy="3792688"/>
          </a:xfrm>
          <a:prstGeom prst="rect">
            <a:avLst/>
          </a:prstGeom>
          <a:ln>
            <a:solidFill>
              <a:schemeClr val="tx1"/>
            </a:solidFill>
          </a:ln>
        </p:spPr>
      </p:pic>
      <p:sp>
        <p:nvSpPr>
          <p:cNvPr id="4" name="TextBox 3"/>
          <p:cNvSpPr txBox="1"/>
          <p:nvPr/>
        </p:nvSpPr>
        <p:spPr>
          <a:xfrm>
            <a:off x="437882" y="2266681"/>
            <a:ext cx="3653116" cy="2031325"/>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If you do not have a Range Template</a:t>
            </a:r>
          </a:p>
          <a:p>
            <a:r>
              <a:rPr lang="en-US" dirty="0"/>
              <a:t>s</a:t>
            </a:r>
            <a:r>
              <a:rPr lang="en-US" dirty="0" smtClean="0"/>
              <a:t>et up for the Enclosure/Life Support</a:t>
            </a:r>
          </a:p>
          <a:p>
            <a:r>
              <a:rPr lang="en-US" dirty="0"/>
              <a:t>t</a:t>
            </a:r>
            <a:r>
              <a:rPr lang="en-US" smtClean="0"/>
              <a:t>he </a:t>
            </a:r>
            <a:r>
              <a:rPr lang="en-US" dirty="0" smtClean="0"/>
              <a:t>button will be Add New </a:t>
            </a:r>
          </a:p>
          <a:p>
            <a:r>
              <a:rPr lang="en-US" dirty="0" smtClean="0"/>
              <a:t>Measurement Range Template. </a:t>
            </a:r>
          </a:p>
          <a:p>
            <a:r>
              <a:rPr lang="en-US" dirty="0" smtClean="0"/>
              <a:t>Selecting that will take you into the </a:t>
            </a:r>
          </a:p>
          <a:p>
            <a:r>
              <a:rPr lang="en-US" dirty="0" smtClean="0"/>
              <a:t>screen to create the required </a:t>
            </a:r>
          </a:p>
          <a:p>
            <a:r>
              <a:rPr lang="en-US" dirty="0" smtClean="0"/>
              <a:t>Range Template.</a:t>
            </a:r>
            <a:endParaRPr lang="en-US" dirty="0"/>
          </a:p>
        </p:txBody>
      </p:sp>
    </p:spTree>
    <p:extLst>
      <p:ext uri="{BB962C8B-B14F-4D97-AF65-F5344CB8AC3E}">
        <p14:creationId xmlns:p14="http://schemas.microsoft.com/office/powerpoint/2010/main" val="251739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07" y="118261"/>
            <a:ext cx="7886700" cy="1325563"/>
          </a:xfrm>
        </p:spPr>
        <p:txBody>
          <a:bodyPr/>
          <a:lstStyle/>
          <a:p>
            <a:r>
              <a:rPr lang="en-US" dirty="0" smtClean="0"/>
              <a:t>Select the Email Contact</a:t>
            </a:r>
            <a:endParaRPr lang="en-US" dirty="0"/>
          </a:p>
        </p:txBody>
      </p:sp>
      <p:pic>
        <p:nvPicPr>
          <p:cNvPr id="4" name="Picture 3"/>
          <p:cNvPicPr>
            <a:picLocks noChangeAspect="1"/>
          </p:cNvPicPr>
          <p:nvPr/>
        </p:nvPicPr>
        <p:blipFill>
          <a:blip r:embed="rId2"/>
          <a:stretch>
            <a:fillRect/>
          </a:stretch>
        </p:blipFill>
        <p:spPr>
          <a:xfrm>
            <a:off x="1870856" y="1160489"/>
            <a:ext cx="5878806" cy="2676957"/>
          </a:xfrm>
          <a:prstGeom prst="rect">
            <a:avLst/>
          </a:prstGeom>
          <a:ln>
            <a:solidFill>
              <a:schemeClr val="tx1"/>
            </a:solidFill>
          </a:ln>
        </p:spPr>
      </p:pic>
      <p:sp>
        <p:nvSpPr>
          <p:cNvPr id="5" name="TextBox 4"/>
          <p:cNvSpPr txBox="1"/>
          <p:nvPr/>
        </p:nvSpPr>
        <p:spPr>
          <a:xfrm>
            <a:off x="1444848" y="4002511"/>
            <a:ext cx="7096259"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You first need to select the staff member(s) who will receive the Email. Only Staff with access to at least Search/View for Basic Details and Measurements for Enclosures/Life Support/Components will display in the list. We are currently developing Business Rules as to how Teams should function and the current recommendation is to select only individuals if not everyone on a team should receive an email.</a:t>
            </a:r>
            <a:endParaRPr lang="en-US" dirty="0"/>
          </a:p>
        </p:txBody>
      </p:sp>
    </p:spTree>
    <p:extLst>
      <p:ext uri="{BB962C8B-B14F-4D97-AF65-F5344CB8AC3E}">
        <p14:creationId xmlns:p14="http://schemas.microsoft.com/office/powerpoint/2010/main" val="424176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77"/>
            <a:ext cx="7886700" cy="1325563"/>
          </a:xfrm>
        </p:spPr>
        <p:txBody>
          <a:bodyPr/>
          <a:lstStyle/>
          <a:p>
            <a:r>
              <a:rPr lang="en-US" dirty="0" smtClean="0"/>
              <a:t>Information Format Options</a:t>
            </a:r>
            <a:endParaRPr lang="en-US" dirty="0"/>
          </a:p>
        </p:txBody>
      </p:sp>
      <p:pic>
        <p:nvPicPr>
          <p:cNvPr id="3" name="Picture 2"/>
          <p:cNvPicPr>
            <a:picLocks noChangeAspect="1"/>
          </p:cNvPicPr>
          <p:nvPr/>
        </p:nvPicPr>
        <p:blipFill>
          <a:blip r:embed="rId2"/>
          <a:stretch>
            <a:fillRect/>
          </a:stretch>
        </p:blipFill>
        <p:spPr>
          <a:xfrm>
            <a:off x="446046" y="1158750"/>
            <a:ext cx="4125954" cy="1639969"/>
          </a:xfrm>
          <a:prstGeom prst="rect">
            <a:avLst/>
          </a:prstGeom>
          <a:ln>
            <a:solidFill>
              <a:schemeClr val="tx1"/>
            </a:solidFill>
          </a:ln>
        </p:spPr>
      </p:pic>
      <p:sp>
        <p:nvSpPr>
          <p:cNvPr id="4" name="TextBox 3"/>
          <p:cNvSpPr txBox="1"/>
          <p:nvPr/>
        </p:nvSpPr>
        <p:spPr>
          <a:xfrm>
            <a:off x="4662153" y="1133342"/>
            <a:ext cx="3624838" cy="4524315"/>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then select the Information</a:t>
            </a:r>
          </a:p>
          <a:p>
            <a:r>
              <a:rPr lang="en-US" dirty="0" smtClean="0"/>
              <a:t>Format that you want. Daily</a:t>
            </a:r>
          </a:p>
          <a:p>
            <a:r>
              <a:rPr lang="en-US" dirty="0" smtClean="0"/>
              <a:t>Summary will send an email at</a:t>
            </a:r>
          </a:p>
          <a:p>
            <a:r>
              <a:rPr lang="en-US" dirty="0"/>
              <a:t>n</a:t>
            </a:r>
            <a:r>
              <a:rPr lang="en-US" dirty="0" smtClean="0"/>
              <a:t>oon your time zone for any</a:t>
            </a:r>
          </a:p>
          <a:p>
            <a:r>
              <a:rPr lang="en-US" dirty="0"/>
              <a:t>r</a:t>
            </a:r>
            <a:r>
              <a:rPr lang="en-US" dirty="0" smtClean="0"/>
              <a:t>eading outside the desired range in </a:t>
            </a:r>
          </a:p>
          <a:p>
            <a:r>
              <a:rPr lang="en-US" dirty="0"/>
              <a:t>t</a:t>
            </a:r>
            <a:r>
              <a:rPr lang="en-US" dirty="0" smtClean="0"/>
              <a:t>he last 24 hours. Noon was picked</a:t>
            </a:r>
          </a:p>
          <a:p>
            <a:r>
              <a:rPr lang="en-US" dirty="0"/>
              <a:t>b</a:t>
            </a:r>
            <a:r>
              <a:rPr lang="en-US" dirty="0" smtClean="0"/>
              <a:t>ecause that will allow your staff</a:t>
            </a:r>
          </a:p>
          <a:p>
            <a:r>
              <a:rPr lang="en-US" dirty="0"/>
              <a:t>t</a:t>
            </a:r>
            <a:r>
              <a:rPr lang="en-US" dirty="0" smtClean="0"/>
              <a:t>o take measurements in the</a:t>
            </a:r>
          </a:p>
          <a:p>
            <a:r>
              <a:rPr lang="en-US" dirty="0"/>
              <a:t>m</a:t>
            </a:r>
            <a:r>
              <a:rPr lang="en-US" dirty="0" smtClean="0"/>
              <a:t>orning and you can take steps to</a:t>
            </a:r>
          </a:p>
          <a:p>
            <a:r>
              <a:rPr lang="en-US" dirty="0"/>
              <a:t>c</a:t>
            </a:r>
            <a:r>
              <a:rPr lang="en-US" dirty="0" smtClean="0"/>
              <a:t>orrect in the afternoon. If you</a:t>
            </a:r>
          </a:p>
          <a:p>
            <a:r>
              <a:rPr lang="en-US" dirty="0"/>
              <a:t>w</a:t>
            </a:r>
            <a:r>
              <a:rPr lang="en-US" dirty="0" smtClean="0"/>
              <a:t>ant to receive the emails at a</a:t>
            </a:r>
          </a:p>
          <a:p>
            <a:r>
              <a:rPr lang="en-US" dirty="0"/>
              <a:t>d</a:t>
            </a:r>
            <a:r>
              <a:rPr lang="en-US" dirty="0" smtClean="0"/>
              <a:t>ifferent time you can adjust your</a:t>
            </a:r>
          </a:p>
          <a:p>
            <a:r>
              <a:rPr lang="en-US" dirty="0" smtClean="0"/>
              <a:t>Time Zone in Preferences. Instant</a:t>
            </a:r>
          </a:p>
          <a:p>
            <a:r>
              <a:rPr lang="en-US" dirty="0" smtClean="0"/>
              <a:t>Alert will send an email within 5</a:t>
            </a:r>
          </a:p>
          <a:p>
            <a:r>
              <a:rPr lang="en-US" dirty="0"/>
              <a:t>m</a:t>
            </a:r>
            <a:r>
              <a:rPr lang="en-US" dirty="0" smtClean="0"/>
              <a:t>inutes for each measurement </a:t>
            </a:r>
          </a:p>
          <a:p>
            <a:r>
              <a:rPr lang="en-US" dirty="0" smtClean="0"/>
              <a:t>recorded that is out of range.</a:t>
            </a:r>
            <a:endParaRPr lang="en-US" dirty="0"/>
          </a:p>
        </p:txBody>
      </p:sp>
      <p:sp>
        <p:nvSpPr>
          <p:cNvPr id="5" name="TextBox 4"/>
          <p:cNvSpPr txBox="1"/>
          <p:nvPr/>
        </p:nvSpPr>
        <p:spPr>
          <a:xfrm>
            <a:off x="550835" y="3168203"/>
            <a:ext cx="3766197"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One thing to note: what is selected in</a:t>
            </a:r>
          </a:p>
          <a:p>
            <a:r>
              <a:rPr lang="en-US" dirty="0"/>
              <a:t>t</a:t>
            </a:r>
            <a:r>
              <a:rPr lang="en-US" dirty="0" smtClean="0"/>
              <a:t>his Format Options affects all the contacts assigned to receive notifications for this Enclosure. One staff person cannot receive Daily Summaries and the other receive Instant Notifications.</a:t>
            </a:r>
            <a:endParaRPr lang="en-US" dirty="0"/>
          </a:p>
        </p:txBody>
      </p:sp>
    </p:spTree>
    <p:extLst>
      <p:ext uri="{BB962C8B-B14F-4D97-AF65-F5344CB8AC3E}">
        <p14:creationId xmlns:p14="http://schemas.microsoft.com/office/powerpoint/2010/main" val="3908950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Module xmlns="00558959-21e2-49b6-8bc1-d46e8fb3ce16">4000</Module>
    <Review xmlns="00558959-21e2-49b6-8bc1-d46e8fb3ce16">None needed</Review>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FE3DFAB-3D52-4F18-BBEC-239D30C24191}"/>
</file>

<file path=customXml/itemProps2.xml><?xml version="1.0" encoding="utf-8"?>
<ds:datastoreItem xmlns:ds="http://schemas.openxmlformats.org/officeDocument/2006/customXml" ds:itemID="{F65792B6-49C4-457B-9C6A-332D2EBB50C7}"/>
</file>

<file path=customXml/itemProps3.xml><?xml version="1.0" encoding="utf-8"?>
<ds:datastoreItem xmlns:ds="http://schemas.openxmlformats.org/officeDocument/2006/customXml" ds:itemID="{FB4FA91B-2D2A-4A76-B6F3-8524AE54B0D3}"/>
</file>

<file path=docProps/app.xml><?xml version="1.0" encoding="utf-8"?>
<Properties xmlns="http://schemas.openxmlformats.org/officeDocument/2006/extended-properties" xmlns:vt="http://schemas.openxmlformats.org/officeDocument/2006/docPropsVTypes">
  <Template/>
  <TotalTime>338</TotalTime>
  <Words>777</Words>
  <Application>Microsoft Office PowerPoint</Application>
  <PresentationFormat>On-screen Show (4:3)</PresentationFormat>
  <Paragraphs>83</Paragraphs>
  <Slides>16</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16</vt:i4>
      </vt:variant>
    </vt:vector>
  </HeadingPairs>
  <TitlesOfParts>
    <vt:vector size="3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Email Notifications</vt:lpstr>
      <vt:lpstr>ZIMS Updates!</vt:lpstr>
      <vt:lpstr>Role Requirements</vt:lpstr>
      <vt:lpstr>Other Requirements</vt:lpstr>
      <vt:lpstr>Email Notification Activation</vt:lpstr>
      <vt:lpstr>Show Measurement Template</vt:lpstr>
      <vt:lpstr>Add New Range Template</vt:lpstr>
      <vt:lpstr>Select the Email Contact</vt:lpstr>
      <vt:lpstr>Information Format Options</vt:lpstr>
      <vt:lpstr>Entering Historical Data</vt:lpstr>
      <vt:lpstr>Disclaimer</vt:lpstr>
      <vt:lpstr>The Email</vt:lpstr>
      <vt:lpstr>Instant Notification View</vt:lpstr>
      <vt:lpstr>Daily Summary View</vt:lpstr>
      <vt:lpstr>UOM Conversions</vt:lpstr>
      <vt:lpstr>And That is Email Notification!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26</cp:revision>
  <dcterms:created xsi:type="dcterms:W3CDTF">2016-07-26T18:48:10Z</dcterms:created>
  <dcterms:modified xsi:type="dcterms:W3CDTF">2019-03-12T16:19:44Z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299600</vt:r8>
  </property>
  <property fmtid="{D5CDD505-2E9C-101B-9397-08002B2CF9AE}" pid="4" name="Tracked">
    <vt:bool>true</vt:bool>
  </property>
  <property fmtid="{D5CDD505-2E9C-101B-9397-08002B2CF9AE}" pid="5" name="Metrics URL">
    <vt:lpwstr/>
  </property>
  <property fmtid="{D5CDD505-2E9C-101B-9397-08002B2CF9AE}" pid="6" name="Tracking URL">
    <vt:lpwstr/>
  </property>
  <property fmtid="{D5CDD505-2E9C-101B-9397-08002B2CF9AE}" pid="7" name="Updated on?">
    <vt:lpwstr>2018-07-03T07:08:41+00:00</vt:lpwstr>
  </property>
</Properties>
</file>