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0"/>
  </p:notesMasterIdLst>
  <p:sldIdLst>
    <p:sldId id="256" r:id="rId20"/>
    <p:sldId id="257" r:id="rId21"/>
    <p:sldId id="258" r:id="rId22"/>
    <p:sldId id="259" r:id="rId23"/>
    <p:sldId id="263" r:id="rId24"/>
    <p:sldId id="260" r:id="rId25"/>
    <p:sldId id="261" r:id="rId26"/>
    <p:sldId id="264" r:id="rId27"/>
    <p:sldId id="265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FAF5-BE1C-45A4-937B-038DC48C44EB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2E1F9-F101-48D1-9891-CAB6A7D01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7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E1F9-F101-48D1-9891-CAB6A7D012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76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E1F9-F101-48D1-9891-CAB6A7D012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32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E1F9-F101-48D1-9891-CAB6A7D012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0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E1F9-F101-48D1-9891-CAB6A7D012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4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E1F9-F101-48D1-9891-CAB6A7D012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05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E1F9-F101-48D1-9891-CAB6A7D012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9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E1F9-F101-48D1-9891-CAB6A7D012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2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858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Training in ZIMS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79231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77582"/>
            <a:ext cx="7620000" cy="34163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Training in ZIMS!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5" y="1483531"/>
            <a:ext cx="7010400" cy="43815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8726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Define the Behavior/Routine</a:t>
            </a:r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30" y="1599481"/>
            <a:ext cx="4806270" cy="3157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674" y="2165124"/>
            <a:ext cx="3609676" cy="3178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9382" y="4826675"/>
            <a:ext cx="5248424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/>
              <a:t>You first need to define the Behavior or Routine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that </a:t>
            </a:r>
            <a:r>
              <a:rPr lang="en-US" dirty="0"/>
              <a:t>you wish to train. You can do this </a:t>
            </a:r>
            <a:r>
              <a:rPr lang="en-US" dirty="0" smtClean="0"/>
              <a:t>by </a:t>
            </a:r>
            <a:r>
              <a:rPr lang="en-US" dirty="0"/>
              <a:t>selecting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Add </a:t>
            </a:r>
            <a:r>
              <a:rPr lang="en-US" dirty="0"/>
              <a:t>New Training Definition from the Animal Training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Search </a:t>
            </a:r>
            <a:r>
              <a:rPr lang="en-US" dirty="0"/>
              <a:t>results grid. </a:t>
            </a:r>
            <a:r>
              <a:rPr lang="en-US" dirty="0" smtClean="0"/>
              <a:t>Or, you </a:t>
            </a:r>
            <a:r>
              <a:rPr lang="en-US" dirty="0"/>
              <a:t>can select Not in the List?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from </a:t>
            </a:r>
            <a:r>
              <a:rPr lang="en-US" dirty="0"/>
              <a:t>within the animal record itself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7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Training Definition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81" y="1343891"/>
            <a:ext cx="5499099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46764" y="3897745"/>
            <a:ext cx="5124673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name of the routine should be short but clearly </a:t>
            </a:r>
            <a:endParaRPr lang="en-US" dirty="0" smtClean="0"/>
          </a:p>
          <a:p>
            <a:r>
              <a:rPr lang="en-US" dirty="0" smtClean="0"/>
              <a:t>defined </a:t>
            </a:r>
            <a:r>
              <a:rPr lang="en-US" dirty="0"/>
              <a:t>and must be unique. It is important that the </a:t>
            </a:r>
            <a:endParaRPr lang="en-US" dirty="0" smtClean="0"/>
          </a:p>
          <a:p>
            <a:r>
              <a:rPr lang="en-US" dirty="0" smtClean="0"/>
              <a:t>description </a:t>
            </a:r>
            <a:r>
              <a:rPr lang="en-US" dirty="0"/>
              <a:t>states exactly why the routine is being </a:t>
            </a:r>
            <a:endParaRPr lang="en-US" dirty="0" smtClean="0"/>
          </a:p>
          <a:p>
            <a:r>
              <a:rPr lang="en-US" dirty="0" smtClean="0"/>
              <a:t>trained</a:t>
            </a:r>
            <a:r>
              <a:rPr lang="en-US" dirty="0"/>
              <a:t>. Here we want to train the animal to put </a:t>
            </a:r>
            <a:endParaRPr lang="en-US" dirty="0" smtClean="0"/>
          </a:p>
          <a:p>
            <a:r>
              <a:rPr lang="en-US" dirty="0" smtClean="0"/>
              <a:t>their </a:t>
            </a:r>
            <a:r>
              <a:rPr lang="en-US" dirty="0"/>
              <a:t>paw against the bars as a first step towards </a:t>
            </a:r>
            <a:endParaRPr lang="en-US" dirty="0" smtClean="0"/>
          </a:p>
          <a:p>
            <a:r>
              <a:rPr lang="en-US" dirty="0" smtClean="0"/>
              <a:t>enabling </a:t>
            </a:r>
            <a:r>
              <a:rPr lang="en-US" dirty="0"/>
              <a:t>nail trimming without anesthesia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2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Assign to the Animal</a:t>
            </a:r>
            <a:endParaRPr lang="en-GB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51" y="1430365"/>
            <a:ext cx="3947394" cy="3522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145" y="1366541"/>
            <a:ext cx="1814945" cy="147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617" y="2997118"/>
            <a:ext cx="2161905" cy="22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7"/>
          <p:cNvCxnSpPr/>
          <p:nvPr/>
        </p:nvCxnSpPr>
        <p:spPr>
          <a:xfrm>
            <a:off x="3821545" y="1778000"/>
            <a:ext cx="1371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8"/>
          <p:cNvCxnSpPr/>
          <p:nvPr/>
        </p:nvCxnSpPr>
        <p:spPr>
          <a:xfrm>
            <a:off x="3710709" y="2102645"/>
            <a:ext cx="2302164" cy="14348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1372" y="4466401"/>
            <a:ext cx="5223353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Training Information is found in the More Details tab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the animal record. </a:t>
            </a:r>
            <a:r>
              <a:rPr lang="en-US" dirty="0" smtClean="0"/>
              <a:t>Select Actions &gt; Add New to</a:t>
            </a:r>
          </a:p>
          <a:p>
            <a:r>
              <a:rPr lang="en-US" dirty="0" smtClean="0"/>
              <a:t>assign a routine to an animal. All </a:t>
            </a:r>
            <a:r>
              <a:rPr lang="en-US" dirty="0"/>
              <a:t>training definitions </a:t>
            </a:r>
            <a:endParaRPr lang="en-US" dirty="0" smtClean="0"/>
          </a:p>
          <a:p>
            <a:r>
              <a:rPr lang="en-US" dirty="0" smtClean="0"/>
              <a:t>will </a:t>
            </a:r>
            <a:r>
              <a:rPr lang="en-US" dirty="0"/>
              <a:t>display in the dropdown for Behavior/Routine. </a:t>
            </a:r>
            <a:endParaRPr lang="en-US" dirty="0" smtClean="0"/>
          </a:p>
          <a:p>
            <a:r>
              <a:rPr lang="en-US" dirty="0" smtClean="0"/>
              <a:t>Training Purpose </a:t>
            </a:r>
            <a:r>
              <a:rPr lang="en-US" dirty="0"/>
              <a:t>is a multiple select dropdown.</a:t>
            </a:r>
          </a:p>
          <a:p>
            <a:r>
              <a:rPr lang="en-US" dirty="0"/>
              <a:t>The Status is a single select dropdown where you can </a:t>
            </a:r>
            <a:endParaRPr lang="en-US" dirty="0" smtClean="0"/>
          </a:p>
          <a:p>
            <a:r>
              <a:rPr lang="en-US" dirty="0" smtClean="0"/>
              <a:t>update </a:t>
            </a:r>
            <a:r>
              <a:rPr lang="en-US" dirty="0"/>
              <a:t>the status should the animal regress or the </a:t>
            </a:r>
            <a:endParaRPr lang="en-US" dirty="0" smtClean="0"/>
          </a:p>
          <a:p>
            <a:r>
              <a:rPr lang="en-US" dirty="0" smtClean="0"/>
              <a:t>training </a:t>
            </a:r>
            <a:r>
              <a:rPr lang="en-US" dirty="0"/>
              <a:t>become completed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7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Session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22" y="1888299"/>
            <a:ext cx="5847619" cy="20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98289" y="4629799"/>
            <a:ext cx="665464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/>
              <a:t>Once </a:t>
            </a:r>
            <a:r>
              <a:rPr lang="en-US" dirty="0" smtClean="0"/>
              <a:t>assigned, </a:t>
            </a:r>
            <a:r>
              <a:rPr lang="en-US" dirty="0"/>
              <a:t>the training will display in the grid. To add a </a:t>
            </a:r>
            <a:r>
              <a:rPr lang="en-US" dirty="0" smtClean="0"/>
              <a:t>session, </a:t>
            </a:r>
          </a:p>
          <a:p>
            <a:pPr lvl="0">
              <a:defRPr/>
            </a:pPr>
            <a:r>
              <a:rPr lang="en-US" dirty="0" smtClean="0"/>
              <a:t>select </a:t>
            </a:r>
            <a:r>
              <a:rPr lang="en-US" dirty="0"/>
              <a:t>the Add New hyperlink to </a:t>
            </a:r>
            <a:r>
              <a:rPr lang="en-US" dirty="0" smtClean="0"/>
              <a:t>open the </a:t>
            </a:r>
            <a:r>
              <a:rPr lang="en-US" dirty="0"/>
              <a:t>screen to create a session. </a:t>
            </a:r>
          </a:p>
        </p:txBody>
      </p:sp>
    </p:spTree>
    <p:extLst>
      <p:ext uri="{BB962C8B-B14F-4D97-AF65-F5344CB8AC3E}">
        <p14:creationId xmlns:p14="http://schemas.microsoft.com/office/powerpoint/2010/main" val="56404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Session</a:t>
            </a:r>
            <a:endParaRPr lang="en-GB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721" y="2416671"/>
            <a:ext cx="5809524" cy="1942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07" y="1594635"/>
            <a:ext cx="3733800" cy="3273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8742" y="4522226"/>
            <a:ext cx="810651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 smtClean="0"/>
              <a:t>The </a:t>
            </a:r>
            <a:r>
              <a:rPr lang="en-US" dirty="0"/>
              <a:t>Session Rating </a:t>
            </a:r>
            <a:r>
              <a:rPr lang="en-US" dirty="0" smtClean="0"/>
              <a:t>has </a:t>
            </a:r>
            <a:r>
              <a:rPr lang="en-US" dirty="0"/>
              <a:t>four options from Excellent to Poor. Aggression is a </a:t>
            </a:r>
            <a:r>
              <a:rPr lang="en-US" dirty="0" smtClean="0"/>
              <a:t>simple </a:t>
            </a:r>
          </a:p>
          <a:p>
            <a:pPr lvl="0">
              <a:defRPr/>
            </a:pPr>
            <a:r>
              <a:rPr lang="en-US" dirty="0" smtClean="0"/>
              <a:t>Yes </a:t>
            </a:r>
            <a:r>
              <a:rPr lang="en-US" dirty="0"/>
              <a:t>or No and is not mandatory. Details is where you would describe what was done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and </a:t>
            </a:r>
            <a:r>
              <a:rPr lang="en-US" dirty="0"/>
              <a:t>the animal reaction. Once the first session  is </a:t>
            </a:r>
            <a:r>
              <a:rPr lang="en-US" dirty="0" smtClean="0"/>
              <a:t>recorded, </a:t>
            </a:r>
            <a:r>
              <a:rPr lang="en-US" dirty="0"/>
              <a:t>the Add New button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becomes </a:t>
            </a:r>
            <a:r>
              <a:rPr lang="en-US" dirty="0"/>
              <a:t>a View/Edit button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Create more </a:t>
            </a:r>
            <a:r>
              <a:rPr lang="en-US" sz="3200" dirty="0" smtClean="0"/>
              <a:t>Sessions</a:t>
            </a:r>
            <a:endParaRPr lang="en-GB" sz="32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2" y="1690689"/>
            <a:ext cx="8609524" cy="27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8958" y="4775201"/>
            <a:ext cx="789639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/>
              <a:t>Selecting the View/Edit hyperlink will take you </a:t>
            </a:r>
            <a:r>
              <a:rPr lang="en-US" dirty="0" smtClean="0"/>
              <a:t>back into </a:t>
            </a:r>
            <a:r>
              <a:rPr lang="en-US" dirty="0"/>
              <a:t>the Training Sessions grid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where </a:t>
            </a:r>
            <a:r>
              <a:rPr lang="en-US" dirty="0"/>
              <a:t>you can Add New Sessions or Edit or Delete existing ones. </a:t>
            </a:r>
          </a:p>
        </p:txBody>
      </p:sp>
    </p:spTree>
    <p:extLst>
      <p:ext uri="{BB962C8B-B14F-4D97-AF65-F5344CB8AC3E}">
        <p14:creationId xmlns:p14="http://schemas.microsoft.com/office/powerpoint/2010/main" val="269584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Change </a:t>
            </a:r>
            <a:r>
              <a:rPr lang="en-US" sz="3200" dirty="0"/>
              <a:t>Status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51" y="1313770"/>
            <a:ext cx="7228571" cy="20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37236" y="3432870"/>
            <a:ext cx="402232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 smtClean="0"/>
              <a:t>To </a:t>
            </a:r>
            <a:r>
              <a:rPr lang="en-US" dirty="0"/>
              <a:t>change a </a:t>
            </a:r>
            <a:r>
              <a:rPr lang="en-US" dirty="0" smtClean="0"/>
              <a:t>Training status, </a:t>
            </a:r>
            <a:r>
              <a:rPr lang="en-US" dirty="0"/>
              <a:t>highlight the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appropriate </a:t>
            </a:r>
            <a:r>
              <a:rPr lang="en-US" dirty="0"/>
              <a:t>behavior and select </a:t>
            </a:r>
            <a:r>
              <a:rPr lang="en-US" dirty="0" smtClean="0"/>
              <a:t>Change </a:t>
            </a:r>
          </a:p>
          <a:p>
            <a:pPr lvl="0">
              <a:defRPr/>
            </a:pPr>
            <a:r>
              <a:rPr lang="en-US" dirty="0" smtClean="0"/>
              <a:t>Training </a:t>
            </a:r>
            <a:r>
              <a:rPr lang="en-US" dirty="0"/>
              <a:t>Status from the Actions menu</a:t>
            </a:r>
            <a:r>
              <a:rPr lang="en-US" dirty="0" smtClean="0"/>
              <a:t>.</a:t>
            </a:r>
          </a:p>
          <a:p>
            <a:pPr lvl="0">
              <a:defRPr/>
            </a:pPr>
            <a:r>
              <a:rPr lang="en-US" dirty="0" smtClean="0"/>
              <a:t>You can also select the hyperlink in the</a:t>
            </a:r>
          </a:p>
          <a:p>
            <a:pPr lvl="0">
              <a:defRPr/>
            </a:pPr>
            <a:r>
              <a:rPr lang="en-US" dirty="0" smtClean="0"/>
              <a:t>Current Status column. Remember to</a:t>
            </a:r>
          </a:p>
          <a:p>
            <a:pPr lvl="0">
              <a:defRPr/>
            </a:pPr>
            <a:r>
              <a:rPr lang="en-US" dirty="0" smtClean="0"/>
              <a:t>note why the Status changed. The Status</a:t>
            </a:r>
          </a:p>
          <a:p>
            <a:pPr lvl="0">
              <a:defRPr/>
            </a:pPr>
            <a:r>
              <a:rPr lang="en-US" dirty="0" smtClean="0"/>
              <a:t>changes are captured in the Training</a:t>
            </a:r>
          </a:p>
          <a:p>
            <a:pPr lvl="0">
              <a:defRPr/>
            </a:pPr>
            <a:r>
              <a:rPr lang="en-US" dirty="0" smtClean="0"/>
              <a:t>Status History grid.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46" y="2953509"/>
            <a:ext cx="3269263" cy="2164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199" y="5077274"/>
            <a:ext cx="2293819" cy="1348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455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Training Export</a:t>
            </a:r>
            <a:endParaRPr lang="en-US" dirty="0"/>
          </a:p>
        </p:txBody>
      </p:sp>
      <p:pic>
        <p:nvPicPr>
          <p:cNvPr id="3" name="Afbeelding 4" descr="addtrainin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579880"/>
            <a:ext cx="4819650" cy="2885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61263" y="4756744"/>
            <a:ext cx="702147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selecting the export option at the top of the Training Information </a:t>
            </a:r>
            <a:r>
              <a:rPr lang="en-US" dirty="0" smtClean="0"/>
              <a:t>grid,</a:t>
            </a:r>
          </a:p>
          <a:p>
            <a:r>
              <a:rPr lang="en-US" dirty="0" smtClean="0"/>
              <a:t>you </a:t>
            </a:r>
            <a:r>
              <a:rPr lang="en-US" dirty="0"/>
              <a:t>get a training report in excel or PDF format for the animal in focus. 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lists each Behavior/Routine and all sessions recorded. </a:t>
            </a:r>
          </a:p>
        </p:txBody>
      </p:sp>
    </p:spTree>
    <p:extLst>
      <p:ext uri="{BB962C8B-B14F-4D97-AF65-F5344CB8AC3E}">
        <p14:creationId xmlns:p14="http://schemas.microsoft.com/office/powerpoint/2010/main" val="2057034795"/>
      </p:ext>
    </p:extLst>
  </p:cSld>
  <p:clrMapOvr>
    <a:masterClrMapping/>
  </p:clrMapOvr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4000</Module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 xsi:nil="true"/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352ACE-155D-4B90-BF62-B877FA27B8F3}"/>
</file>

<file path=customXml/itemProps2.xml><?xml version="1.0" encoding="utf-8"?>
<ds:datastoreItem xmlns:ds="http://schemas.openxmlformats.org/officeDocument/2006/customXml" ds:itemID="{765EF8C0-5958-451B-962C-C87FD4A7A172}"/>
</file>

<file path=customXml/itemProps3.xml><?xml version="1.0" encoding="utf-8"?>
<ds:datastoreItem xmlns:ds="http://schemas.openxmlformats.org/officeDocument/2006/customXml" ds:itemID="{A7BB7F16-C77D-4113-ACBE-0E5F52F49A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402</Words>
  <Application>Microsoft Office PowerPoint</Application>
  <PresentationFormat>On-screen Show (4:3)</PresentationFormat>
  <Paragraphs>55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PowerPoint Presentation</vt:lpstr>
      <vt:lpstr>Define the Behavior/Routine</vt:lpstr>
      <vt:lpstr>Training Definition</vt:lpstr>
      <vt:lpstr>Assign to the Animal</vt:lpstr>
      <vt:lpstr>Create a Session</vt:lpstr>
      <vt:lpstr>Create a Session</vt:lpstr>
      <vt:lpstr>Create more Sessions</vt:lpstr>
      <vt:lpstr>Change Status</vt:lpstr>
      <vt:lpstr>Training Export</vt:lpstr>
      <vt:lpstr>Training in ZIMS!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22</cp:revision>
  <dcterms:created xsi:type="dcterms:W3CDTF">2016-07-26T18:48:10Z</dcterms:created>
  <dcterms:modified xsi:type="dcterms:W3CDTF">2020-01-24T17:54:47Z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162900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2018-07-03T00:03:09+00:00</vt:lpwstr>
  </property>
</Properties>
</file>