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76"/>
  </p:notesMasterIdLst>
  <p:sldIdLst>
    <p:sldId id="256" r:id="rId20"/>
    <p:sldId id="311"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74" d="100"/>
          <a:sy n="74" d="100"/>
        </p:scale>
        <p:origin x="10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52.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4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AD1D6-9135-44D3-A753-47500F61BEB3}" type="datetimeFigureOut">
              <a:rPr lang="en-US" smtClean="0"/>
              <a:t>12-Nov-18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F1910-F42D-4A51-873A-406CB7B2C406}" type="slidenum">
              <a:rPr lang="en-US" smtClean="0"/>
              <a:t>‹#›</a:t>
            </a:fld>
            <a:endParaRPr lang="en-US"/>
          </a:p>
        </p:txBody>
      </p:sp>
    </p:spTree>
    <p:extLst>
      <p:ext uri="{BB962C8B-B14F-4D97-AF65-F5344CB8AC3E}">
        <p14:creationId xmlns:p14="http://schemas.microsoft.com/office/powerpoint/2010/main" val="258370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900" dirty="0"/>
          </a:p>
        </p:txBody>
      </p:sp>
      <p:sp>
        <p:nvSpPr>
          <p:cNvPr id="4" name="Slide Number Placeholder 3"/>
          <p:cNvSpPr>
            <a:spLocks noGrp="1"/>
          </p:cNvSpPr>
          <p:nvPr>
            <p:ph type="sldNum" sz="quarter" idx="10"/>
          </p:nvPr>
        </p:nvSpPr>
        <p:spPr/>
        <p:txBody>
          <a:bodyPr/>
          <a:lstStyle/>
          <a:p>
            <a:fld id="{1947269F-D690-49CA-A0F1-11FAE202FE0F}" type="slidenum">
              <a:rPr lang="en-US" smtClean="0"/>
              <a:pPr/>
              <a:t>2</a:t>
            </a:fld>
            <a:endParaRPr lang="en-US"/>
          </a:p>
        </p:txBody>
      </p:sp>
    </p:spTree>
    <p:extLst>
      <p:ext uri="{BB962C8B-B14F-4D97-AF65-F5344CB8AC3E}">
        <p14:creationId xmlns:p14="http://schemas.microsoft.com/office/powerpoint/2010/main" val="181834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12-Nov-18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12-Nov-18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12-Nov-18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12-Nov-18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12-Nov-18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12-Nov-18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raining.species360.org/upda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143000" y="3640675"/>
            <a:ext cx="6858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t>A Vet Tech’s Day in ZIMS</a:t>
            </a:r>
            <a:endParaRPr lang="en-US" sz="4000"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6694"/>
            <a:ext cx="7886700" cy="1325563"/>
          </a:xfrm>
        </p:spPr>
        <p:txBody>
          <a:bodyPr/>
          <a:lstStyle/>
          <a:p>
            <a:r>
              <a:rPr lang="en-US" dirty="0"/>
              <a:t>Find the Record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968982" y="815359"/>
            <a:ext cx="6865923" cy="4883653"/>
          </a:xfrm>
          <a:prstGeom prst="rect">
            <a:avLst/>
          </a:prstGeom>
          <a:ln>
            <a:solidFill>
              <a:schemeClr val="tx1"/>
            </a:solidFill>
          </a:ln>
        </p:spPr>
      </p:pic>
      <p:sp>
        <p:nvSpPr>
          <p:cNvPr id="5" name="TextBox 3"/>
          <p:cNvSpPr txBox="1"/>
          <p:nvPr/>
        </p:nvSpPr>
        <p:spPr>
          <a:xfrm>
            <a:off x="486983" y="3617795"/>
            <a:ext cx="3188950"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can’t remember the GAN or</a:t>
            </a:r>
          </a:p>
          <a:p>
            <a:r>
              <a:rPr lang="en-US" dirty="0" smtClean="0"/>
              <a:t>Local ID for the otter, so from</a:t>
            </a:r>
          </a:p>
          <a:p>
            <a:r>
              <a:rPr lang="en-US" dirty="0"/>
              <a:t>w</a:t>
            </a:r>
            <a:r>
              <a:rPr lang="en-US" dirty="0" smtClean="0"/>
              <a:t>ithin the Medical records</a:t>
            </a:r>
          </a:p>
          <a:p>
            <a:r>
              <a:rPr lang="en-US" dirty="0"/>
              <a:t>d</a:t>
            </a:r>
            <a:r>
              <a:rPr lang="en-US" dirty="0" smtClean="0"/>
              <a:t>ashboard you use the Look Up</a:t>
            </a:r>
          </a:p>
          <a:p>
            <a:r>
              <a:rPr lang="en-US" dirty="0"/>
              <a:t>f</a:t>
            </a:r>
            <a:r>
              <a:rPr lang="en-US" dirty="0" smtClean="0"/>
              <a:t>unction to search by taxonomy</a:t>
            </a:r>
          </a:p>
          <a:p>
            <a:r>
              <a:rPr lang="en-US" dirty="0"/>
              <a:t>a</a:t>
            </a:r>
            <a:r>
              <a:rPr lang="en-US" dirty="0" smtClean="0"/>
              <a:t>nd animals physically at your </a:t>
            </a:r>
          </a:p>
          <a:p>
            <a:r>
              <a:rPr lang="en-US" dirty="0"/>
              <a:t>f</a:t>
            </a:r>
            <a:r>
              <a:rPr lang="en-US" dirty="0" smtClean="0"/>
              <a:t>acility.</a:t>
            </a:r>
            <a:endParaRPr lang="en-US" dirty="0"/>
          </a:p>
        </p:txBody>
      </p:sp>
    </p:spTree>
    <p:extLst>
      <p:ext uri="{BB962C8B-B14F-4D97-AF65-F5344CB8AC3E}">
        <p14:creationId xmlns:p14="http://schemas.microsoft.com/office/powerpoint/2010/main" val="17110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Husbandry Record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79573" y="914400"/>
            <a:ext cx="5711834" cy="4850526"/>
          </a:xfrm>
          <a:prstGeom prst="rect">
            <a:avLst/>
          </a:prstGeom>
          <a:ln>
            <a:solidFill>
              <a:schemeClr val="tx1"/>
            </a:solidFill>
          </a:ln>
        </p:spPr>
      </p:pic>
      <p:sp>
        <p:nvSpPr>
          <p:cNvPr id="5" name="TextBox 3"/>
          <p:cNvSpPr txBox="1"/>
          <p:nvPr/>
        </p:nvSpPr>
        <p:spPr>
          <a:xfrm>
            <a:off x="5592324" y="1027907"/>
            <a:ext cx="3107710"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Selecting the animal from the</a:t>
            </a:r>
          </a:p>
          <a:p>
            <a:r>
              <a:rPr lang="en-US" dirty="0" smtClean="0"/>
              <a:t>Search results grid will take</a:t>
            </a:r>
          </a:p>
          <a:p>
            <a:r>
              <a:rPr lang="en-US" dirty="0" smtClean="0"/>
              <a:t>you into the Husbandry record</a:t>
            </a:r>
          </a:p>
          <a:p>
            <a:r>
              <a:rPr lang="en-US" dirty="0"/>
              <a:t>f</a:t>
            </a:r>
            <a:r>
              <a:rPr lang="en-US" dirty="0" smtClean="0"/>
              <a:t>or the otter. You can view the</a:t>
            </a:r>
          </a:p>
          <a:p>
            <a:r>
              <a:rPr lang="en-US" dirty="0" smtClean="0"/>
              <a:t>Medical records from the</a:t>
            </a:r>
          </a:p>
          <a:p>
            <a:r>
              <a:rPr lang="en-US" dirty="0"/>
              <a:t>t</a:t>
            </a:r>
            <a:r>
              <a:rPr lang="en-US" dirty="0" smtClean="0"/>
              <a:t>ab, but you want to stay in</a:t>
            </a:r>
          </a:p>
          <a:p>
            <a:r>
              <a:rPr lang="en-US" dirty="0" smtClean="0"/>
              <a:t>the Husbandry record because </a:t>
            </a:r>
          </a:p>
          <a:p>
            <a:r>
              <a:rPr lang="en-US" dirty="0"/>
              <a:t>y</a:t>
            </a:r>
            <a:r>
              <a:rPr lang="en-US" dirty="0" smtClean="0"/>
              <a:t>ou want to record a weight.</a:t>
            </a:r>
            <a:endParaRPr lang="en-US" dirty="0"/>
          </a:p>
        </p:txBody>
      </p:sp>
    </p:spTree>
    <p:extLst>
      <p:ext uri="{BB962C8B-B14F-4D97-AF65-F5344CB8AC3E}">
        <p14:creationId xmlns:p14="http://schemas.microsoft.com/office/powerpoint/2010/main" val="1670044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3600" dirty="0"/>
              <a:t>Record Weight and Look at Graph</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28034" y="1113262"/>
            <a:ext cx="4043966" cy="2611525"/>
          </a:xfrm>
          <a:prstGeom prst="rect">
            <a:avLst/>
          </a:prstGeom>
          <a:ln>
            <a:solidFill>
              <a:schemeClr val="tx1"/>
            </a:solidFill>
          </a:ln>
        </p:spPr>
      </p:pic>
      <p:pic>
        <p:nvPicPr>
          <p:cNvPr id="6" name="Picture 3"/>
          <p:cNvPicPr>
            <a:picLocks noChangeAspect="1"/>
          </p:cNvPicPr>
          <p:nvPr/>
        </p:nvPicPr>
        <p:blipFill>
          <a:blip r:embed="rId3"/>
          <a:stretch>
            <a:fillRect/>
          </a:stretch>
        </p:blipFill>
        <p:spPr>
          <a:xfrm>
            <a:off x="206805" y="4145755"/>
            <a:ext cx="4686424" cy="2528536"/>
          </a:xfrm>
          <a:prstGeom prst="rect">
            <a:avLst/>
          </a:prstGeom>
          <a:ln>
            <a:solidFill>
              <a:schemeClr val="tx1"/>
            </a:solidFill>
          </a:ln>
        </p:spPr>
      </p:pic>
      <p:sp>
        <p:nvSpPr>
          <p:cNvPr id="7" name="TextBox 4"/>
          <p:cNvSpPr txBox="1"/>
          <p:nvPr/>
        </p:nvSpPr>
        <p:spPr>
          <a:xfrm>
            <a:off x="5232207" y="1716704"/>
            <a:ext cx="3247877" cy="341632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Her weight today is 2.3 kg.</a:t>
            </a:r>
          </a:p>
          <a:p>
            <a:r>
              <a:rPr lang="en-US" dirty="0" smtClean="0"/>
              <a:t>After recording you look at </a:t>
            </a:r>
          </a:p>
          <a:p>
            <a:r>
              <a:rPr lang="en-US" dirty="0" smtClean="0"/>
              <a:t>the weight graph and get a</a:t>
            </a:r>
          </a:p>
          <a:p>
            <a:r>
              <a:rPr lang="en-US" dirty="0" smtClean="0"/>
              <a:t>surprise as there is a weight</a:t>
            </a:r>
          </a:p>
          <a:p>
            <a:r>
              <a:rPr lang="en-US" dirty="0"/>
              <a:t>t</a:t>
            </a:r>
            <a:r>
              <a:rPr lang="en-US" dirty="0" smtClean="0"/>
              <a:t>hat does not follow the general </a:t>
            </a:r>
          </a:p>
          <a:p>
            <a:r>
              <a:rPr lang="en-US" dirty="0" smtClean="0"/>
              <a:t>weight gain pattern. Hovering</a:t>
            </a:r>
          </a:p>
          <a:p>
            <a:r>
              <a:rPr lang="en-US" dirty="0"/>
              <a:t>o</a:t>
            </a:r>
            <a:r>
              <a:rPr lang="en-US" dirty="0" smtClean="0"/>
              <a:t>ver that weight you see that</a:t>
            </a:r>
          </a:p>
          <a:p>
            <a:r>
              <a:rPr lang="en-US" dirty="0"/>
              <a:t>i</a:t>
            </a:r>
            <a:r>
              <a:rPr lang="en-US" dirty="0" smtClean="0"/>
              <a:t>t was recorded in ounces and</a:t>
            </a:r>
          </a:p>
          <a:p>
            <a:r>
              <a:rPr lang="en-US" dirty="0"/>
              <a:t>n</a:t>
            </a:r>
            <a:r>
              <a:rPr lang="en-US" dirty="0" smtClean="0"/>
              <a:t>ot grams. You correct the</a:t>
            </a:r>
          </a:p>
          <a:p>
            <a:r>
              <a:rPr lang="en-US" dirty="0"/>
              <a:t>u</a:t>
            </a:r>
            <a:r>
              <a:rPr lang="en-US" dirty="0" smtClean="0"/>
              <a:t>nit of measure and relook at</a:t>
            </a:r>
          </a:p>
          <a:p>
            <a:r>
              <a:rPr lang="en-US" dirty="0"/>
              <a:t>t</a:t>
            </a:r>
            <a:r>
              <a:rPr lang="en-US" dirty="0" smtClean="0"/>
              <a:t>he graph which now appears</a:t>
            </a:r>
          </a:p>
          <a:p>
            <a:r>
              <a:rPr lang="en-US" dirty="0"/>
              <a:t>m</a:t>
            </a:r>
            <a:r>
              <a:rPr lang="en-US" dirty="0" smtClean="0"/>
              <a:t>uch more logical.</a:t>
            </a:r>
            <a:endParaRPr lang="en-US" dirty="0"/>
          </a:p>
        </p:txBody>
      </p:sp>
    </p:spTree>
    <p:extLst>
      <p:ext uri="{BB962C8B-B14F-4D97-AF65-F5344CB8AC3E}">
        <p14:creationId xmlns:p14="http://schemas.microsoft.com/office/powerpoint/2010/main" val="1073962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Weight Comparison Graph</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25620" y="1690689"/>
            <a:ext cx="4097896" cy="4935187"/>
          </a:xfrm>
          <a:prstGeom prst="rect">
            <a:avLst/>
          </a:prstGeom>
          <a:ln>
            <a:solidFill>
              <a:schemeClr val="tx1"/>
            </a:solidFill>
          </a:ln>
        </p:spPr>
      </p:pic>
      <p:sp>
        <p:nvSpPr>
          <p:cNvPr id="5" name="TextBox 2"/>
          <p:cNvSpPr txBox="1"/>
          <p:nvPr/>
        </p:nvSpPr>
        <p:spPr>
          <a:xfrm>
            <a:off x="4803820" y="2910625"/>
            <a:ext cx="3580326" cy="2585323"/>
          </a:xfrm>
          <a:prstGeom prst="rect">
            <a:avLst/>
          </a:prstGeom>
          <a:solidFill>
            <a:schemeClr val="accent6">
              <a:lumMod val="60000"/>
              <a:lumOff val="40000"/>
            </a:schemeClr>
          </a:solidFill>
          <a:ln>
            <a:solidFill>
              <a:schemeClr val="tx1"/>
            </a:solidFill>
          </a:ln>
        </p:spPr>
        <p:txBody>
          <a:bodyPr wrap="square" rtlCol="0">
            <a:spAutoFit/>
          </a:bodyPr>
          <a:lstStyle/>
          <a:p>
            <a:r>
              <a:rPr lang="en-US" dirty="0"/>
              <a:t>You want to know if she is gaining weight </a:t>
            </a:r>
            <a:r>
              <a:rPr lang="en-US" dirty="0" smtClean="0"/>
              <a:t>properly so </a:t>
            </a:r>
            <a:r>
              <a:rPr lang="en-US" dirty="0"/>
              <a:t>you compare her weights to the Global </a:t>
            </a:r>
            <a:r>
              <a:rPr lang="en-US" dirty="0" smtClean="0"/>
              <a:t>Data using </a:t>
            </a:r>
            <a:r>
              <a:rPr lang="en-US" dirty="0"/>
              <a:t>the Weight Comparison Report found </a:t>
            </a:r>
            <a:r>
              <a:rPr lang="en-US" dirty="0" smtClean="0"/>
              <a:t>under the </a:t>
            </a:r>
            <a:r>
              <a:rPr lang="en-US" dirty="0"/>
              <a:t>Start menu&gt;Reports</a:t>
            </a:r>
            <a:r>
              <a:rPr lang="en-US" dirty="0" smtClean="0"/>
              <a:t>. You select Single Animal &amp; Global Data,</a:t>
            </a:r>
          </a:p>
          <a:p>
            <a:r>
              <a:rPr lang="en-US" dirty="0" smtClean="0"/>
              <a:t>North America for the continent</a:t>
            </a:r>
          </a:p>
          <a:p>
            <a:r>
              <a:rPr lang="en-US" dirty="0"/>
              <a:t>a</a:t>
            </a:r>
            <a:r>
              <a:rPr lang="en-US" dirty="0" smtClean="0"/>
              <a:t>nd a grouping by month since she</a:t>
            </a:r>
          </a:p>
          <a:p>
            <a:r>
              <a:rPr lang="en-US" dirty="0"/>
              <a:t>i</a:t>
            </a:r>
            <a:r>
              <a:rPr lang="en-US" dirty="0" smtClean="0"/>
              <a:t>s only 2 months old.</a:t>
            </a:r>
            <a:endParaRPr lang="en-US" dirty="0"/>
          </a:p>
        </p:txBody>
      </p:sp>
    </p:spTree>
    <p:extLst>
      <p:ext uri="{BB962C8B-B14F-4D97-AF65-F5344CB8AC3E}">
        <p14:creationId xmlns:p14="http://schemas.microsoft.com/office/powerpoint/2010/main" val="86418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750"/>
            <a:ext cx="7886700" cy="1325563"/>
          </a:xfrm>
        </p:spPr>
        <p:txBody>
          <a:bodyPr/>
          <a:lstStyle/>
          <a:p>
            <a:r>
              <a:rPr lang="en-US" dirty="0"/>
              <a:t>Weight Comparison Graph</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89538" y="1057833"/>
            <a:ext cx="6294598" cy="4326784"/>
          </a:xfrm>
          <a:prstGeom prst="rect">
            <a:avLst/>
          </a:prstGeom>
          <a:ln>
            <a:solidFill>
              <a:schemeClr val="tx1"/>
            </a:solidFill>
          </a:ln>
        </p:spPr>
      </p:pic>
      <p:sp>
        <p:nvSpPr>
          <p:cNvPr id="5" name="TextBox 3"/>
          <p:cNvSpPr txBox="1"/>
          <p:nvPr/>
        </p:nvSpPr>
        <p:spPr>
          <a:xfrm>
            <a:off x="3813870" y="4580461"/>
            <a:ext cx="4701480"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Although she started off at the low end of the</a:t>
            </a:r>
          </a:p>
          <a:p>
            <a:r>
              <a:rPr lang="en-US" dirty="0" smtClean="0"/>
              <a:t>weight range she is now above normal weight.</a:t>
            </a:r>
          </a:p>
          <a:p>
            <a:r>
              <a:rPr lang="en-US" dirty="0" smtClean="0"/>
              <a:t>You make a note to discuss this with the Vet and</a:t>
            </a:r>
          </a:p>
          <a:p>
            <a:r>
              <a:rPr lang="en-US" dirty="0"/>
              <a:t>m</a:t>
            </a:r>
            <a:r>
              <a:rPr lang="en-US" dirty="0" smtClean="0"/>
              <a:t>ay consider cutting her formula down a bit.</a:t>
            </a:r>
            <a:endParaRPr lang="en-US" dirty="0"/>
          </a:p>
        </p:txBody>
      </p:sp>
    </p:spTree>
    <p:extLst>
      <p:ext uri="{BB962C8B-B14F-4D97-AF65-F5344CB8AC3E}">
        <p14:creationId xmlns:p14="http://schemas.microsoft.com/office/powerpoint/2010/main" val="2518485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Record Feed Log</a:t>
            </a:r>
            <a:endParaRPr lang="en-GB"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63547" y="3271233"/>
            <a:ext cx="4681208" cy="3219795"/>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3509024" y="968396"/>
            <a:ext cx="5371429" cy="3009524"/>
          </a:xfrm>
          <a:prstGeom prst="rect">
            <a:avLst/>
          </a:prstGeom>
          <a:ln>
            <a:solidFill>
              <a:schemeClr val="tx1"/>
            </a:solidFill>
          </a:ln>
        </p:spPr>
      </p:pic>
      <p:sp>
        <p:nvSpPr>
          <p:cNvPr id="6" name="TextBox 4"/>
          <p:cNvSpPr txBox="1"/>
          <p:nvPr/>
        </p:nvSpPr>
        <p:spPr>
          <a:xfrm>
            <a:off x="96871" y="1087965"/>
            <a:ext cx="3412153" cy="2031325"/>
          </a:xfrm>
          <a:prstGeom prst="rect">
            <a:avLst/>
          </a:prstGeom>
          <a:solidFill>
            <a:schemeClr val="accent6">
              <a:lumMod val="60000"/>
              <a:lumOff val="40000"/>
            </a:schemeClr>
          </a:solidFill>
          <a:ln>
            <a:solidFill>
              <a:schemeClr val="tx1"/>
            </a:solidFill>
          </a:ln>
        </p:spPr>
        <p:txBody>
          <a:bodyPr wrap="none" rtlCol="0">
            <a:spAutoFit/>
          </a:bodyPr>
          <a:lstStyle/>
          <a:p>
            <a:r>
              <a:rPr lang="en-US" sz="1400" dirty="0" smtClean="0"/>
              <a:t>After weighing you feed the baby otter.</a:t>
            </a:r>
          </a:p>
          <a:p>
            <a:r>
              <a:rPr lang="en-US" sz="1400" dirty="0" smtClean="0"/>
              <a:t>Staying in the Husbandry record you</a:t>
            </a:r>
          </a:p>
          <a:p>
            <a:r>
              <a:rPr lang="en-US" sz="1400" dirty="0"/>
              <a:t>r</a:t>
            </a:r>
            <a:r>
              <a:rPr lang="en-US" sz="1400" dirty="0" smtClean="0"/>
              <a:t>ecord in the Feed Log grid. She does not </a:t>
            </a:r>
          </a:p>
          <a:p>
            <a:r>
              <a:rPr lang="en-US" sz="1400" dirty="0" smtClean="0"/>
              <a:t>consume all that was offered which may </a:t>
            </a:r>
          </a:p>
          <a:p>
            <a:r>
              <a:rPr lang="en-US" sz="1400" dirty="0" smtClean="0"/>
              <a:t>be a good thing since she appears to be </a:t>
            </a:r>
          </a:p>
          <a:p>
            <a:r>
              <a:rPr lang="en-US" sz="1400" dirty="0" smtClean="0"/>
              <a:t>on the heavy side as you found when the </a:t>
            </a:r>
          </a:p>
          <a:p>
            <a:r>
              <a:rPr lang="en-US" sz="1400" dirty="0" smtClean="0"/>
              <a:t>weights were compared. You add a note</a:t>
            </a:r>
          </a:p>
          <a:p>
            <a:r>
              <a:rPr lang="en-US" sz="1400" dirty="0"/>
              <a:t>t</a:t>
            </a:r>
            <a:r>
              <a:rPr lang="en-US" sz="1400" dirty="0" smtClean="0"/>
              <a:t>hat she is starting to grab the bottle on her </a:t>
            </a:r>
          </a:p>
          <a:p>
            <a:r>
              <a:rPr lang="en-US" sz="1400" dirty="0" smtClean="0"/>
              <a:t>own to drink.</a:t>
            </a:r>
            <a:endParaRPr lang="en-US" sz="1400" dirty="0"/>
          </a:p>
        </p:txBody>
      </p:sp>
    </p:spTree>
    <p:extLst>
      <p:ext uri="{BB962C8B-B14F-4D97-AF65-F5344CB8AC3E}">
        <p14:creationId xmlns:p14="http://schemas.microsoft.com/office/powerpoint/2010/main" val="3997319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6678" y="94670"/>
            <a:ext cx="7886700" cy="1325563"/>
          </a:xfrm>
        </p:spPr>
        <p:txBody>
          <a:bodyPr>
            <a:normAutofit/>
          </a:bodyPr>
          <a:lstStyle/>
          <a:p>
            <a:r>
              <a:rPr lang="en-US" sz="4000" dirty="0"/>
              <a:t>Request a New Test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653910" y="1082484"/>
            <a:ext cx="4009524" cy="3495238"/>
          </a:xfrm>
          <a:prstGeom prst="rect">
            <a:avLst/>
          </a:prstGeom>
        </p:spPr>
      </p:pic>
      <p:pic>
        <p:nvPicPr>
          <p:cNvPr id="5" name="Picture 4"/>
          <p:cNvPicPr>
            <a:picLocks noChangeAspect="1"/>
          </p:cNvPicPr>
          <p:nvPr/>
        </p:nvPicPr>
        <p:blipFill>
          <a:blip r:embed="rId3"/>
          <a:stretch>
            <a:fillRect/>
          </a:stretch>
        </p:blipFill>
        <p:spPr>
          <a:xfrm>
            <a:off x="520525" y="2083874"/>
            <a:ext cx="3441337" cy="4188137"/>
          </a:xfrm>
          <a:prstGeom prst="rect">
            <a:avLst/>
          </a:prstGeom>
        </p:spPr>
      </p:pic>
      <p:pic>
        <p:nvPicPr>
          <p:cNvPr id="6" name="Picture 7"/>
          <p:cNvPicPr>
            <a:picLocks noChangeAspect="1"/>
          </p:cNvPicPr>
          <p:nvPr/>
        </p:nvPicPr>
        <p:blipFill>
          <a:blip r:embed="rId4"/>
          <a:stretch>
            <a:fillRect/>
          </a:stretch>
        </p:blipFill>
        <p:spPr>
          <a:xfrm>
            <a:off x="4769524" y="2083874"/>
            <a:ext cx="3567893" cy="3724379"/>
          </a:xfrm>
          <a:prstGeom prst="rect">
            <a:avLst/>
          </a:prstGeom>
          <a:ln>
            <a:solidFill>
              <a:schemeClr val="tx1"/>
            </a:solidFill>
          </a:ln>
        </p:spPr>
      </p:pic>
      <p:sp>
        <p:nvSpPr>
          <p:cNvPr id="8" name="TextBox 2"/>
          <p:cNvSpPr txBox="1"/>
          <p:nvPr/>
        </p:nvSpPr>
        <p:spPr>
          <a:xfrm>
            <a:off x="5309094" y="450426"/>
            <a:ext cx="3576656" cy="2308324"/>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Because the otter is so very cute you want to request that a new test be added to ZIMS titled “Cuteness </a:t>
            </a:r>
          </a:p>
          <a:p>
            <a:r>
              <a:rPr lang="en-US" dirty="0" smtClean="0"/>
              <a:t>Level”. Using the Help Menu in the upper right corner you type in “test” and select Global Test Request (PDF). You complete the form and</a:t>
            </a:r>
          </a:p>
          <a:p>
            <a:r>
              <a:rPr lang="en-US" dirty="0"/>
              <a:t>s</a:t>
            </a:r>
            <a:r>
              <a:rPr lang="en-US" dirty="0" smtClean="0"/>
              <a:t>ubmit to Species360 Support.</a:t>
            </a:r>
            <a:endParaRPr lang="en-US" dirty="0"/>
          </a:p>
        </p:txBody>
      </p:sp>
    </p:spTree>
    <p:extLst>
      <p:ext uri="{BB962C8B-B14F-4D97-AF65-F5344CB8AC3E}">
        <p14:creationId xmlns:p14="http://schemas.microsoft.com/office/powerpoint/2010/main" val="1312218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8:45 am – Schedule Maintenance on a Pen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46831" y="1325563"/>
            <a:ext cx="5759430" cy="2212793"/>
          </a:xfrm>
          <a:prstGeom prst="rect">
            <a:avLst/>
          </a:prstGeom>
          <a:ln>
            <a:solidFill>
              <a:schemeClr val="tx1"/>
            </a:solidFill>
          </a:ln>
        </p:spPr>
      </p:pic>
      <p:pic>
        <p:nvPicPr>
          <p:cNvPr id="5"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3944882"/>
            <a:ext cx="3200400" cy="2400300"/>
          </a:xfrm>
          <a:prstGeom prst="rect">
            <a:avLst/>
          </a:prstGeom>
          <a:effectLst>
            <a:softEdge rad="127000"/>
          </a:effectLst>
        </p:spPr>
      </p:pic>
      <p:sp>
        <p:nvSpPr>
          <p:cNvPr id="6" name="TextBox 4"/>
          <p:cNvSpPr txBox="1"/>
          <p:nvPr/>
        </p:nvSpPr>
        <p:spPr>
          <a:xfrm>
            <a:off x="3799412" y="3538356"/>
            <a:ext cx="5025030"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dumpster team radios you that they are on</a:t>
            </a:r>
          </a:p>
          <a:p>
            <a:r>
              <a:rPr lang="en-US" dirty="0" smtClean="0"/>
              <a:t>their way so you quickly clean out Quarantine One</a:t>
            </a:r>
          </a:p>
          <a:p>
            <a:r>
              <a:rPr lang="en-US" dirty="0"/>
              <a:t>w</a:t>
            </a:r>
            <a:r>
              <a:rPr lang="en-US" dirty="0" smtClean="0"/>
              <a:t>hose occupant left yesterday afternoon. While</a:t>
            </a:r>
          </a:p>
          <a:p>
            <a:r>
              <a:rPr lang="en-US" dirty="0"/>
              <a:t>c</a:t>
            </a:r>
            <a:r>
              <a:rPr lang="en-US" dirty="0" smtClean="0"/>
              <a:t>leaning you notice that the door no longer closes</a:t>
            </a:r>
          </a:p>
          <a:p>
            <a:r>
              <a:rPr lang="en-US" dirty="0"/>
              <a:t>c</a:t>
            </a:r>
            <a:r>
              <a:rPr lang="en-US" dirty="0" smtClean="0"/>
              <a:t>orrectly. Since you are expecting an animal</a:t>
            </a:r>
          </a:p>
          <a:p>
            <a:r>
              <a:rPr lang="en-US" dirty="0"/>
              <a:t>i</a:t>
            </a:r>
            <a:r>
              <a:rPr lang="en-US" dirty="0" smtClean="0"/>
              <a:t>n two days who will need the area you schedule</a:t>
            </a:r>
          </a:p>
          <a:p>
            <a:r>
              <a:rPr lang="en-US" dirty="0"/>
              <a:t>m</a:t>
            </a:r>
            <a:r>
              <a:rPr lang="en-US" dirty="0" smtClean="0"/>
              <a:t>aintenance for the door using the Calendar.</a:t>
            </a:r>
            <a:endParaRPr lang="en-US" dirty="0"/>
          </a:p>
        </p:txBody>
      </p:sp>
    </p:spTree>
    <p:extLst>
      <p:ext uri="{BB962C8B-B14F-4D97-AF65-F5344CB8AC3E}">
        <p14:creationId xmlns:p14="http://schemas.microsoft.com/office/powerpoint/2010/main" val="3913063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9:00 Run Anesthesia Summaries </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515608" y="1825625"/>
            <a:ext cx="6180952" cy="3857143"/>
          </a:xfrm>
          <a:prstGeom prst="rect">
            <a:avLst/>
          </a:prstGeom>
          <a:ln>
            <a:solidFill>
              <a:schemeClr val="tx1"/>
            </a:solidFill>
          </a:ln>
        </p:spPr>
      </p:pic>
      <p:sp>
        <p:nvSpPr>
          <p:cNvPr id="5" name="TextBox 3"/>
          <p:cNvSpPr txBox="1"/>
          <p:nvPr/>
        </p:nvSpPr>
        <p:spPr>
          <a:xfrm>
            <a:off x="4806892" y="1690689"/>
            <a:ext cx="3216646" cy="1754326"/>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In preparation for the lemur contraception procedure, you run an Anesthesia Summary for</a:t>
            </a:r>
          </a:p>
          <a:p>
            <a:r>
              <a:rPr lang="en-US" dirty="0"/>
              <a:t>f</a:t>
            </a:r>
            <a:r>
              <a:rPr lang="en-US" dirty="0" smtClean="0"/>
              <a:t>or brown lemurs. This is found under the Start menu&gt;Medical Resources</a:t>
            </a:r>
            <a:endParaRPr lang="en-US" dirty="0"/>
          </a:p>
        </p:txBody>
      </p:sp>
    </p:spTree>
    <p:extLst>
      <p:ext uri="{BB962C8B-B14F-4D97-AF65-F5344CB8AC3E}">
        <p14:creationId xmlns:p14="http://schemas.microsoft.com/office/powerpoint/2010/main" val="3437860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Expand the Search </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78837" y="1352798"/>
            <a:ext cx="8186324" cy="1133491"/>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62475" y="3671635"/>
            <a:ext cx="8819048" cy="2047619"/>
          </a:xfrm>
          <a:prstGeom prst="rect">
            <a:avLst/>
          </a:prstGeom>
          <a:ln>
            <a:solidFill>
              <a:schemeClr val="tx1"/>
            </a:solidFill>
          </a:ln>
        </p:spPr>
      </p:pic>
      <p:sp>
        <p:nvSpPr>
          <p:cNvPr id="6" name="TextBox 3"/>
          <p:cNvSpPr txBox="1"/>
          <p:nvPr/>
        </p:nvSpPr>
        <p:spPr>
          <a:xfrm>
            <a:off x="1239163" y="2755796"/>
            <a:ext cx="6665671" cy="64633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It is a very small sample size (above) so you re-run at the Genus level </a:t>
            </a:r>
          </a:p>
          <a:p>
            <a:r>
              <a:rPr lang="en-US" dirty="0"/>
              <a:t>a</a:t>
            </a:r>
            <a:r>
              <a:rPr lang="en-US" dirty="0" smtClean="0"/>
              <a:t>nd get many more results (below).</a:t>
            </a:r>
            <a:endParaRPr lang="en-US" dirty="0"/>
          </a:p>
        </p:txBody>
      </p:sp>
    </p:spTree>
    <p:extLst>
      <p:ext uri="{BB962C8B-B14F-4D97-AF65-F5344CB8AC3E}">
        <p14:creationId xmlns:p14="http://schemas.microsoft.com/office/powerpoint/2010/main" val="2929500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ZIMS Updates!</a:t>
            </a:r>
            <a:endParaRPr lang="en-US" dirty="0"/>
          </a:p>
        </p:txBody>
      </p:sp>
      <p:sp>
        <p:nvSpPr>
          <p:cNvPr id="3" name="Content Placeholder 2"/>
          <p:cNvSpPr>
            <a:spLocks noGrp="1"/>
          </p:cNvSpPr>
          <p:nvPr>
            <p:ph idx="1"/>
          </p:nvPr>
        </p:nvSpPr>
        <p:spPr/>
        <p:txBody>
          <a:bodyPr/>
          <a:lstStyle/>
          <a:p>
            <a:r>
              <a:rPr lang="en-US" dirty="0" smtClean="0"/>
              <a:t>This PowerPoint is up-to-date as of:</a:t>
            </a:r>
            <a:r>
              <a:rPr lang="en-US" dirty="0"/>
              <a:t/>
            </a:r>
            <a:br>
              <a:rPr lang="en-US" dirty="0"/>
            </a:br>
            <a:r>
              <a:rPr lang="en-US" b="1" dirty="0"/>
              <a:t>November 12</a:t>
            </a:r>
            <a:r>
              <a:rPr lang="en-US" b="1" baseline="30000" dirty="0"/>
              <a:t>th</a:t>
            </a:r>
            <a:r>
              <a:rPr lang="en-US" b="1" dirty="0"/>
              <a:t> 2018</a:t>
            </a:r>
          </a:p>
          <a:p>
            <a:r>
              <a:rPr lang="en-US" dirty="0" smtClean="0"/>
              <a:t>ZIMS is developed in an “agile” method</a:t>
            </a:r>
          </a:p>
          <a:p>
            <a:r>
              <a:rPr lang="en-US" dirty="0" smtClean="0"/>
              <a:t>This </a:t>
            </a:r>
            <a:r>
              <a:rPr lang="en-US" dirty="0" smtClean="0"/>
              <a:t>means that it is updated every two weeks, sometimes with additional releases in between!</a:t>
            </a:r>
          </a:p>
          <a:p>
            <a:r>
              <a:rPr lang="en-US" dirty="0" smtClean="0"/>
              <a:t>Use the link below to see if there have been any updates to this topic since the date above:</a:t>
            </a:r>
          </a:p>
          <a:p>
            <a:pPr marL="0" indent="0">
              <a:buNone/>
            </a:pPr>
            <a:r>
              <a:rPr lang="en-US" dirty="0">
                <a:hlinkClick r:id="rId3"/>
              </a:rPr>
              <a:t>http://training.species360.org/updates</a:t>
            </a:r>
            <a:r>
              <a:rPr lang="en-US" dirty="0" smtClean="0">
                <a:hlinkClick r:id="rId3"/>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653D845-87D6-4E2D-87A9-740235A144E6}" type="slidenum">
              <a:rPr lang="en-US" smtClean="0"/>
              <a:pPr/>
              <a:t>2</a:t>
            </a:fld>
            <a:endParaRPr lang="en-US"/>
          </a:p>
        </p:txBody>
      </p:sp>
    </p:spTree>
    <p:extLst>
      <p:ext uri="{BB962C8B-B14F-4D97-AF65-F5344CB8AC3E}">
        <p14:creationId xmlns:p14="http://schemas.microsoft.com/office/powerpoint/2010/main" val="377211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Review the Summaries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6966" y="871496"/>
            <a:ext cx="8690068" cy="3879791"/>
          </a:xfrm>
          <a:prstGeom prst="rect">
            <a:avLst/>
          </a:prstGeom>
          <a:ln>
            <a:solidFill>
              <a:schemeClr val="tx1"/>
            </a:solidFill>
          </a:ln>
        </p:spPr>
      </p:pic>
      <p:sp>
        <p:nvSpPr>
          <p:cNvPr id="5" name="TextBox 4"/>
          <p:cNvSpPr txBox="1"/>
          <p:nvPr/>
        </p:nvSpPr>
        <p:spPr>
          <a:xfrm>
            <a:off x="421344" y="4651184"/>
            <a:ext cx="8301311"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pull up the summaries for Mongoose lemur as that species had three summaries</a:t>
            </a:r>
          </a:p>
          <a:p>
            <a:r>
              <a:rPr lang="en-US" dirty="0"/>
              <a:t>a</a:t>
            </a:r>
            <a:r>
              <a:rPr lang="en-US" dirty="0" smtClean="0"/>
              <a:t>nd compare with the one summary for the brown lemur. Hovering over any data with</a:t>
            </a:r>
          </a:p>
          <a:p>
            <a:r>
              <a:rPr lang="en-US" dirty="0"/>
              <a:t>a</a:t>
            </a:r>
            <a:r>
              <a:rPr lang="en-US" dirty="0" smtClean="0"/>
              <a:t> dotted underline will display specifics regarding the data. You export the summary</a:t>
            </a:r>
          </a:p>
          <a:p>
            <a:r>
              <a:rPr lang="en-US" dirty="0"/>
              <a:t>t</a:t>
            </a:r>
            <a:r>
              <a:rPr lang="en-US" dirty="0" smtClean="0"/>
              <a:t>o pdf and print it.</a:t>
            </a:r>
            <a:endParaRPr lang="en-US" dirty="0"/>
          </a:p>
        </p:txBody>
      </p:sp>
    </p:spTree>
    <p:extLst>
      <p:ext uri="{BB962C8B-B14F-4D97-AF65-F5344CB8AC3E}">
        <p14:creationId xmlns:p14="http://schemas.microsoft.com/office/powerpoint/2010/main" val="4143381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000" dirty="0"/>
              <a:t>9:15 am – Assist with Deworming Lion Cub</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193" y="1825625"/>
            <a:ext cx="3006911" cy="4009215"/>
          </a:xfrm>
          <a:prstGeom prst="rect">
            <a:avLst/>
          </a:prstGeom>
          <a:effectLst>
            <a:softEdge rad="1270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903" y="1825624"/>
            <a:ext cx="3006911" cy="4009215"/>
          </a:xfrm>
          <a:prstGeom prst="rect">
            <a:avLst/>
          </a:prstGeom>
          <a:effectLst>
            <a:softEdge rad="127000"/>
          </a:effectLst>
        </p:spPr>
      </p:pic>
    </p:spTree>
    <p:extLst>
      <p:ext uri="{BB962C8B-B14F-4D97-AF65-F5344CB8AC3E}">
        <p14:creationId xmlns:p14="http://schemas.microsoft.com/office/powerpoint/2010/main" val="1765442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 De-worming</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1425" y="2265509"/>
            <a:ext cx="7798174" cy="3471570"/>
          </a:xfrm>
          <a:prstGeom prst="rect">
            <a:avLst/>
          </a:prstGeom>
          <a:ln>
            <a:solidFill>
              <a:schemeClr val="tx1"/>
            </a:solidFill>
          </a:ln>
        </p:spPr>
      </p:pic>
      <p:sp>
        <p:nvSpPr>
          <p:cNvPr id="5" name="TextBox 2"/>
          <p:cNvSpPr txBox="1"/>
          <p:nvPr/>
        </p:nvSpPr>
        <p:spPr>
          <a:xfrm>
            <a:off x="3880710" y="1342685"/>
            <a:ext cx="4835906" cy="2862322"/>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The Vet office that was going to loan you the mobile equipment for radiographing the seal,</a:t>
            </a:r>
          </a:p>
          <a:p>
            <a:r>
              <a:rPr lang="en-US" dirty="0" smtClean="0"/>
              <a:t>phones you and says they had an emergency need for it and it will not be available until tomorrow. Since that procedure is cancelled for the day, you have time to help the Africa Team and the assistant Vet Tech with de-worming the lion cub. When you are done you use the Administration tab within the prescription record</a:t>
            </a:r>
          </a:p>
          <a:p>
            <a:r>
              <a:rPr lang="en-US" dirty="0"/>
              <a:t>t</a:t>
            </a:r>
            <a:r>
              <a:rPr lang="en-US" dirty="0" smtClean="0"/>
              <a:t>o record the success and any notes.</a:t>
            </a:r>
            <a:endParaRPr lang="en-US" dirty="0"/>
          </a:p>
        </p:txBody>
      </p:sp>
    </p:spTree>
    <p:extLst>
      <p:ext uri="{BB962C8B-B14F-4D97-AF65-F5344CB8AC3E}">
        <p14:creationId xmlns:p14="http://schemas.microsoft.com/office/powerpoint/2010/main" val="3253757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029"/>
            <a:ext cx="7886700" cy="1325563"/>
          </a:xfrm>
        </p:spPr>
        <p:txBody>
          <a:bodyPr>
            <a:normAutofit/>
          </a:bodyPr>
          <a:lstStyle/>
          <a:p>
            <a:r>
              <a:rPr lang="en-US" sz="4000" dirty="0"/>
              <a:t>Calendar Task for Next Treatment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492034" y="789288"/>
            <a:ext cx="7265599" cy="4614269"/>
          </a:xfrm>
          <a:prstGeom prst="rect">
            <a:avLst/>
          </a:prstGeom>
          <a:ln>
            <a:solidFill>
              <a:schemeClr val="tx1"/>
            </a:solidFill>
          </a:ln>
        </p:spPr>
      </p:pic>
      <p:sp>
        <p:nvSpPr>
          <p:cNvPr id="5" name="TextBox 3"/>
          <p:cNvSpPr txBox="1"/>
          <p:nvPr/>
        </p:nvSpPr>
        <p:spPr>
          <a:xfrm>
            <a:off x="734096" y="4134118"/>
            <a:ext cx="3210815"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Using the Calendar Task tab</a:t>
            </a:r>
          </a:p>
          <a:p>
            <a:r>
              <a:rPr lang="en-US" dirty="0"/>
              <a:t>i</a:t>
            </a:r>
            <a:r>
              <a:rPr lang="en-US" dirty="0" smtClean="0"/>
              <a:t>n the prescription record, you</a:t>
            </a:r>
          </a:p>
          <a:p>
            <a:r>
              <a:rPr lang="en-US" dirty="0"/>
              <a:t>s</a:t>
            </a:r>
            <a:r>
              <a:rPr lang="en-US" dirty="0" smtClean="0"/>
              <a:t>chedule the next </a:t>
            </a:r>
            <a:r>
              <a:rPr lang="en-US" dirty="0" err="1" smtClean="0"/>
              <a:t>Panacur</a:t>
            </a:r>
            <a:endParaRPr lang="en-US" dirty="0" smtClean="0"/>
          </a:p>
          <a:p>
            <a:r>
              <a:rPr lang="en-US" dirty="0"/>
              <a:t>t</a:t>
            </a:r>
            <a:r>
              <a:rPr lang="en-US" dirty="0" smtClean="0"/>
              <a:t>reatment for a year from today.</a:t>
            </a:r>
          </a:p>
          <a:p>
            <a:r>
              <a:rPr lang="en-US" dirty="0" smtClean="0"/>
              <a:t>This goes directly into the</a:t>
            </a:r>
          </a:p>
          <a:p>
            <a:r>
              <a:rPr lang="en-US" dirty="0" smtClean="0"/>
              <a:t>Calendar.</a:t>
            </a:r>
            <a:endParaRPr lang="en-US" dirty="0"/>
          </a:p>
        </p:txBody>
      </p:sp>
    </p:spTree>
    <p:extLst>
      <p:ext uri="{BB962C8B-B14F-4D97-AF65-F5344CB8AC3E}">
        <p14:creationId xmlns:p14="http://schemas.microsoft.com/office/powerpoint/2010/main" val="14353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803" y="0"/>
            <a:ext cx="7886700" cy="1325563"/>
          </a:xfrm>
        </p:spPr>
        <p:txBody>
          <a:bodyPr>
            <a:normAutofit/>
          </a:bodyPr>
          <a:lstStyle/>
          <a:p>
            <a:r>
              <a:rPr lang="en-US" sz="3600" dirty="0"/>
              <a:t>10:15 am – Lemur Contraception</a:t>
            </a:r>
            <a:br>
              <a:rPr lang="en-US" sz="3600" dirty="0"/>
            </a:br>
            <a:r>
              <a:rPr lang="en-US" sz="3600" dirty="0"/>
              <a:t>and Body Condition Check</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23" y="1825625"/>
            <a:ext cx="6181859" cy="4106815"/>
          </a:xfrm>
          <a:prstGeom prst="rect">
            <a:avLst/>
          </a:prstGeom>
          <a:effectLst>
            <a:softEdge rad="127000"/>
          </a:effectLst>
        </p:spPr>
      </p:pic>
    </p:spTree>
    <p:extLst>
      <p:ext uri="{BB962C8B-B14F-4D97-AF65-F5344CB8AC3E}">
        <p14:creationId xmlns:p14="http://schemas.microsoft.com/office/powerpoint/2010/main" val="3083311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Record</a:t>
            </a:r>
            <a:r>
              <a:rPr lang="en-US" b="1" dirty="0"/>
              <a:t> </a:t>
            </a:r>
            <a:r>
              <a:rPr lang="en-US" dirty="0"/>
              <a:t>the Anesthesia</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899537"/>
            <a:ext cx="7291857" cy="4866985"/>
          </a:xfrm>
          <a:prstGeom prst="rect">
            <a:avLst/>
          </a:prstGeom>
          <a:ln>
            <a:solidFill>
              <a:schemeClr val="tx1"/>
            </a:solidFill>
          </a:ln>
        </p:spPr>
      </p:pic>
      <p:sp>
        <p:nvSpPr>
          <p:cNvPr id="6" name="TextBox 5"/>
          <p:cNvSpPr txBox="1"/>
          <p:nvPr/>
        </p:nvSpPr>
        <p:spPr>
          <a:xfrm>
            <a:off x="6323526" y="1848141"/>
            <a:ext cx="2615396" cy="2308324"/>
          </a:xfrm>
          <a:prstGeom prst="rect">
            <a:avLst/>
          </a:prstGeom>
          <a:solidFill>
            <a:schemeClr val="accent6">
              <a:lumMod val="60000"/>
              <a:lumOff val="40000"/>
            </a:schemeClr>
          </a:solidFill>
          <a:ln>
            <a:solidFill>
              <a:schemeClr val="tx1"/>
            </a:solidFill>
          </a:ln>
        </p:spPr>
        <p:txBody>
          <a:bodyPr wrap="none" rtlCol="0">
            <a:spAutoFit/>
          </a:bodyPr>
          <a:lstStyle/>
          <a:p>
            <a:r>
              <a:rPr lang="en-US" sz="1600" dirty="0" smtClean="0"/>
              <a:t>The Anesthesia module</a:t>
            </a:r>
          </a:p>
          <a:p>
            <a:r>
              <a:rPr lang="en-US" sz="1600" dirty="0"/>
              <a:t>a</a:t>
            </a:r>
            <a:r>
              <a:rPr lang="en-US" sz="1600" dirty="0" smtClean="0"/>
              <a:t>llows you to track the</a:t>
            </a:r>
          </a:p>
          <a:p>
            <a:r>
              <a:rPr lang="en-US" sz="1600" dirty="0"/>
              <a:t>d</a:t>
            </a:r>
            <a:r>
              <a:rPr lang="en-US" sz="1600" dirty="0" smtClean="0"/>
              <a:t>rugs used, the effects</a:t>
            </a:r>
          </a:p>
          <a:p>
            <a:r>
              <a:rPr lang="en-US" sz="1600" dirty="0"/>
              <a:t>a</a:t>
            </a:r>
            <a:r>
              <a:rPr lang="en-US" sz="1600" dirty="0" smtClean="0"/>
              <a:t>nd milestones, samples</a:t>
            </a:r>
          </a:p>
          <a:p>
            <a:r>
              <a:rPr lang="en-US" sz="1600" dirty="0"/>
              <a:t>c</a:t>
            </a:r>
            <a:r>
              <a:rPr lang="en-US" sz="1600" dirty="0" smtClean="0"/>
              <a:t>ollected and measurements</a:t>
            </a:r>
          </a:p>
          <a:p>
            <a:r>
              <a:rPr lang="en-US" sz="1600" dirty="0"/>
              <a:t>t</a:t>
            </a:r>
            <a:r>
              <a:rPr lang="en-US" sz="1600" dirty="0" smtClean="0"/>
              <a:t>aken. As the Veterinarian</a:t>
            </a:r>
          </a:p>
          <a:p>
            <a:r>
              <a:rPr lang="en-US" sz="1600" dirty="0"/>
              <a:t>p</a:t>
            </a:r>
            <a:r>
              <a:rPr lang="en-US" sz="1600" dirty="0" smtClean="0"/>
              <a:t>erforms the anesthesia, you</a:t>
            </a:r>
          </a:p>
          <a:p>
            <a:r>
              <a:rPr lang="en-US" sz="1600" dirty="0"/>
              <a:t>r</a:t>
            </a:r>
            <a:r>
              <a:rPr lang="en-US" sz="1600" dirty="0" smtClean="0"/>
              <a:t>ecord the information into</a:t>
            </a:r>
          </a:p>
          <a:p>
            <a:r>
              <a:rPr lang="en-US" sz="1600" dirty="0"/>
              <a:t>t</a:t>
            </a:r>
            <a:r>
              <a:rPr lang="en-US" sz="1600" dirty="0" smtClean="0"/>
              <a:t>his ZIMS module.</a:t>
            </a:r>
            <a:endParaRPr lang="en-US" sz="1600" dirty="0"/>
          </a:p>
        </p:txBody>
      </p:sp>
    </p:spTree>
    <p:extLst>
      <p:ext uri="{BB962C8B-B14F-4D97-AF65-F5344CB8AC3E}">
        <p14:creationId xmlns:p14="http://schemas.microsoft.com/office/powerpoint/2010/main" val="359349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27302"/>
            <a:ext cx="7886700" cy="1325563"/>
          </a:xfrm>
        </p:spPr>
        <p:txBody>
          <a:bodyPr/>
          <a:lstStyle/>
          <a:p>
            <a:r>
              <a:rPr lang="en-US" dirty="0"/>
              <a:t>Confirm the Identity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29777" y="1201292"/>
            <a:ext cx="3590476" cy="3342857"/>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3190631" y="1098261"/>
            <a:ext cx="5752381" cy="2180952"/>
          </a:xfrm>
          <a:prstGeom prst="rect">
            <a:avLst/>
          </a:prstGeom>
          <a:ln>
            <a:solidFill>
              <a:schemeClr val="tx1"/>
            </a:solidFill>
          </a:ln>
        </p:spPr>
      </p:pic>
      <p:sp>
        <p:nvSpPr>
          <p:cNvPr id="6" name="TextBox 4"/>
          <p:cNvSpPr txBox="1"/>
          <p:nvPr/>
        </p:nvSpPr>
        <p:spPr>
          <a:xfrm>
            <a:off x="3900862" y="2872720"/>
            <a:ext cx="5042150" cy="2862322"/>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As the lemur is going under, you take the</a:t>
            </a:r>
          </a:p>
          <a:p>
            <a:r>
              <a:rPr lang="en-US" dirty="0"/>
              <a:t>o</a:t>
            </a:r>
            <a:r>
              <a:rPr lang="en-US" dirty="0" smtClean="0"/>
              <a:t>pportunity to confirm two physical identifiers</a:t>
            </a:r>
          </a:p>
          <a:p>
            <a:r>
              <a:rPr lang="en-US" dirty="0"/>
              <a:t>t</a:t>
            </a:r>
            <a:r>
              <a:rPr lang="en-US" dirty="0" smtClean="0"/>
              <a:t>hat are hard to read on an awake animal. In</a:t>
            </a:r>
          </a:p>
          <a:p>
            <a:r>
              <a:rPr lang="en-US" dirty="0"/>
              <a:t>a</a:t>
            </a:r>
            <a:r>
              <a:rPr lang="en-US" dirty="0" smtClean="0"/>
              <a:t>ddition to making sure the tattoo and transponder</a:t>
            </a:r>
          </a:p>
          <a:p>
            <a:r>
              <a:rPr lang="en-US" dirty="0"/>
              <a:t>c</a:t>
            </a:r>
            <a:r>
              <a:rPr lang="en-US" dirty="0" smtClean="0"/>
              <a:t>an still be read, this practice assures that you</a:t>
            </a:r>
          </a:p>
          <a:p>
            <a:r>
              <a:rPr lang="en-US" dirty="0"/>
              <a:t>h</a:t>
            </a:r>
            <a:r>
              <a:rPr lang="en-US" dirty="0" smtClean="0"/>
              <a:t>ave the correct animal on the table! From the</a:t>
            </a:r>
          </a:p>
          <a:p>
            <a:r>
              <a:rPr lang="en-US" dirty="0" smtClean="0"/>
              <a:t>Medical module pressing f4 will bring up the</a:t>
            </a:r>
          </a:p>
          <a:p>
            <a:r>
              <a:rPr lang="en-US" dirty="0" smtClean="0"/>
              <a:t>Basic Info screen on the left. Selecting the Active</a:t>
            </a:r>
          </a:p>
          <a:p>
            <a:r>
              <a:rPr lang="en-US" dirty="0" smtClean="0"/>
              <a:t>Identifiers tab will display all identifiers that are</a:t>
            </a:r>
          </a:p>
          <a:p>
            <a:r>
              <a:rPr lang="en-US" dirty="0"/>
              <a:t>c</a:t>
            </a:r>
            <a:r>
              <a:rPr lang="en-US" dirty="0" smtClean="0"/>
              <a:t>urrently active for the animal.</a:t>
            </a:r>
            <a:endParaRPr lang="en-US" dirty="0"/>
          </a:p>
        </p:txBody>
      </p:sp>
    </p:spTree>
    <p:extLst>
      <p:ext uri="{BB962C8B-B14F-4D97-AF65-F5344CB8AC3E}">
        <p14:creationId xmlns:p14="http://schemas.microsoft.com/office/powerpoint/2010/main" val="1836906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8"/>
            <a:ext cx="7886700" cy="1325563"/>
          </a:xfrm>
        </p:spPr>
        <p:txBody>
          <a:bodyPr/>
          <a:lstStyle/>
          <a:p>
            <a:r>
              <a:rPr lang="en-US" dirty="0"/>
              <a:t>Record Administration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23648" y="3599972"/>
            <a:ext cx="5456601" cy="257699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777106" y="1690689"/>
            <a:ext cx="5954771" cy="2930523"/>
          </a:xfrm>
          <a:prstGeom prst="rect">
            <a:avLst/>
          </a:prstGeom>
          <a:ln>
            <a:solidFill>
              <a:schemeClr val="tx1"/>
            </a:solidFill>
          </a:ln>
        </p:spPr>
      </p:pic>
      <p:sp>
        <p:nvSpPr>
          <p:cNvPr id="6" name="TextBox 5"/>
          <p:cNvSpPr txBox="1"/>
          <p:nvPr/>
        </p:nvSpPr>
        <p:spPr>
          <a:xfrm>
            <a:off x="103031" y="1712927"/>
            <a:ext cx="2583464"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Vet has recorded a</a:t>
            </a:r>
          </a:p>
          <a:p>
            <a:r>
              <a:rPr lang="en-US" dirty="0" smtClean="0"/>
              <a:t>Quick Prescription for the</a:t>
            </a:r>
          </a:p>
          <a:p>
            <a:r>
              <a:rPr lang="en-US" dirty="0" smtClean="0"/>
              <a:t>Depo-Provera. Using the</a:t>
            </a:r>
          </a:p>
          <a:p>
            <a:r>
              <a:rPr lang="en-US" dirty="0" smtClean="0"/>
              <a:t>Administration tab in the</a:t>
            </a:r>
          </a:p>
          <a:p>
            <a:r>
              <a:rPr lang="en-US" dirty="0"/>
              <a:t>p</a:t>
            </a:r>
            <a:r>
              <a:rPr lang="en-US" dirty="0" smtClean="0"/>
              <a:t>rescription record,  you</a:t>
            </a:r>
          </a:p>
          <a:p>
            <a:r>
              <a:rPr lang="en-US" dirty="0"/>
              <a:t>r</a:t>
            </a:r>
            <a:r>
              <a:rPr lang="en-US" dirty="0" smtClean="0"/>
              <a:t>ecord 100% success.</a:t>
            </a:r>
            <a:endParaRPr lang="en-US" dirty="0"/>
          </a:p>
        </p:txBody>
      </p:sp>
    </p:spTree>
    <p:extLst>
      <p:ext uri="{BB962C8B-B14F-4D97-AF65-F5344CB8AC3E}">
        <p14:creationId xmlns:p14="http://schemas.microsoft.com/office/powerpoint/2010/main" val="604252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Record the Contraception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946965"/>
            <a:ext cx="7628571" cy="4809524"/>
          </a:xfrm>
          <a:prstGeom prst="rect">
            <a:avLst/>
          </a:prstGeom>
        </p:spPr>
      </p:pic>
      <p:pic>
        <p:nvPicPr>
          <p:cNvPr id="5" name="Picture 2"/>
          <p:cNvPicPr>
            <a:picLocks noChangeAspect="1"/>
          </p:cNvPicPr>
          <p:nvPr/>
        </p:nvPicPr>
        <p:blipFill>
          <a:blip r:embed="rId3"/>
          <a:stretch>
            <a:fillRect/>
          </a:stretch>
        </p:blipFill>
        <p:spPr>
          <a:xfrm>
            <a:off x="370521" y="1043189"/>
            <a:ext cx="2907936" cy="3773509"/>
          </a:xfrm>
          <a:prstGeom prst="rect">
            <a:avLst/>
          </a:prstGeom>
          <a:ln>
            <a:solidFill>
              <a:schemeClr val="tx1"/>
            </a:solidFill>
          </a:ln>
        </p:spPr>
      </p:pic>
      <p:pic>
        <p:nvPicPr>
          <p:cNvPr id="6" name="Picture 3"/>
          <p:cNvPicPr>
            <a:picLocks noChangeAspect="1"/>
          </p:cNvPicPr>
          <p:nvPr/>
        </p:nvPicPr>
        <p:blipFill>
          <a:blip r:embed="rId4"/>
          <a:stretch>
            <a:fillRect/>
          </a:stretch>
        </p:blipFill>
        <p:spPr>
          <a:xfrm>
            <a:off x="3872793" y="2047097"/>
            <a:ext cx="3181081" cy="2591744"/>
          </a:xfrm>
          <a:prstGeom prst="rect">
            <a:avLst/>
          </a:prstGeom>
          <a:ln>
            <a:solidFill>
              <a:schemeClr val="tx1"/>
            </a:solidFill>
          </a:ln>
        </p:spPr>
      </p:pic>
      <p:cxnSp>
        <p:nvCxnSpPr>
          <p:cNvPr id="7" name="Straight Arrow Connector 7"/>
          <p:cNvCxnSpPr/>
          <p:nvPr/>
        </p:nvCxnSpPr>
        <p:spPr>
          <a:xfrm flipH="1" flipV="1">
            <a:off x="6744780" y="4307435"/>
            <a:ext cx="180305" cy="89023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5"/>
          <p:cNvSpPr txBox="1"/>
          <p:nvPr/>
        </p:nvSpPr>
        <p:spPr>
          <a:xfrm>
            <a:off x="4459005" y="894697"/>
            <a:ext cx="3800912" cy="1569660"/>
          </a:xfrm>
          <a:prstGeom prst="rect">
            <a:avLst/>
          </a:prstGeom>
          <a:solidFill>
            <a:schemeClr val="accent6">
              <a:lumMod val="60000"/>
              <a:lumOff val="40000"/>
            </a:schemeClr>
          </a:solidFill>
          <a:ln>
            <a:solidFill>
              <a:schemeClr val="tx1"/>
            </a:solidFill>
          </a:ln>
        </p:spPr>
        <p:txBody>
          <a:bodyPr wrap="none" rtlCol="0">
            <a:spAutoFit/>
          </a:bodyPr>
          <a:lstStyle/>
          <a:p>
            <a:r>
              <a:rPr lang="en-US" sz="1600" dirty="0" smtClean="0"/>
              <a:t>The contraception is recorded in the</a:t>
            </a:r>
          </a:p>
          <a:p>
            <a:r>
              <a:rPr lang="en-US" sz="1600" dirty="0" smtClean="0"/>
              <a:t>Contraception grid from within the</a:t>
            </a:r>
          </a:p>
          <a:p>
            <a:r>
              <a:rPr lang="en-US" sz="1600" dirty="0" smtClean="0"/>
              <a:t>Husbandry module. To get into that</a:t>
            </a:r>
          </a:p>
          <a:p>
            <a:r>
              <a:rPr lang="en-US" sz="1600" dirty="0"/>
              <a:t>m</a:t>
            </a:r>
            <a:r>
              <a:rPr lang="en-US" sz="1600" dirty="0" smtClean="0"/>
              <a:t>odule simply select the GAN hyperlink</a:t>
            </a:r>
          </a:p>
          <a:p>
            <a:r>
              <a:rPr lang="en-US" sz="1600" dirty="0"/>
              <a:t>i</a:t>
            </a:r>
            <a:r>
              <a:rPr lang="en-US" sz="1600" dirty="0" smtClean="0"/>
              <a:t>n the upper right hand corner (left screen).</a:t>
            </a:r>
          </a:p>
          <a:p>
            <a:r>
              <a:rPr lang="en-US" sz="1600" dirty="0" smtClean="0"/>
              <a:t>Then record the Contraception in the grid.</a:t>
            </a:r>
            <a:endParaRPr lang="en-US" sz="1600" dirty="0"/>
          </a:p>
        </p:txBody>
      </p:sp>
    </p:spTree>
    <p:extLst>
      <p:ext uri="{BB962C8B-B14F-4D97-AF65-F5344CB8AC3E}">
        <p14:creationId xmlns:p14="http://schemas.microsoft.com/office/powerpoint/2010/main" val="1698426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Schedule the Next Contraception</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5" name="Picture 2"/>
          <p:cNvPicPr>
            <a:picLocks noChangeAspect="1"/>
          </p:cNvPicPr>
          <p:nvPr/>
        </p:nvPicPr>
        <p:blipFill>
          <a:blip r:embed="rId2"/>
          <a:stretch>
            <a:fillRect/>
          </a:stretch>
        </p:blipFill>
        <p:spPr>
          <a:xfrm>
            <a:off x="4623517" y="1097375"/>
            <a:ext cx="3885714" cy="415238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86367" y="4235429"/>
            <a:ext cx="5460643" cy="2028655"/>
          </a:xfrm>
          <a:prstGeom prst="rect">
            <a:avLst/>
          </a:prstGeom>
          <a:ln>
            <a:solidFill>
              <a:schemeClr val="tx1"/>
            </a:solidFill>
          </a:ln>
        </p:spPr>
      </p:pic>
      <p:sp>
        <p:nvSpPr>
          <p:cNvPr id="6" name="TextBox 6"/>
          <p:cNvSpPr txBox="1"/>
          <p:nvPr/>
        </p:nvSpPr>
        <p:spPr>
          <a:xfrm>
            <a:off x="824248" y="1778640"/>
            <a:ext cx="4006994"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Depo-Provera is </a:t>
            </a:r>
            <a:r>
              <a:rPr lang="en-US" dirty="0"/>
              <a:t>effective</a:t>
            </a:r>
            <a:r>
              <a:rPr lang="en-US" dirty="0" smtClean="0"/>
              <a:t> for 45 days</a:t>
            </a:r>
          </a:p>
          <a:p>
            <a:r>
              <a:rPr lang="en-US" dirty="0"/>
              <a:t>s</a:t>
            </a:r>
            <a:r>
              <a:rPr lang="en-US" dirty="0" smtClean="0"/>
              <a:t>o you need to schedule the next dose.</a:t>
            </a:r>
          </a:p>
          <a:p>
            <a:r>
              <a:rPr lang="en-US" dirty="0" smtClean="0"/>
              <a:t>You can get to My Calendar directly from</a:t>
            </a:r>
          </a:p>
          <a:p>
            <a:r>
              <a:rPr lang="en-US" dirty="0"/>
              <a:t>w</a:t>
            </a:r>
            <a:r>
              <a:rPr lang="en-US" dirty="0" smtClean="0"/>
              <a:t>ithin the Medical module by selecting</a:t>
            </a:r>
          </a:p>
          <a:p>
            <a:r>
              <a:rPr lang="en-US" dirty="0" smtClean="0"/>
              <a:t>My Calendar in the upper right hand</a:t>
            </a:r>
          </a:p>
          <a:p>
            <a:r>
              <a:rPr lang="en-US" dirty="0"/>
              <a:t>c</a:t>
            </a:r>
            <a:r>
              <a:rPr lang="en-US" dirty="0" smtClean="0"/>
              <a:t>orner.</a:t>
            </a:r>
            <a:endParaRPr lang="en-US" dirty="0"/>
          </a:p>
        </p:txBody>
      </p:sp>
    </p:spTree>
    <p:extLst>
      <p:ext uri="{BB962C8B-B14F-4D97-AF65-F5344CB8AC3E}">
        <p14:creationId xmlns:p14="http://schemas.microsoft.com/office/powerpoint/2010/main" val="2408221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Scenario</a:t>
            </a:r>
            <a:endParaRPr lang="en-GB" dirty="0"/>
          </a:p>
        </p:txBody>
      </p:sp>
      <p:sp>
        <p:nvSpPr>
          <p:cNvPr id="3" name="Tijdelijke aanduiding voor inhoud 2"/>
          <p:cNvSpPr>
            <a:spLocks noGrp="1"/>
          </p:cNvSpPr>
          <p:nvPr>
            <p:ph idx="1"/>
          </p:nvPr>
        </p:nvSpPr>
        <p:spPr/>
        <p:txBody>
          <a:bodyPr>
            <a:normAutofit fontScale="62500" lnSpcReduction="20000"/>
          </a:bodyPr>
          <a:lstStyle/>
          <a:p>
            <a:r>
              <a:rPr lang="en-US" dirty="0"/>
              <a:t>You are the Lead Vet Tech named Victoria Techie with a full-time assistant</a:t>
            </a:r>
          </a:p>
          <a:p>
            <a:r>
              <a:rPr lang="en-US" dirty="0"/>
              <a:t>The assistant is in charge of the daily care of any animals in both small and large animal quarantine but you are responsible for recording relevant information into ZIMS</a:t>
            </a:r>
          </a:p>
          <a:p>
            <a:r>
              <a:rPr lang="en-US" dirty="0"/>
              <a:t>You are charged with maintaining the pharmacy inventory </a:t>
            </a:r>
          </a:p>
          <a:p>
            <a:r>
              <a:rPr lang="en-US" dirty="0"/>
              <a:t>You may also be called upon to assist the keepers with non-routine care</a:t>
            </a:r>
          </a:p>
          <a:p>
            <a:r>
              <a:rPr lang="en-US" dirty="0"/>
              <a:t>You are responsible for assistance to the Veterinarian during any procedures</a:t>
            </a:r>
          </a:p>
          <a:p>
            <a:r>
              <a:rPr lang="en-US" dirty="0"/>
              <a:t>You function under the oversight of the Veterinarian and some of what you enter into ZIMS will be done by the Veterinarian and not yourself</a:t>
            </a:r>
          </a:p>
          <a:p>
            <a:r>
              <a:rPr lang="en-US" dirty="0"/>
              <a:t>Your ZIMS Role is Medical Admin on the medical module and Vet-Husbandry in the Husbandry module</a:t>
            </a:r>
          </a:p>
          <a:p>
            <a:r>
              <a:rPr lang="en-US" dirty="0"/>
              <a:t>As we go through your day we will show how you can use ZIMS to capture the information that you need. Today is May 5, 2016.</a:t>
            </a:r>
          </a:p>
        </p:txBody>
      </p:sp>
    </p:spTree>
    <p:extLst>
      <p:ext uri="{BB962C8B-B14F-4D97-AF65-F5344CB8AC3E}">
        <p14:creationId xmlns:p14="http://schemas.microsoft.com/office/powerpoint/2010/main" val="11118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Add Body Condition Score</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900561" y="1375936"/>
            <a:ext cx="4996431" cy="2758182"/>
          </a:xfrm>
          <a:prstGeom prst="rect">
            <a:avLst/>
          </a:prstGeom>
        </p:spPr>
      </p:pic>
      <p:pic>
        <p:nvPicPr>
          <p:cNvPr id="5" name="Picture 3"/>
          <p:cNvPicPr>
            <a:picLocks noChangeAspect="1"/>
          </p:cNvPicPr>
          <p:nvPr/>
        </p:nvPicPr>
        <p:blipFill>
          <a:blip r:embed="rId3"/>
          <a:stretch>
            <a:fillRect/>
          </a:stretch>
        </p:blipFill>
        <p:spPr>
          <a:xfrm>
            <a:off x="351752" y="3429659"/>
            <a:ext cx="5323809" cy="3038095"/>
          </a:xfrm>
          <a:prstGeom prst="rect">
            <a:avLst/>
          </a:prstGeom>
          <a:ln>
            <a:solidFill>
              <a:schemeClr val="tx1"/>
            </a:solidFill>
          </a:ln>
        </p:spPr>
      </p:pic>
      <p:cxnSp>
        <p:nvCxnSpPr>
          <p:cNvPr id="6" name="Straight Arrow Connector 5"/>
          <p:cNvCxnSpPr/>
          <p:nvPr/>
        </p:nvCxnSpPr>
        <p:spPr>
          <a:xfrm flipH="1">
            <a:off x="4971246" y="2240924"/>
            <a:ext cx="1081824" cy="128788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7008" y="1488370"/>
            <a:ext cx="3726533" cy="147732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By selecting the Body Condition Score</a:t>
            </a:r>
          </a:p>
          <a:p>
            <a:r>
              <a:rPr lang="en-US" dirty="0" smtClean="0"/>
              <a:t>Hyperlink, you can add a current</a:t>
            </a:r>
          </a:p>
          <a:p>
            <a:r>
              <a:rPr lang="en-US" dirty="0" smtClean="0"/>
              <a:t>Score. ZIMS uses a 9 point system. </a:t>
            </a:r>
          </a:p>
          <a:p>
            <a:r>
              <a:rPr lang="en-US" dirty="0" smtClean="0"/>
              <a:t>If you prefer a 5 point system, use</a:t>
            </a:r>
          </a:p>
          <a:p>
            <a:r>
              <a:rPr lang="en-US" dirty="0"/>
              <a:t>o</a:t>
            </a:r>
            <a:r>
              <a:rPr lang="en-US" dirty="0" smtClean="0"/>
              <a:t>nly the odd numbers.</a:t>
            </a:r>
            <a:endParaRPr lang="en-US" dirty="0"/>
          </a:p>
        </p:txBody>
      </p:sp>
    </p:spTree>
    <p:extLst>
      <p:ext uri="{BB962C8B-B14F-4D97-AF65-F5344CB8AC3E}">
        <p14:creationId xmlns:p14="http://schemas.microsoft.com/office/powerpoint/2010/main" val="2585882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12:00 pm – Lunch!</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39" y="1935694"/>
            <a:ext cx="5528257" cy="3512069"/>
          </a:xfrm>
          <a:prstGeom prst="rect">
            <a:avLst/>
          </a:prstGeom>
          <a:effectLst>
            <a:softEdge rad="127000"/>
          </a:effectLst>
        </p:spPr>
      </p:pic>
      <p:sp>
        <p:nvSpPr>
          <p:cNvPr id="5" name="TextBox 3"/>
          <p:cNvSpPr txBox="1"/>
          <p:nvPr/>
        </p:nvSpPr>
        <p:spPr>
          <a:xfrm>
            <a:off x="6258596" y="3374265"/>
            <a:ext cx="2514086"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use your lunch to </a:t>
            </a:r>
          </a:p>
          <a:p>
            <a:r>
              <a:rPr lang="en-US" dirty="0"/>
              <a:t>c</a:t>
            </a:r>
            <a:r>
              <a:rPr lang="en-US" dirty="0" smtClean="0"/>
              <a:t>atch </a:t>
            </a:r>
            <a:r>
              <a:rPr lang="en-US" dirty="0"/>
              <a:t>u</a:t>
            </a:r>
            <a:r>
              <a:rPr lang="en-US" dirty="0" smtClean="0"/>
              <a:t>p on emails and </a:t>
            </a:r>
          </a:p>
          <a:p>
            <a:r>
              <a:rPr lang="en-US" dirty="0" smtClean="0"/>
              <a:t>make some phones calls.</a:t>
            </a:r>
            <a:endParaRPr lang="en-US" dirty="0"/>
          </a:p>
        </p:txBody>
      </p:sp>
    </p:spTree>
    <p:extLst>
      <p:ext uri="{BB962C8B-B14F-4D97-AF65-F5344CB8AC3E}">
        <p14:creationId xmlns:p14="http://schemas.microsoft.com/office/powerpoint/2010/main" val="24851069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46185"/>
            <a:ext cx="7886700" cy="1325563"/>
          </a:xfrm>
        </p:spPr>
        <p:txBody>
          <a:bodyPr>
            <a:normAutofit/>
          </a:bodyPr>
          <a:lstStyle/>
          <a:p>
            <a:r>
              <a:rPr lang="en-US" sz="3600" dirty="0"/>
              <a:t>12:30 pm – Deal with a Tossed Joey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descr="http://www.zooborns.com/.a/6a010535647bf3970b0115709a593f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39" y="2253803"/>
            <a:ext cx="3342097" cy="37829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4669096" y="2706596"/>
            <a:ext cx="3972626"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Your lunch is cut short when the</a:t>
            </a:r>
          </a:p>
          <a:p>
            <a:r>
              <a:rPr lang="en-US" dirty="0" smtClean="0"/>
              <a:t>Australia keepers radio you that they</a:t>
            </a:r>
          </a:p>
          <a:p>
            <a:r>
              <a:rPr lang="en-US" dirty="0"/>
              <a:t>f</a:t>
            </a:r>
            <a:r>
              <a:rPr lang="en-US" dirty="0" smtClean="0"/>
              <a:t>ound a hairless joey in the kangaroo </a:t>
            </a:r>
          </a:p>
          <a:p>
            <a:r>
              <a:rPr lang="en-US" dirty="0"/>
              <a:t>y</a:t>
            </a:r>
            <a:r>
              <a:rPr lang="en-US" dirty="0" smtClean="0"/>
              <a:t>ard. No animals were near it so</a:t>
            </a:r>
          </a:p>
          <a:p>
            <a:r>
              <a:rPr lang="en-US" dirty="0"/>
              <a:t>t</a:t>
            </a:r>
            <a:r>
              <a:rPr lang="en-US" dirty="0" smtClean="0"/>
              <a:t>he dam is currently unknown. You tell</a:t>
            </a:r>
          </a:p>
          <a:p>
            <a:r>
              <a:rPr lang="en-US" dirty="0"/>
              <a:t>t</a:t>
            </a:r>
            <a:r>
              <a:rPr lang="en-US" dirty="0" smtClean="0"/>
              <a:t>hem to bring it down to the hospital</a:t>
            </a:r>
          </a:p>
          <a:p>
            <a:r>
              <a:rPr lang="en-US" dirty="0" smtClean="0"/>
              <a:t>and you set up an incubator just in case.</a:t>
            </a:r>
            <a:endParaRPr lang="en-US" dirty="0"/>
          </a:p>
        </p:txBody>
      </p:sp>
    </p:spTree>
    <p:extLst>
      <p:ext uri="{BB962C8B-B14F-4D97-AF65-F5344CB8AC3E}">
        <p14:creationId xmlns:p14="http://schemas.microsoft.com/office/powerpoint/2010/main" val="396521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Create an Incomplete Accession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19557" y="1690689"/>
            <a:ext cx="3980952" cy="4085714"/>
          </a:xfrm>
          <a:prstGeom prst="rect">
            <a:avLst/>
          </a:prstGeom>
          <a:ln>
            <a:solidFill>
              <a:schemeClr val="tx1"/>
            </a:solidFill>
          </a:ln>
        </p:spPr>
      </p:pic>
      <p:sp>
        <p:nvSpPr>
          <p:cNvPr id="5" name="TextBox 3"/>
          <p:cNvSpPr txBox="1"/>
          <p:nvPr/>
        </p:nvSpPr>
        <p:spPr>
          <a:xfrm>
            <a:off x="4443211" y="1866805"/>
            <a:ext cx="4239494" cy="369331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So that you can record your exam</a:t>
            </a:r>
          </a:p>
          <a:p>
            <a:r>
              <a:rPr lang="en-US" dirty="0"/>
              <a:t>i</a:t>
            </a:r>
            <a:r>
              <a:rPr lang="en-US" dirty="0" smtClean="0"/>
              <a:t>nformation directly into ZIMS once</a:t>
            </a:r>
          </a:p>
          <a:p>
            <a:r>
              <a:rPr lang="en-US" dirty="0"/>
              <a:t>t</a:t>
            </a:r>
            <a:r>
              <a:rPr lang="en-US" dirty="0" smtClean="0"/>
              <a:t>he joey arrives, you create an</a:t>
            </a:r>
          </a:p>
          <a:p>
            <a:r>
              <a:rPr lang="en-US" dirty="0" smtClean="0"/>
              <a:t>Incomplete Accession. All information</a:t>
            </a:r>
          </a:p>
          <a:p>
            <a:r>
              <a:rPr lang="en-US" dirty="0"/>
              <a:t>c</a:t>
            </a:r>
            <a:r>
              <a:rPr lang="en-US" dirty="0" smtClean="0"/>
              <a:t>an be edited when a full accession</a:t>
            </a:r>
          </a:p>
          <a:p>
            <a:r>
              <a:rPr lang="en-US" dirty="0"/>
              <a:t>i</a:t>
            </a:r>
            <a:r>
              <a:rPr lang="en-US" dirty="0" smtClean="0"/>
              <a:t>s recorded so you don’t need to</a:t>
            </a:r>
          </a:p>
          <a:p>
            <a:r>
              <a:rPr lang="en-US" dirty="0"/>
              <a:t>w</a:t>
            </a:r>
            <a:r>
              <a:rPr lang="en-US" dirty="0" smtClean="0"/>
              <a:t>orry about getting all the information</a:t>
            </a:r>
          </a:p>
          <a:p>
            <a:r>
              <a:rPr lang="en-US" dirty="0"/>
              <a:t>c</a:t>
            </a:r>
            <a:r>
              <a:rPr lang="en-US" dirty="0" smtClean="0"/>
              <a:t>orrect. The taxonomy is the most</a:t>
            </a:r>
          </a:p>
          <a:p>
            <a:r>
              <a:rPr lang="en-US" dirty="0"/>
              <a:t>i</a:t>
            </a:r>
            <a:r>
              <a:rPr lang="en-US" dirty="0" smtClean="0"/>
              <a:t>mportant thing that ZIMS will look for</a:t>
            </a:r>
          </a:p>
          <a:p>
            <a:r>
              <a:rPr lang="en-US" dirty="0"/>
              <a:t>w</a:t>
            </a:r>
            <a:r>
              <a:rPr lang="en-US" dirty="0" smtClean="0"/>
              <a:t>hen it tries to associate a full</a:t>
            </a:r>
          </a:p>
          <a:p>
            <a:r>
              <a:rPr lang="en-US" dirty="0"/>
              <a:t>a</a:t>
            </a:r>
            <a:r>
              <a:rPr lang="en-US" dirty="0" smtClean="0"/>
              <a:t>ccession with an existing Incomplete</a:t>
            </a:r>
          </a:p>
          <a:p>
            <a:r>
              <a:rPr lang="en-US" dirty="0" smtClean="0"/>
              <a:t>Accession. You then check the temperature</a:t>
            </a:r>
          </a:p>
          <a:p>
            <a:r>
              <a:rPr lang="en-US" dirty="0"/>
              <a:t>a</a:t>
            </a:r>
            <a:r>
              <a:rPr lang="en-US" dirty="0" smtClean="0"/>
              <a:t>nd humidity in the incubator.</a:t>
            </a:r>
            <a:endParaRPr lang="en-US" dirty="0"/>
          </a:p>
        </p:txBody>
      </p:sp>
    </p:spTree>
    <p:extLst>
      <p:ext uri="{BB962C8B-B14F-4D97-AF65-F5344CB8AC3E}">
        <p14:creationId xmlns:p14="http://schemas.microsoft.com/office/powerpoint/2010/main" val="4278054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 Measurements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12813" y="1440934"/>
            <a:ext cx="8141790" cy="3608441"/>
          </a:xfrm>
          <a:prstGeom prst="rect">
            <a:avLst/>
          </a:prstGeom>
          <a:ln>
            <a:solidFill>
              <a:schemeClr val="tx1"/>
            </a:solidFill>
          </a:ln>
        </p:spPr>
      </p:pic>
      <p:sp>
        <p:nvSpPr>
          <p:cNvPr id="5" name="TextBox 3"/>
          <p:cNvSpPr txBox="1"/>
          <p:nvPr/>
        </p:nvSpPr>
        <p:spPr>
          <a:xfrm>
            <a:off x="1197735" y="5049375"/>
            <a:ext cx="6986913" cy="64633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keepers arrive with the joey and you start an exam. From within the </a:t>
            </a:r>
          </a:p>
          <a:p>
            <a:r>
              <a:rPr lang="en-US" dirty="0" smtClean="0"/>
              <a:t>Husbandry module you record the weight and length of the joey.</a:t>
            </a:r>
            <a:endParaRPr lang="en-US" dirty="0"/>
          </a:p>
        </p:txBody>
      </p:sp>
    </p:spTree>
    <p:extLst>
      <p:ext uri="{BB962C8B-B14F-4D97-AF65-F5344CB8AC3E}">
        <p14:creationId xmlns:p14="http://schemas.microsoft.com/office/powerpoint/2010/main" val="3617919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lstStyle/>
          <a:p>
            <a:r>
              <a:rPr lang="en-US" dirty="0"/>
              <a:t>Record Vital Signs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910210" y="834724"/>
            <a:ext cx="6718636" cy="4839923"/>
          </a:xfrm>
          <a:prstGeom prst="rect">
            <a:avLst/>
          </a:prstGeom>
          <a:ln>
            <a:solidFill>
              <a:schemeClr val="tx1"/>
            </a:solidFill>
          </a:ln>
        </p:spPr>
      </p:pic>
      <p:sp>
        <p:nvSpPr>
          <p:cNvPr id="5" name="TextBox 3"/>
          <p:cNvSpPr txBox="1"/>
          <p:nvPr/>
        </p:nvSpPr>
        <p:spPr>
          <a:xfrm>
            <a:off x="628650" y="3670479"/>
            <a:ext cx="3028971"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From the Medical module you</a:t>
            </a:r>
          </a:p>
          <a:p>
            <a:r>
              <a:rPr lang="en-US" dirty="0"/>
              <a:t>r</a:t>
            </a:r>
            <a:r>
              <a:rPr lang="en-US" dirty="0" smtClean="0"/>
              <a:t>ecord a Body Temperature of</a:t>
            </a:r>
          </a:p>
          <a:p>
            <a:r>
              <a:rPr lang="en-US" dirty="0" smtClean="0"/>
              <a:t>85 degrees F and a Heart Rate</a:t>
            </a:r>
          </a:p>
          <a:p>
            <a:r>
              <a:rPr lang="en-US" dirty="0"/>
              <a:t>o</a:t>
            </a:r>
            <a:r>
              <a:rPr lang="en-US" dirty="0" smtClean="0"/>
              <a:t>f 100 beats per minute. Both</a:t>
            </a:r>
          </a:p>
          <a:p>
            <a:r>
              <a:rPr lang="en-US" dirty="0"/>
              <a:t>a</a:t>
            </a:r>
            <a:r>
              <a:rPr lang="en-US" dirty="0" smtClean="0"/>
              <a:t>re indicative of an animal</a:t>
            </a:r>
          </a:p>
          <a:p>
            <a:r>
              <a:rPr lang="en-US" dirty="0"/>
              <a:t>t</a:t>
            </a:r>
            <a:r>
              <a:rPr lang="en-US" dirty="0" smtClean="0"/>
              <a:t>hat needs warmth and quiet.</a:t>
            </a:r>
            <a:endParaRPr lang="en-US" dirty="0"/>
          </a:p>
        </p:txBody>
      </p:sp>
    </p:spTree>
    <p:extLst>
      <p:ext uri="{BB962C8B-B14F-4D97-AF65-F5344CB8AC3E}">
        <p14:creationId xmlns:p14="http://schemas.microsoft.com/office/powerpoint/2010/main" val="1599393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12:50 pm – Incubator is ready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952" y="1690689"/>
            <a:ext cx="2324088" cy="2340398"/>
          </a:xfrm>
          <a:prstGeom prst="rect">
            <a:avLst/>
          </a:prstGeom>
          <a:effectLst>
            <a:softEdge rad="127000"/>
          </a:effectLst>
        </p:spPr>
      </p:pic>
      <p:pic>
        <p:nvPicPr>
          <p:cNvPr id="5" name="Picture 3"/>
          <p:cNvPicPr>
            <a:picLocks noChangeAspect="1"/>
          </p:cNvPicPr>
          <p:nvPr/>
        </p:nvPicPr>
        <p:blipFill>
          <a:blip r:embed="rId3"/>
          <a:stretch>
            <a:fillRect/>
          </a:stretch>
        </p:blipFill>
        <p:spPr>
          <a:xfrm>
            <a:off x="2804151" y="2421563"/>
            <a:ext cx="6085714" cy="3219048"/>
          </a:xfrm>
          <a:prstGeom prst="rect">
            <a:avLst/>
          </a:prstGeom>
          <a:ln>
            <a:solidFill>
              <a:schemeClr val="tx1"/>
            </a:solidFill>
          </a:ln>
        </p:spPr>
      </p:pic>
      <p:sp>
        <p:nvSpPr>
          <p:cNvPr id="6" name="TextBox 4"/>
          <p:cNvSpPr txBox="1"/>
          <p:nvPr/>
        </p:nvSpPr>
        <p:spPr>
          <a:xfrm>
            <a:off x="2809677" y="1690689"/>
            <a:ext cx="5765553"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take a final reading on the incubator and are happy</a:t>
            </a:r>
          </a:p>
          <a:p>
            <a:r>
              <a:rPr lang="en-US" dirty="0"/>
              <a:t>t</a:t>
            </a:r>
            <a:r>
              <a:rPr lang="en-US" dirty="0" smtClean="0"/>
              <a:t>o see it is ready for the joey – temperature of 90 degrees</a:t>
            </a:r>
          </a:p>
          <a:p>
            <a:r>
              <a:rPr lang="en-US" dirty="0"/>
              <a:t>a</a:t>
            </a:r>
            <a:r>
              <a:rPr lang="en-US" smtClean="0"/>
              <a:t>nd </a:t>
            </a:r>
            <a:r>
              <a:rPr lang="en-US" dirty="0" smtClean="0"/>
              <a:t>humidity between 95-100%. You set the joey up inside.</a:t>
            </a:r>
            <a:endParaRPr lang="en-US" dirty="0"/>
          </a:p>
        </p:txBody>
      </p:sp>
    </p:spTree>
    <p:extLst>
      <p:ext uri="{BB962C8B-B14F-4D97-AF65-F5344CB8AC3E}">
        <p14:creationId xmlns:p14="http://schemas.microsoft.com/office/powerpoint/2010/main" val="217319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3600" dirty="0"/>
              <a:t>1:00 pm – Treat Female Kangaroo</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98" y="2047740"/>
            <a:ext cx="5108620" cy="3831465"/>
          </a:xfrm>
          <a:prstGeom prst="rect">
            <a:avLst/>
          </a:prstGeom>
          <a:effectLst>
            <a:softEdge rad="127000"/>
          </a:effectLst>
        </p:spPr>
      </p:pic>
      <p:sp>
        <p:nvSpPr>
          <p:cNvPr id="5" name="TextBox 2"/>
          <p:cNvSpPr txBox="1"/>
          <p:nvPr/>
        </p:nvSpPr>
        <p:spPr>
          <a:xfrm>
            <a:off x="5743978" y="2537138"/>
            <a:ext cx="3014480" cy="2585323"/>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As you are observing the</a:t>
            </a:r>
          </a:p>
          <a:p>
            <a:r>
              <a:rPr lang="en-US" dirty="0"/>
              <a:t>j</a:t>
            </a:r>
            <a:r>
              <a:rPr lang="en-US" dirty="0" smtClean="0"/>
              <a:t>oey to make sure it settles</a:t>
            </a:r>
          </a:p>
          <a:p>
            <a:r>
              <a:rPr lang="en-US" dirty="0"/>
              <a:t>w</a:t>
            </a:r>
            <a:r>
              <a:rPr lang="en-US" dirty="0" smtClean="0"/>
              <a:t>ell into the incubator, you</a:t>
            </a:r>
          </a:p>
          <a:p>
            <a:r>
              <a:rPr lang="en-US" dirty="0" smtClean="0"/>
              <a:t>get another call from the</a:t>
            </a:r>
          </a:p>
          <a:p>
            <a:r>
              <a:rPr lang="en-US" dirty="0" smtClean="0"/>
              <a:t>Australia keepers. A female</a:t>
            </a:r>
          </a:p>
          <a:p>
            <a:r>
              <a:rPr lang="en-US" dirty="0"/>
              <a:t>r</a:t>
            </a:r>
            <a:r>
              <a:rPr lang="en-US" dirty="0" smtClean="0"/>
              <a:t>ed kangaroo was found</a:t>
            </a:r>
          </a:p>
          <a:p>
            <a:r>
              <a:rPr lang="en-US" dirty="0"/>
              <a:t>u</a:t>
            </a:r>
            <a:r>
              <a:rPr lang="en-US" dirty="0" smtClean="0"/>
              <a:t>nresponsive in the holding</a:t>
            </a:r>
          </a:p>
          <a:p>
            <a:r>
              <a:rPr lang="en-US" dirty="0"/>
              <a:t>p</a:t>
            </a:r>
            <a:r>
              <a:rPr lang="en-US" dirty="0" smtClean="0"/>
              <a:t>en and they are bringing her </a:t>
            </a:r>
          </a:p>
          <a:p>
            <a:r>
              <a:rPr lang="en-US" dirty="0"/>
              <a:t>t</a:t>
            </a:r>
            <a:r>
              <a:rPr lang="en-US" dirty="0" smtClean="0"/>
              <a:t>o the hospital.</a:t>
            </a:r>
            <a:endParaRPr lang="en-US" dirty="0"/>
          </a:p>
        </p:txBody>
      </p:sp>
    </p:spTree>
    <p:extLst>
      <p:ext uri="{BB962C8B-B14F-4D97-AF65-F5344CB8AC3E}">
        <p14:creationId xmlns:p14="http://schemas.microsoft.com/office/powerpoint/2010/main" val="2936455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z="4000" dirty="0"/>
              <a:t>Record Physiological Measurements</a:t>
            </a:r>
            <a:r>
              <a:rPr lang="en-US" dirty="0"/>
              <a:t/>
            </a:r>
            <a:br>
              <a:rPr lang="en-US" dirty="0"/>
            </a:b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93800" y="2354003"/>
            <a:ext cx="5161905" cy="3000000"/>
          </a:xfrm>
          <a:prstGeom prst="rect">
            <a:avLst/>
          </a:prstGeom>
          <a:ln>
            <a:solidFill>
              <a:schemeClr val="tx1"/>
            </a:solidFill>
          </a:ln>
        </p:spPr>
      </p:pic>
      <p:sp>
        <p:nvSpPr>
          <p:cNvPr id="5" name="TextBox 6"/>
          <p:cNvSpPr txBox="1"/>
          <p:nvPr/>
        </p:nvSpPr>
        <p:spPr>
          <a:xfrm>
            <a:off x="5643652" y="2284342"/>
            <a:ext cx="2955553"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initial exam indicates a</a:t>
            </a:r>
          </a:p>
          <a:p>
            <a:r>
              <a:rPr lang="en-US" dirty="0"/>
              <a:t>v</a:t>
            </a:r>
            <a:r>
              <a:rPr lang="en-US" dirty="0" smtClean="0"/>
              <a:t>ery dehydrated animal who</a:t>
            </a:r>
          </a:p>
          <a:p>
            <a:r>
              <a:rPr lang="en-US" dirty="0"/>
              <a:t>i</a:t>
            </a:r>
            <a:r>
              <a:rPr lang="en-US" dirty="0" smtClean="0"/>
              <a:t>s quite unresponsive but not</a:t>
            </a:r>
          </a:p>
          <a:p>
            <a:r>
              <a:rPr lang="en-US" dirty="0"/>
              <a:t>u</a:t>
            </a:r>
            <a:r>
              <a:rPr lang="en-US" dirty="0" smtClean="0"/>
              <a:t>nconscious. You take three</a:t>
            </a:r>
          </a:p>
          <a:p>
            <a:r>
              <a:rPr lang="en-US" dirty="0"/>
              <a:t>p</a:t>
            </a:r>
            <a:r>
              <a:rPr lang="en-US" dirty="0" smtClean="0"/>
              <a:t>hysiological measurements,</a:t>
            </a:r>
          </a:p>
          <a:p>
            <a:r>
              <a:rPr lang="en-US" dirty="0"/>
              <a:t>a</a:t>
            </a:r>
            <a:r>
              <a:rPr lang="en-US" dirty="0" smtClean="0"/>
              <a:t>ll indicating a very stressed</a:t>
            </a:r>
          </a:p>
          <a:p>
            <a:r>
              <a:rPr lang="en-US" dirty="0"/>
              <a:t>a</a:t>
            </a:r>
            <a:r>
              <a:rPr lang="en-US" dirty="0" smtClean="0"/>
              <a:t>nimal. You apply cool, wet</a:t>
            </a:r>
          </a:p>
          <a:p>
            <a:r>
              <a:rPr lang="en-US" dirty="0"/>
              <a:t>t</a:t>
            </a:r>
            <a:r>
              <a:rPr lang="en-US" dirty="0" smtClean="0"/>
              <a:t>owels to try to lower her</a:t>
            </a:r>
          </a:p>
          <a:p>
            <a:r>
              <a:rPr lang="en-US" dirty="0"/>
              <a:t>b</a:t>
            </a:r>
            <a:r>
              <a:rPr lang="en-US" dirty="0" smtClean="0"/>
              <a:t>ody temperature and start</a:t>
            </a:r>
          </a:p>
          <a:p>
            <a:r>
              <a:rPr lang="en-US" dirty="0"/>
              <a:t>f</a:t>
            </a:r>
            <a:r>
              <a:rPr lang="en-US" dirty="0" smtClean="0"/>
              <a:t>luids while the Vet continues</a:t>
            </a:r>
          </a:p>
          <a:p>
            <a:r>
              <a:rPr lang="en-US" dirty="0"/>
              <a:t>t</a:t>
            </a:r>
            <a:r>
              <a:rPr lang="en-US" dirty="0" smtClean="0"/>
              <a:t>he exam. </a:t>
            </a:r>
            <a:endParaRPr lang="en-US" dirty="0"/>
          </a:p>
        </p:txBody>
      </p:sp>
    </p:spTree>
    <p:extLst>
      <p:ext uri="{BB962C8B-B14F-4D97-AF65-F5344CB8AC3E}">
        <p14:creationId xmlns:p14="http://schemas.microsoft.com/office/powerpoint/2010/main" val="2758296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Take Samples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10408" y="990712"/>
            <a:ext cx="7723184" cy="4110155"/>
          </a:xfrm>
          <a:prstGeom prst="rect">
            <a:avLst/>
          </a:prstGeom>
          <a:ln>
            <a:solidFill>
              <a:schemeClr val="tx1"/>
            </a:solidFill>
          </a:ln>
        </p:spPr>
      </p:pic>
      <p:sp>
        <p:nvSpPr>
          <p:cNvPr id="5" name="TextBox 4"/>
          <p:cNvSpPr txBox="1"/>
          <p:nvPr/>
        </p:nvSpPr>
        <p:spPr>
          <a:xfrm>
            <a:off x="628650" y="4881093"/>
            <a:ext cx="8015015"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draw blood for analysis. You also check her pouch and its condition indicates</a:t>
            </a:r>
          </a:p>
          <a:p>
            <a:r>
              <a:rPr lang="en-US" dirty="0"/>
              <a:t>t</a:t>
            </a:r>
            <a:r>
              <a:rPr lang="en-US" dirty="0" smtClean="0"/>
              <a:t>hat she is the dam of the joey in the incubator, and her issues are probably why</a:t>
            </a:r>
          </a:p>
          <a:p>
            <a:r>
              <a:rPr lang="en-US" dirty="0"/>
              <a:t>t</a:t>
            </a:r>
            <a:r>
              <a:rPr lang="en-US" dirty="0" smtClean="0"/>
              <a:t>he joey was tossed.</a:t>
            </a:r>
            <a:endParaRPr lang="en-US" dirty="0"/>
          </a:p>
        </p:txBody>
      </p:sp>
    </p:spTree>
    <p:extLst>
      <p:ext uri="{BB962C8B-B14F-4D97-AF65-F5344CB8AC3E}">
        <p14:creationId xmlns:p14="http://schemas.microsoft.com/office/powerpoint/2010/main" val="281923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8:00 am - Open Clinic and Grab Your Radio</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394" y="2199564"/>
            <a:ext cx="6491212" cy="3647444"/>
          </a:xfrm>
          <a:prstGeom prst="rect">
            <a:avLst/>
          </a:prstGeom>
          <a:effectLst>
            <a:softEdge rad="127000"/>
          </a:effectLst>
        </p:spPr>
      </p:pic>
    </p:spTree>
    <p:extLst>
      <p:ext uri="{BB962C8B-B14F-4D97-AF65-F5344CB8AC3E}">
        <p14:creationId xmlns:p14="http://schemas.microsoft.com/office/powerpoint/2010/main" val="1663497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Record the Test Results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191225" y="1825625"/>
            <a:ext cx="8529730" cy="3876542"/>
          </a:xfrm>
          <a:prstGeom prst="rect">
            <a:avLst/>
          </a:prstGeom>
          <a:ln>
            <a:solidFill>
              <a:schemeClr val="tx1"/>
            </a:solidFill>
          </a:ln>
        </p:spPr>
      </p:pic>
      <p:sp>
        <p:nvSpPr>
          <p:cNvPr id="5" name="TextBox 3"/>
          <p:cNvSpPr txBox="1"/>
          <p:nvPr/>
        </p:nvSpPr>
        <p:spPr>
          <a:xfrm>
            <a:off x="791092" y="1179294"/>
            <a:ext cx="7929863" cy="64633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are able to run an in-house CBC so you can record the results on the kangaroo.</a:t>
            </a:r>
          </a:p>
          <a:p>
            <a:r>
              <a:rPr lang="en-US" dirty="0" smtClean="0"/>
              <a:t>Here we added single tests one by one using the Add New Test option.</a:t>
            </a:r>
            <a:endParaRPr lang="en-US" dirty="0"/>
          </a:p>
        </p:txBody>
      </p:sp>
    </p:spTree>
    <p:extLst>
      <p:ext uri="{BB962C8B-B14F-4D97-AF65-F5344CB8AC3E}">
        <p14:creationId xmlns:p14="http://schemas.microsoft.com/office/powerpoint/2010/main" val="610877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Use or Create Test Panels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2033" y="982461"/>
            <a:ext cx="8799933" cy="3946324"/>
          </a:xfrm>
          <a:prstGeom prst="rect">
            <a:avLst/>
          </a:prstGeom>
          <a:ln>
            <a:solidFill>
              <a:schemeClr val="tx1"/>
            </a:solidFill>
          </a:ln>
        </p:spPr>
      </p:pic>
      <p:sp>
        <p:nvSpPr>
          <p:cNvPr id="5" name="TextBox 9"/>
          <p:cNvSpPr txBox="1"/>
          <p:nvPr/>
        </p:nvSpPr>
        <p:spPr>
          <a:xfrm>
            <a:off x="412811" y="4303991"/>
            <a:ext cx="8102539" cy="147732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ZIMS comes with a set of prefilled test panels to save time when you are running</a:t>
            </a:r>
          </a:p>
          <a:p>
            <a:r>
              <a:rPr lang="en-US" dirty="0"/>
              <a:t>m</a:t>
            </a:r>
            <a:r>
              <a:rPr lang="en-US" dirty="0" smtClean="0"/>
              <a:t>ultiple tests. You can also create your own test panels for future use. Selecting the</a:t>
            </a:r>
          </a:p>
          <a:p>
            <a:r>
              <a:rPr lang="en-US" dirty="0" smtClean="0"/>
              <a:t>“</a:t>
            </a:r>
            <a:r>
              <a:rPr lang="en-US" dirty="0" err="1" smtClean="0"/>
              <a:t>i</a:t>
            </a:r>
            <a:r>
              <a:rPr lang="en-US" dirty="0" smtClean="0"/>
              <a:t>” icon to the right of Test Requests &amp; Test Results or selecting Test Panel Help from</a:t>
            </a:r>
          </a:p>
          <a:p>
            <a:r>
              <a:rPr lang="en-US" dirty="0"/>
              <a:t>t</a:t>
            </a:r>
            <a:r>
              <a:rPr lang="en-US" dirty="0" smtClean="0"/>
              <a:t>he Help Menu will take you to a video that will walk you through creating and using</a:t>
            </a:r>
          </a:p>
          <a:p>
            <a:r>
              <a:rPr lang="en-US" dirty="0" smtClean="0"/>
              <a:t>Test Panels.</a:t>
            </a:r>
            <a:endParaRPr lang="en-US" dirty="0"/>
          </a:p>
        </p:txBody>
      </p:sp>
    </p:spTree>
    <p:extLst>
      <p:ext uri="{BB962C8B-B14F-4D97-AF65-F5344CB8AC3E}">
        <p14:creationId xmlns:p14="http://schemas.microsoft.com/office/powerpoint/2010/main" val="3229785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3600" dirty="0"/>
              <a:t>Compare to Physiological Reference Intervals</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971148" y="662781"/>
            <a:ext cx="5670575" cy="4954002"/>
          </a:xfrm>
          <a:prstGeom prst="rect">
            <a:avLst/>
          </a:prstGeom>
          <a:ln>
            <a:solidFill>
              <a:schemeClr val="tx1"/>
            </a:solidFill>
          </a:ln>
        </p:spPr>
      </p:pic>
      <p:sp>
        <p:nvSpPr>
          <p:cNvPr id="5" name="TextBox 3"/>
          <p:cNvSpPr txBox="1"/>
          <p:nvPr/>
        </p:nvSpPr>
        <p:spPr>
          <a:xfrm>
            <a:off x="248071" y="2650434"/>
            <a:ext cx="2250296"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Viewing the normal</a:t>
            </a:r>
          </a:p>
          <a:p>
            <a:r>
              <a:rPr lang="en-US" dirty="0"/>
              <a:t>b</a:t>
            </a:r>
            <a:r>
              <a:rPr lang="en-US" dirty="0" smtClean="0"/>
              <a:t>lood results for</a:t>
            </a:r>
          </a:p>
          <a:p>
            <a:r>
              <a:rPr lang="en-US" dirty="0"/>
              <a:t>r</a:t>
            </a:r>
            <a:r>
              <a:rPr lang="en-US" dirty="0" smtClean="0"/>
              <a:t>ed kangaroos using</a:t>
            </a:r>
          </a:p>
          <a:p>
            <a:r>
              <a:rPr lang="en-US" dirty="0"/>
              <a:t>t</a:t>
            </a:r>
            <a:r>
              <a:rPr lang="en-US" dirty="0" smtClean="0"/>
              <a:t>he Physiological</a:t>
            </a:r>
          </a:p>
          <a:p>
            <a:r>
              <a:rPr lang="en-US" dirty="0" smtClean="0"/>
              <a:t>Reference Intervals,</a:t>
            </a:r>
          </a:p>
          <a:p>
            <a:r>
              <a:rPr lang="en-US" dirty="0"/>
              <a:t>y</a:t>
            </a:r>
            <a:r>
              <a:rPr lang="en-US" dirty="0" smtClean="0"/>
              <a:t>ou see that the red</a:t>
            </a:r>
          </a:p>
          <a:p>
            <a:r>
              <a:rPr lang="en-US" dirty="0"/>
              <a:t>k</a:t>
            </a:r>
            <a:r>
              <a:rPr lang="en-US" dirty="0" smtClean="0"/>
              <a:t>angaroo needs some</a:t>
            </a:r>
          </a:p>
          <a:p>
            <a:r>
              <a:rPr lang="en-US" dirty="0"/>
              <a:t>m</a:t>
            </a:r>
            <a:r>
              <a:rPr lang="en-US" dirty="0" smtClean="0"/>
              <a:t>edical intervention.</a:t>
            </a:r>
            <a:endParaRPr lang="en-US" dirty="0"/>
          </a:p>
        </p:txBody>
      </p:sp>
    </p:spTree>
    <p:extLst>
      <p:ext uri="{BB962C8B-B14F-4D97-AF65-F5344CB8AC3E}">
        <p14:creationId xmlns:p14="http://schemas.microsoft.com/office/powerpoint/2010/main" val="3300131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Global Drug Usage Extract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52996" y="1020285"/>
            <a:ext cx="8062354" cy="3826672"/>
          </a:xfrm>
          <a:prstGeom prst="rect">
            <a:avLst/>
          </a:prstGeom>
          <a:ln>
            <a:solidFill>
              <a:schemeClr val="tx1"/>
            </a:solidFill>
          </a:ln>
        </p:spPr>
      </p:pic>
      <p:sp>
        <p:nvSpPr>
          <p:cNvPr id="5" name="TextBox 3"/>
          <p:cNvSpPr txBox="1"/>
          <p:nvPr/>
        </p:nvSpPr>
        <p:spPr>
          <a:xfrm>
            <a:off x="452996" y="4752304"/>
            <a:ext cx="8607997" cy="923330"/>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These results indicate </a:t>
            </a:r>
            <a:r>
              <a:rPr lang="en-US" dirty="0"/>
              <a:t>a</a:t>
            </a:r>
            <a:r>
              <a:rPr lang="en-US" dirty="0" smtClean="0"/>
              <a:t>n infection. You run a Global Drug Usage Extract for red kangaroos </a:t>
            </a:r>
          </a:p>
          <a:p>
            <a:r>
              <a:rPr lang="en-US" dirty="0" smtClean="0"/>
              <a:t>to see what some of your options are. You have Amoxicillin on hand so you select to view</a:t>
            </a:r>
          </a:p>
          <a:p>
            <a:r>
              <a:rPr lang="en-US" dirty="0" smtClean="0"/>
              <a:t>the 46 prescription counts.</a:t>
            </a:r>
            <a:endParaRPr lang="en-US" dirty="0"/>
          </a:p>
        </p:txBody>
      </p:sp>
    </p:spTree>
    <p:extLst>
      <p:ext uri="{BB962C8B-B14F-4D97-AF65-F5344CB8AC3E}">
        <p14:creationId xmlns:p14="http://schemas.microsoft.com/office/powerpoint/2010/main" val="5341295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802" y="0"/>
            <a:ext cx="7886700" cy="1325563"/>
          </a:xfrm>
        </p:spPr>
        <p:txBody>
          <a:bodyPr/>
          <a:lstStyle/>
          <a:p>
            <a:r>
              <a:rPr lang="en-US" dirty="0"/>
              <a:t>View Records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279887" y="948781"/>
            <a:ext cx="8584223" cy="1791131"/>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0" y="2837985"/>
            <a:ext cx="5866678" cy="3338978"/>
          </a:xfrm>
          <a:prstGeom prst="rect">
            <a:avLst/>
          </a:prstGeom>
          <a:ln>
            <a:solidFill>
              <a:schemeClr val="tx1"/>
            </a:solidFill>
          </a:ln>
        </p:spPr>
      </p:pic>
      <p:cxnSp>
        <p:nvCxnSpPr>
          <p:cNvPr id="6" name="Straight Arrow Connector 7"/>
          <p:cNvCxnSpPr/>
          <p:nvPr/>
        </p:nvCxnSpPr>
        <p:spPr>
          <a:xfrm flipH="1">
            <a:off x="5874151" y="2676598"/>
            <a:ext cx="682580" cy="94015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8"/>
          <p:cNvSpPr txBox="1"/>
          <p:nvPr/>
        </p:nvSpPr>
        <p:spPr>
          <a:xfrm>
            <a:off x="6800046" y="3777565"/>
            <a:ext cx="2137892" cy="2031325"/>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There are 19 records</a:t>
            </a:r>
          </a:p>
          <a:p>
            <a:r>
              <a:rPr lang="en-US" dirty="0"/>
              <a:t>f</a:t>
            </a:r>
            <a:r>
              <a:rPr lang="en-US" dirty="0" smtClean="0"/>
              <a:t>or oral Amoxicillin</a:t>
            </a:r>
          </a:p>
          <a:p>
            <a:r>
              <a:rPr lang="en-US" dirty="0"/>
              <a:t>i</a:t>
            </a:r>
            <a:r>
              <a:rPr lang="en-US" dirty="0" smtClean="0"/>
              <a:t>n red kangaroos.</a:t>
            </a:r>
          </a:p>
          <a:p>
            <a:r>
              <a:rPr lang="en-US" dirty="0" smtClean="0"/>
              <a:t>You review the dosage, frequency and weight of the animal.</a:t>
            </a:r>
            <a:endParaRPr lang="en-US" dirty="0"/>
          </a:p>
        </p:txBody>
      </p:sp>
    </p:spTree>
    <p:extLst>
      <p:ext uri="{BB962C8B-B14F-4D97-AF65-F5344CB8AC3E}">
        <p14:creationId xmlns:p14="http://schemas.microsoft.com/office/powerpoint/2010/main" val="800817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67040"/>
            <a:ext cx="7886700" cy="1325563"/>
          </a:xfrm>
        </p:spPr>
        <p:txBody>
          <a:bodyPr/>
          <a:lstStyle/>
          <a:p>
            <a:r>
              <a:rPr lang="en-US" dirty="0"/>
              <a:t>Create a Treatment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888491" y="914726"/>
            <a:ext cx="7626859" cy="4421255"/>
          </a:xfrm>
          <a:prstGeom prst="rect">
            <a:avLst/>
          </a:prstGeom>
          <a:ln>
            <a:solidFill>
              <a:schemeClr val="tx1"/>
            </a:solidFill>
          </a:ln>
        </p:spPr>
      </p:pic>
      <p:sp>
        <p:nvSpPr>
          <p:cNvPr id="5" name="TextBox 3"/>
          <p:cNvSpPr txBox="1"/>
          <p:nvPr/>
        </p:nvSpPr>
        <p:spPr>
          <a:xfrm>
            <a:off x="128789" y="5241363"/>
            <a:ext cx="5602310" cy="1323439"/>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smtClean="0"/>
              <a:t>Under the direction of the Vet, you create a prescription for the Amoxicillin. Because </a:t>
            </a:r>
          </a:p>
          <a:p>
            <a:r>
              <a:rPr lang="en-US" sz="1600" dirty="0" smtClean="0"/>
              <a:t>it has been a year since the kangaroo was weighed, you select to record a new weight </a:t>
            </a:r>
          </a:p>
          <a:p>
            <a:r>
              <a:rPr lang="en-US" sz="1600" dirty="0" smtClean="0"/>
              <a:t>for better treatment accuracy.</a:t>
            </a:r>
            <a:endParaRPr lang="en-US" sz="1600" dirty="0"/>
          </a:p>
        </p:txBody>
      </p:sp>
    </p:spTree>
    <p:extLst>
      <p:ext uri="{BB962C8B-B14F-4D97-AF65-F5344CB8AC3E}">
        <p14:creationId xmlns:p14="http://schemas.microsoft.com/office/powerpoint/2010/main" val="2614282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Print Instructions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93957" y="858958"/>
            <a:ext cx="4266667" cy="1933333"/>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2627290" y="2792291"/>
            <a:ext cx="6239830" cy="3024749"/>
          </a:xfrm>
          <a:prstGeom prst="rect">
            <a:avLst/>
          </a:prstGeom>
          <a:ln>
            <a:solidFill>
              <a:schemeClr val="tx1"/>
            </a:solidFill>
          </a:ln>
        </p:spPr>
      </p:pic>
      <p:cxnSp>
        <p:nvCxnSpPr>
          <p:cNvPr id="6" name="Straight Arrow Connector 5"/>
          <p:cNvCxnSpPr/>
          <p:nvPr/>
        </p:nvCxnSpPr>
        <p:spPr>
          <a:xfrm>
            <a:off x="3271234" y="1286195"/>
            <a:ext cx="1300766" cy="154546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73361" y="1490806"/>
            <a:ext cx="3086101" cy="1477328"/>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record the instructions for </a:t>
            </a:r>
          </a:p>
          <a:p>
            <a:r>
              <a:rPr lang="en-US" dirty="0"/>
              <a:t>t</a:t>
            </a:r>
            <a:r>
              <a:rPr lang="en-US" dirty="0" smtClean="0"/>
              <a:t>he staff treatment and print </a:t>
            </a:r>
          </a:p>
          <a:p>
            <a:r>
              <a:rPr lang="en-US" dirty="0" smtClean="0"/>
              <a:t>them out. The number of days </a:t>
            </a:r>
          </a:p>
          <a:p>
            <a:r>
              <a:rPr lang="en-US" dirty="0" smtClean="0"/>
              <a:t>for the treatment defines the </a:t>
            </a:r>
          </a:p>
          <a:p>
            <a:r>
              <a:rPr lang="en-US" dirty="0" smtClean="0"/>
              <a:t>number of rows in the sheet.</a:t>
            </a:r>
            <a:endParaRPr lang="en-US" dirty="0"/>
          </a:p>
        </p:txBody>
      </p:sp>
    </p:spTree>
    <p:extLst>
      <p:ext uri="{BB962C8B-B14F-4D97-AF65-F5344CB8AC3E}">
        <p14:creationId xmlns:p14="http://schemas.microsoft.com/office/powerpoint/2010/main" val="24105139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2:00 pm - Run </a:t>
            </a:r>
            <a:r>
              <a:rPr lang="en-US" dirty="0" err="1"/>
              <a:t>Fecals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657" y="1690689"/>
            <a:ext cx="6486686" cy="4177700"/>
          </a:xfrm>
          <a:prstGeom prst="rect">
            <a:avLst/>
          </a:prstGeom>
          <a:effectLst>
            <a:softEdge rad="127000"/>
          </a:effectLst>
        </p:spPr>
      </p:pic>
    </p:spTree>
    <p:extLst>
      <p:ext uri="{BB962C8B-B14F-4D97-AF65-F5344CB8AC3E}">
        <p14:creationId xmlns:p14="http://schemas.microsoft.com/office/powerpoint/2010/main" val="2903948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 the Test Results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47878" y="2118781"/>
            <a:ext cx="7250657" cy="3605235"/>
          </a:xfrm>
          <a:prstGeom prst="rect">
            <a:avLst/>
          </a:prstGeom>
          <a:ln>
            <a:solidFill>
              <a:schemeClr val="tx1"/>
            </a:solidFill>
          </a:ln>
        </p:spPr>
      </p:pic>
      <p:sp>
        <p:nvSpPr>
          <p:cNvPr id="5" name="TextBox 3"/>
          <p:cNvSpPr txBox="1"/>
          <p:nvPr/>
        </p:nvSpPr>
        <p:spPr>
          <a:xfrm>
            <a:off x="5589432" y="1690689"/>
            <a:ext cx="3139064"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run the </a:t>
            </a:r>
            <a:r>
              <a:rPr lang="en-US" dirty="0" err="1" smtClean="0"/>
              <a:t>fecals</a:t>
            </a:r>
            <a:r>
              <a:rPr lang="en-US" dirty="0" smtClean="0"/>
              <a:t> that were</a:t>
            </a:r>
          </a:p>
          <a:p>
            <a:r>
              <a:rPr lang="en-US" dirty="0"/>
              <a:t>s</a:t>
            </a:r>
            <a:r>
              <a:rPr lang="en-US" dirty="0" smtClean="0"/>
              <a:t>ubmitted yesterday. Pinworms</a:t>
            </a:r>
          </a:p>
          <a:p>
            <a:r>
              <a:rPr lang="en-US" dirty="0"/>
              <a:t>w</a:t>
            </a:r>
            <a:r>
              <a:rPr lang="en-US" dirty="0" smtClean="0"/>
              <a:t>ere found in many of the</a:t>
            </a:r>
          </a:p>
          <a:p>
            <a:r>
              <a:rPr lang="en-US" dirty="0"/>
              <a:t>s</a:t>
            </a:r>
            <a:r>
              <a:rPr lang="en-US" dirty="0" smtClean="0"/>
              <a:t>amples.</a:t>
            </a:r>
            <a:endParaRPr lang="en-US" dirty="0"/>
          </a:p>
        </p:txBody>
      </p:sp>
    </p:spTree>
    <p:extLst>
      <p:ext uri="{BB962C8B-B14F-4D97-AF65-F5344CB8AC3E}">
        <p14:creationId xmlns:p14="http://schemas.microsoft.com/office/powerpoint/2010/main" val="3547263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Write a Quick Prescription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54070" y="977409"/>
            <a:ext cx="8161280" cy="4267280"/>
          </a:xfrm>
          <a:prstGeom prst="rect">
            <a:avLst/>
          </a:prstGeom>
          <a:ln>
            <a:solidFill>
              <a:schemeClr val="tx1"/>
            </a:solidFill>
          </a:ln>
        </p:spPr>
      </p:pic>
      <p:sp>
        <p:nvSpPr>
          <p:cNvPr id="5" name="TextBox 3"/>
          <p:cNvSpPr txBox="1"/>
          <p:nvPr/>
        </p:nvSpPr>
        <p:spPr>
          <a:xfrm>
            <a:off x="4572000" y="4018397"/>
            <a:ext cx="4076885"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have been given the responsibility</a:t>
            </a:r>
          </a:p>
          <a:p>
            <a:r>
              <a:rPr lang="en-US" dirty="0"/>
              <a:t>t</a:t>
            </a:r>
            <a:r>
              <a:rPr lang="en-US" dirty="0" smtClean="0"/>
              <a:t>o write parasite treatment prescriptions.</a:t>
            </a:r>
          </a:p>
          <a:p>
            <a:r>
              <a:rPr lang="en-US" dirty="0" smtClean="0"/>
              <a:t>Because treatment will be a one time</a:t>
            </a:r>
          </a:p>
          <a:p>
            <a:r>
              <a:rPr lang="en-US" dirty="0"/>
              <a:t>d</a:t>
            </a:r>
            <a:r>
              <a:rPr lang="en-US" dirty="0" smtClean="0"/>
              <a:t>ose with possible follow-up after</a:t>
            </a:r>
          </a:p>
          <a:p>
            <a:r>
              <a:rPr lang="en-US" dirty="0"/>
              <a:t>r</a:t>
            </a:r>
            <a:r>
              <a:rPr lang="en-US" dirty="0" smtClean="0"/>
              <a:t>echeck, you write a Quick Prescription </a:t>
            </a:r>
          </a:p>
          <a:p>
            <a:r>
              <a:rPr lang="en-US" dirty="0"/>
              <a:t>f</a:t>
            </a:r>
            <a:r>
              <a:rPr lang="en-US" dirty="0" smtClean="0"/>
              <a:t>or </a:t>
            </a:r>
            <a:r>
              <a:rPr lang="en-US" dirty="0" err="1" smtClean="0"/>
              <a:t>Ivermectin</a:t>
            </a:r>
            <a:r>
              <a:rPr lang="en-US" dirty="0" smtClean="0"/>
              <a:t>.</a:t>
            </a:r>
            <a:endParaRPr lang="en-US" dirty="0"/>
          </a:p>
        </p:txBody>
      </p:sp>
    </p:spTree>
    <p:extLst>
      <p:ext uri="{BB962C8B-B14F-4D97-AF65-F5344CB8AC3E}">
        <p14:creationId xmlns:p14="http://schemas.microsoft.com/office/powerpoint/2010/main" val="401814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US" sz="3600" dirty="0"/>
              <a:t>8:05 am - Check Status of Animals in Quarantine/Hospital and Make Sure All are Accounted For or if Anyone Needs Immediate Care</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2015331"/>
            <a:ext cx="5905500" cy="3971925"/>
          </a:xfrm>
          <a:prstGeom prst="rect">
            <a:avLst/>
          </a:prstGeom>
          <a:effectLst>
            <a:softEdge rad="127000"/>
          </a:effectLst>
        </p:spPr>
      </p:pic>
    </p:spTree>
    <p:extLst>
      <p:ext uri="{BB962C8B-B14F-4D97-AF65-F5344CB8AC3E}">
        <p14:creationId xmlns:p14="http://schemas.microsoft.com/office/powerpoint/2010/main" val="2688458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9064"/>
            <a:ext cx="7886700" cy="1325563"/>
          </a:xfrm>
        </p:spPr>
        <p:txBody>
          <a:bodyPr>
            <a:normAutofit/>
          </a:bodyPr>
          <a:lstStyle/>
          <a:p>
            <a:r>
              <a:rPr lang="en-US" sz="4000" dirty="0"/>
              <a:t>2:45 pm – Create an Enclosure Prescription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1484627"/>
            <a:ext cx="5887104" cy="4351338"/>
          </a:xfrm>
          <a:prstGeom prst="rect">
            <a:avLst/>
          </a:prstGeom>
          <a:ln>
            <a:solidFill>
              <a:schemeClr val="tx1"/>
            </a:solidFill>
          </a:ln>
        </p:spPr>
      </p:pic>
      <p:sp>
        <p:nvSpPr>
          <p:cNvPr id="5" name="TextBox 4"/>
          <p:cNvSpPr txBox="1"/>
          <p:nvPr/>
        </p:nvSpPr>
        <p:spPr>
          <a:xfrm>
            <a:off x="6181860" y="2099257"/>
            <a:ext cx="2637197" cy="3139321"/>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Your Lead Aquarist calls</a:t>
            </a:r>
          </a:p>
          <a:p>
            <a:r>
              <a:rPr lang="en-US" dirty="0"/>
              <a:t>a</a:t>
            </a:r>
            <a:r>
              <a:rPr lang="en-US" dirty="0" smtClean="0"/>
              <a:t>nd reminds you that</a:t>
            </a:r>
          </a:p>
          <a:p>
            <a:r>
              <a:rPr lang="en-US" dirty="0"/>
              <a:t>t</a:t>
            </a:r>
            <a:r>
              <a:rPr lang="en-US" dirty="0" smtClean="0"/>
              <a:t>he yearly prescription</a:t>
            </a:r>
          </a:p>
          <a:p>
            <a:r>
              <a:rPr lang="en-US" dirty="0"/>
              <a:t>f</a:t>
            </a:r>
            <a:r>
              <a:rPr lang="en-US" dirty="0" smtClean="0"/>
              <a:t>or copper treatment in</a:t>
            </a:r>
          </a:p>
          <a:p>
            <a:r>
              <a:rPr lang="en-US" dirty="0"/>
              <a:t>t</a:t>
            </a:r>
            <a:r>
              <a:rPr lang="en-US" dirty="0" smtClean="0"/>
              <a:t>he tanks will expire in a</a:t>
            </a:r>
          </a:p>
          <a:p>
            <a:r>
              <a:rPr lang="en-US" dirty="0"/>
              <a:t>f</a:t>
            </a:r>
            <a:r>
              <a:rPr lang="en-US" dirty="0" smtClean="0"/>
              <a:t>ew days. You create a</a:t>
            </a:r>
          </a:p>
          <a:p>
            <a:r>
              <a:rPr lang="en-US" dirty="0"/>
              <a:t>n</a:t>
            </a:r>
            <a:r>
              <a:rPr lang="en-US" dirty="0" smtClean="0"/>
              <a:t>ew Aquatic Enclosure</a:t>
            </a:r>
          </a:p>
          <a:p>
            <a:r>
              <a:rPr lang="en-US" dirty="0" smtClean="0"/>
              <a:t>Prescription record</a:t>
            </a:r>
          </a:p>
          <a:p>
            <a:r>
              <a:rPr lang="en-US" dirty="0"/>
              <a:t>s</a:t>
            </a:r>
            <a:r>
              <a:rPr lang="en-US" dirty="0" smtClean="0"/>
              <a:t>o that copper treatments</a:t>
            </a:r>
          </a:p>
          <a:p>
            <a:r>
              <a:rPr lang="en-US" dirty="0"/>
              <a:t>c</a:t>
            </a:r>
            <a:r>
              <a:rPr lang="en-US" dirty="0" smtClean="0"/>
              <a:t>an continue to be</a:t>
            </a:r>
          </a:p>
          <a:p>
            <a:r>
              <a:rPr lang="en-US" dirty="0"/>
              <a:t>c</a:t>
            </a:r>
            <a:r>
              <a:rPr lang="en-US" dirty="0" smtClean="0"/>
              <a:t>aptured for the tanks.</a:t>
            </a:r>
            <a:endParaRPr lang="en-US" dirty="0"/>
          </a:p>
        </p:txBody>
      </p:sp>
    </p:spTree>
    <p:extLst>
      <p:ext uri="{BB962C8B-B14F-4D97-AF65-F5344CB8AC3E}">
        <p14:creationId xmlns:p14="http://schemas.microsoft.com/office/powerpoint/2010/main" val="86265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8666"/>
            <a:ext cx="7886700" cy="1325563"/>
          </a:xfrm>
        </p:spPr>
        <p:txBody>
          <a:bodyPr/>
          <a:lstStyle/>
          <a:p>
            <a:r>
              <a:rPr lang="en-US" dirty="0"/>
              <a:t>Add Drugs to Inventory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376551" y="1136897"/>
            <a:ext cx="3966355" cy="4903699"/>
          </a:xfrm>
          <a:prstGeom prst="rect">
            <a:avLst/>
          </a:prstGeom>
          <a:ln>
            <a:solidFill>
              <a:schemeClr val="tx1"/>
            </a:solidFill>
          </a:ln>
        </p:spPr>
      </p:pic>
      <p:pic>
        <p:nvPicPr>
          <p:cNvPr id="5" name="Picture 3"/>
          <p:cNvPicPr>
            <a:picLocks noChangeAspect="1"/>
          </p:cNvPicPr>
          <p:nvPr/>
        </p:nvPicPr>
        <p:blipFill>
          <a:blip r:embed="rId3"/>
          <a:stretch>
            <a:fillRect/>
          </a:stretch>
        </p:blipFill>
        <p:spPr>
          <a:xfrm>
            <a:off x="4878044" y="2816915"/>
            <a:ext cx="2345324" cy="2929072"/>
          </a:xfrm>
          <a:prstGeom prst="rect">
            <a:avLst/>
          </a:prstGeom>
          <a:ln>
            <a:solidFill>
              <a:schemeClr val="tx1"/>
            </a:solidFill>
          </a:ln>
        </p:spPr>
      </p:pic>
      <p:sp>
        <p:nvSpPr>
          <p:cNvPr id="6" name="TextBox 4"/>
          <p:cNvSpPr txBox="1"/>
          <p:nvPr/>
        </p:nvSpPr>
        <p:spPr>
          <a:xfrm>
            <a:off x="4342906" y="809962"/>
            <a:ext cx="4504246" cy="2031325"/>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While you are creating the prescriptions,</a:t>
            </a:r>
          </a:p>
          <a:p>
            <a:r>
              <a:rPr lang="en-US" dirty="0" smtClean="0"/>
              <a:t>UPS arrives with your shipment of a</a:t>
            </a:r>
          </a:p>
          <a:p>
            <a:r>
              <a:rPr lang="en-US" dirty="0"/>
              <a:t>d</a:t>
            </a:r>
            <a:r>
              <a:rPr lang="en-US" dirty="0" smtClean="0"/>
              <a:t>ozen bottles of Ketamine. Because it is</a:t>
            </a:r>
          </a:p>
          <a:p>
            <a:r>
              <a:rPr lang="en-US" dirty="0"/>
              <a:t>a</a:t>
            </a:r>
            <a:r>
              <a:rPr lang="en-US" dirty="0" smtClean="0"/>
              <a:t> requirement that this drug be tracked,</a:t>
            </a:r>
          </a:p>
          <a:p>
            <a:r>
              <a:rPr lang="en-US" dirty="0"/>
              <a:t>y</a:t>
            </a:r>
            <a:r>
              <a:rPr lang="en-US" dirty="0" smtClean="0"/>
              <a:t>ou enter them into your Pharmacy Inventory.</a:t>
            </a:r>
          </a:p>
          <a:p>
            <a:r>
              <a:rPr lang="en-US" dirty="0" smtClean="0"/>
              <a:t>Using the Save &amp; Copy feature, all you have</a:t>
            </a:r>
          </a:p>
          <a:p>
            <a:r>
              <a:rPr lang="en-US" dirty="0"/>
              <a:t>t</a:t>
            </a:r>
            <a:r>
              <a:rPr lang="en-US" dirty="0" smtClean="0"/>
              <a:t>o do to record them all is edit the Bottle ID.</a:t>
            </a:r>
            <a:endParaRPr lang="en-US" dirty="0"/>
          </a:p>
        </p:txBody>
      </p:sp>
    </p:spTree>
    <p:extLst>
      <p:ext uri="{BB962C8B-B14F-4D97-AF65-F5344CB8AC3E}">
        <p14:creationId xmlns:p14="http://schemas.microsoft.com/office/powerpoint/2010/main" val="1119505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3:00 pm – Well Baby Checks on Warthogs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26" y="2521140"/>
            <a:ext cx="4191000" cy="3143250"/>
          </a:xfrm>
          <a:prstGeom prst="rect">
            <a:avLst/>
          </a:prstGeom>
          <a:effectLst>
            <a:softEdge rad="127000"/>
          </a:effectLst>
        </p:spPr>
      </p:pic>
      <p:pic>
        <p:nvPicPr>
          <p:cNvPr id="5"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325" y="2521140"/>
            <a:ext cx="4191000" cy="3143250"/>
          </a:xfrm>
          <a:prstGeom prst="rect">
            <a:avLst/>
          </a:prstGeom>
          <a:effectLst>
            <a:softEdge rad="127000"/>
          </a:effectLst>
        </p:spPr>
      </p:pic>
    </p:spTree>
    <p:extLst>
      <p:ext uri="{BB962C8B-B14F-4D97-AF65-F5344CB8AC3E}">
        <p14:creationId xmlns:p14="http://schemas.microsoft.com/office/powerpoint/2010/main" val="2858353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Record Clinical </a:t>
            </a:r>
            <a:br>
              <a:rPr lang="en-US" dirty="0"/>
            </a:br>
            <a:r>
              <a:rPr lang="en-US" dirty="0"/>
              <a:t>Notes </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531320" y="1690689"/>
            <a:ext cx="7839948" cy="4014965"/>
          </a:xfrm>
          <a:prstGeom prst="rect">
            <a:avLst/>
          </a:prstGeom>
          <a:ln>
            <a:solidFill>
              <a:schemeClr val="tx1"/>
            </a:solidFill>
          </a:ln>
        </p:spPr>
      </p:pic>
      <p:sp>
        <p:nvSpPr>
          <p:cNvPr id="5" name="TextBox 3"/>
          <p:cNvSpPr txBox="1"/>
          <p:nvPr/>
        </p:nvSpPr>
        <p:spPr>
          <a:xfrm>
            <a:off x="4185634" y="1027907"/>
            <a:ext cx="4582216"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During the well baby exam, you record the</a:t>
            </a:r>
          </a:p>
          <a:p>
            <a:r>
              <a:rPr lang="en-US" dirty="0" smtClean="0"/>
              <a:t>vitals of the two warthog babies. You also</a:t>
            </a:r>
          </a:p>
          <a:p>
            <a:r>
              <a:rPr lang="en-US" dirty="0"/>
              <a:t>e</a:t>
            </a:r>
            <a:r>
              <a:rPr lang="en-US" dirty="0" smtClean="0"/>
              <a:t>nter a Clinical Note detailing your findings.</a:t>
            </a:r>
          </a:p>
          <a:p>
            <a:r>
              <a:rPr lang="en-US" dirty="0" smtClean="0"/>
              <a:t>So that the Husbandry staff will also be aware, </a:t>
            </a:r>
          </a:p>
          <a:p>
            <a:r>
              <a:rPr lang="en-US" dirty="0" smtClean="0"/>
              <a:t>you record an Animal Care Staff Medical </a:t>
            </a:r>
          </a:p>
          <a:p>
            <a:r>
              <a:rPr lang="en-US" dirty="0" smtClean="0"/>
              <a:t>Summary Note. What is recorded here will </a:t>
            </a:r>
          </a:p>
          <a:p>
            <a:r>
              <a:rPr lang="en-US" dirty="0" smtClean="0"/>
              <a:t>also display in the Notes &amp; Observations grid </a:t>
            </a:r>
          </a:p>
          <a:p>
            <a:r>
              <a:rPr lang="en-US" dirty="0" smtClean="0"/>
              <a:t>in the animal record on the Husbandry side.</a:t>
            </a:r>
            <a:endParaRPr lang="en-US" dirty="0"/>
          </a:p>
        </p:txBody>
      </p:sp>
    </p:spTree>
    <p:extLst>
      <p:ext uri="{BB962C8B-B14F-4D97-AF65-F5344CB8AC3E}">
        <p14:creationId xmlns:p14="http://schemas.microsoft.com/office/powerpoint/2010/main" val="17680054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r>
              <a:rPr lang="en-US" sz="4000" dirty="0"/>
              <a:t>4:30 pm – Mark Tasks Complete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1473271" y="1012336"/>
            <a:ext cx="7670729" cy="4383274"/>
          </a:xfrm>
          <a:prstGeom prst="rect">
            <a:avLst/>
          </a:prstGeom>
        </p:spPr>
      </p:pic>
      <p:pic>
        <p:nvPicPr>
          <p:cNvPr id="5" name="Picture 5"/>
          <p:cNvPicPr>
            <a:picLocks noChangeAspect="1"/>
          </p:cNvPicPr>
          <p:nvPr/>
        </p:nvPicPr>
        <p:blipFill>
          <a:blip r:embed="rId3"/>
          <a:stretch>
            <a:fillRect/>
          </a:stretch>
        </p:blipFill>
        <p:spPr>
          <a:xfrm>
            <a:off x="417019" y="2429793"/>
            <a:ext cx="6598762" cy="3356494"/>
          </a:xfrm>
          <a:prstGeom prst="rect">
            <a:avLst/>
          </a:prstGeom>
          <a:ln>
            <a:solidFill>
              <a:schemeClr val="tx1"/>
            </a:solidFill>
          </a:ln>
        </p:spPr>
      </p:pic>
      <p:pic>
        <p:nvPicPr>
          <p:cNvPr id="6" name="Picture 2"/>
          <p:cNvPicPr>
            <a:picLocks noChangeAspect="1"/>
          </p:cNvPicPr>
          <p:nvPr/>
        </p:nvPicPr>
        <p:blipFill>
          <a:blip r:embed="rId4"/>
          <a:stretch>
            <a:fillRect/>
          </a:stretch>
        </p:blipFill>
        <p:spPr>
          <a:xfrm>
            <a:off x="6073209" y="2337899"/>
            <a:ext cx="2308406" cy="1529041"/>
          </a:xfrm>
          <a:prstGeom prst="rect">
            <a:avLst/>
          </a:prstGeom>
          <a:ln>
            <a:solidFill>
              <a:schemeClr val="tx1"/>
            </a:solidFill>
          </a:ln>
        </p:spPr>
      </p:pic>
      <p:sp>
        <p:nvSpPr>
          <p:cNvPr id="7" name="TextBox 4"/>
          <p:cNvSpPr txBox="1"/>
          <p:nvPr/>
        </p:nvSpPr>
        <p:spPr>
          <a:xfrm>
            <a:off x="336541" y="839077"/>
            <a:ext cx="5232266" cy="1754326"/>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go into the Calendar to mark the lemur physical </a:t>
            </a:r>
          </a:p>
          <a:p>
            <a:r>
              <a:rPr lang="en-US" dirty="0" smtClean="0"/>
              <a:t>as Complete and re-schedule the seal radiographs for </a:t>
            </a:r>
          </a:p>
          <a:p>
            <a:r>
              <a:rPr lang="en-US" dirty="0"/>
              <a:t>t</a:t>
            </a:r>
            <a:r>
              <a:rPr lang="en-US" dirty="0" smtClean="0"/>
              <a:t>omorrow. Once marked as Complete the red “!” will</a:t>
            </a:r>
          </a:p>
          <a:p>
            <a:r>
              <a:rPr lang="en-US" dirty="0"/>
              <a:t>d</a:t>
            </a:r>
            <a:r>
              <a:rPr lang="en-US" dirty="0" smtClean="0"/>
              <a:t>isappear. When viewing the calendar, you can opt to </a:t>
            </a:r>
          </a:p>
          <a:p>
            <a:r>
              <a:rPr lang="en-US" dirty="0" smtClean="0"/>
              <a:t>hide any tasks that have been marked as Complete.</a:t>
            </a:r>
          </a:p>
          <a:p>
            <a:r>
              <a:rPr lang="en-US" dirty="0" smtClean="0"/>
              <a:t>You can also choose just to view your assignments.</a:t>
            </a:r>
            <a:endParaRPr lang="en-US" dirty="0"/>
          </a:p>
        </p:txBody>
      </p:sp>
    </p:spTree>
    <p:extLst>
      <p:ext uri="{BB962C8B-B14F-4D97-AF65-F5344CB8AC3E}">
        <p14:creationId xmlns:p14="http://schemas.microsoft.com/office/powerpoint/2010/main" val="2515286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Add Some Calendar Tasks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995809" y="1629000"/>
            <a:ext cx="7152381" cy="3600000"/>
          </a:xfrm>
          <a:prstGeom prst="rect">
            <a:avLst/>
          </a:prstGeom>
          <a:ln>
            <a:solidFill>
              <a:schemeClr val="tx1"/>
            </a:solidFill>
          </a:ln>
        </p:spPr>
      </p:pic>
      <p:sp>
        <p:nvSpPr>
          <p:cNvPr id="5" name="TextBox 3"/>
          <p:cNvSpPr txBox="1"/>
          <p:nvPr/>
        </p:nvSpPr>
        <p:spPr>
          <a:xfrm>
            <a:off x="824755" y="5056650"/>
            <a:ext cx="7494488" cy="646331"/>
          </a:xfrm>
          <a:prstGeom prst="rect">
            <a:avLst/>
          </a:prstGeom>
          <a:solidFill>
            <a:schemeClr val="accent6">
              <a:lumMod val="60000"/>
              <a:lumOff val="40000"/>
            </a:schemeClr>
          </a:solidFill>
        </p:spPr>
        <p:txBody>
          <a:bodyPr wrap="none" rtlCol="0">
            <a:spAutoFit/>
          </a:bodyPr>
          <a:lstStyle/>
          <a:p>
            <a:r>
              <a:rPr lang="en-US" dirty="0" smtClean="0"/>
              <a:t>The last thing you do before heading home is to create a Calendar Task for the</a:t>
            </a:r>
          </a:p>
          <a:p>
            <a:r>
              <a:rPr lang="en-US" dirty="0" smtClean="0"/>
              <a:t>Africa Team to collect </a:t>
            </a:r>
            <a:r>
              <a:rPr lang="en-US" dirty="0" err="1" smtClean="0"/>
              <a:t>fecals</a:t>
            </a:r>
            <a:r>
              <a:rPr lang="en-US" dirty="0" smtClean="0"/>
              <a:t> on the pair of lions next Monday.</a:t>
            </a:r>
            <a:endParaRPr lang="en-US" dirty="0"/>
          </a:p>
        </p:txBody>
      </p:sp>
    </p:spTree>
    <p:extLst>
      <p:ext uri="{BB962C8B-B14F-4D97-AF65-F5344CB8AC3E}">
        <p14:creationId xmlns:p14="http://schemas.microsoft.com/office/powerpoint/2010/main" val="3024259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Any Questions?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descr="http://blog.sandiegozooglobal.org/wp-content/uploads/2012/12/T04-1289-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820" y="1394475"/>
            <a:ext cx="6606359" cy="4404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0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r>
              <a:rPr lang="en-US" dirty="0"/>
              <a:t>8:10 Check My Calendar</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203161" y="1325563"/>
            <a:ext cx="5566576" cy="431044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991377" y="1825625"/>
            <a:ext cx="6523973" cy="3981333"/>
          </a:xfrm>
          <a:prstGeom prst="rect">
            <a:avLst/>
          </a:prstGeom>
          <a:ln>
            <a:solidFill>
              <a:schemeClr val="tx1"/>
            </a:solidFill>
          </a:ln>
        </p:spPr>
      </p:pic>
      <p:sp>
        <p:nvSpPr>
          <p:cNvPr id="6" name="TextBox 2"/>
          <p:cNvSpPr txBox="1"/>
          <p:nvPr/>
        </p:nvSpPr>
        <p:spPr>
          <a:xfrm>
            <a:off x="1914592" y="965262"/>
            <a:ext cx="4463996" cy="2308324"/>
          </a:xfrm>
          <a:prstGeom prst="rect">
            <a:avLst/>
          </a:prstGeom>
          <a:solidFill>
            <a:schemeClr val="accent6">
              <a:lumMod val="60000"/>
              <a:lumOff val="40000"/>
            </a:schemeClr>
          </a:solidFill>
          <a:ln>
            <a:solidFill>
              <a:schemeClr val="tx1"/>
            </a:solidFill>
          </a:ln>
        </p:spPr>
        <p:txBody>
          <a:bodyPr wrap="square" rtlCol="0">
            <a:spAutoFit/>
          </a:bodyPr>
          <a:lstStyle/>
          <a:p>
            <a:r>
              <a:rPr lang="en-US" dirty="0" smtClean="0"/>
              <a:t>You then check your emails and My Calendar to help you organize your day for any tasks that have been assigned to you. My Calendar is found on the desktop and under the Start Menu&gt;Institution. There are two procedures scheduled for today – a lemur contraception and physical and a seal radiograph. You open each up to view the details.</a:t>
            </a:r>
            <a:endParaRPr lang="en-US" dirty="0"/>
          </a:p>
        </p:txBody>
      </p:sp>
    </p:spTree>
    <p:extLst>
      <p:ext uri="{BB962C8B-B14F-4D97-AF65-F5344CB8AC3E}">
        <p14:creationId xmlns:p14="http://schemas.microsoft.com/office/powerpoint/2010/main" val="1265140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42395"/>
            <a:ext cx="7886700" cy="1325563"/>
          </a:xfrm>
        </p:spPr>
        <p:txBody>
          <a:bodyPr/>
          <a:lstStyle/>
          <a:p>
            <a:r>
              <a:rPr lang="en-US" dirty="0"/>
              <a:t>Medical Reports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846234" y="1227483"/>
            <a:ext cx="5019048" cy="3733333"/>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278718" y="1920875"/>
            <a:ext cx="5885714" cy="3942857"/>
          </a:xfrm>
          <a:prstGeom prst="rect">
            <a:avLst/>
          </a:prstGeom>
          <a:ln>
            <a:solidFill>
              <a:schemeClr val="tx1"/>
            </a:solidFill>
          </a:ln>
        </p:spPr>
      </p:pic>
      <p:sp>
        <p:nvSpPr>
          <p:cNvPr id="6" name="TextBox 5"/>
          <p:cNvSpPr txBox="1"/>
          <p:nvPr/>
        </p:nvSpPr>
        <p:spPr>
          <a:xfrm>
            <a:off x="235532" y="1049482"/>
            <a:ext cx="3689408" cy="1200329"/>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The Medical Reports are found under</a:t>
            </a:r>
          </a:p>
          <a:p>
            <a:r>
              <a:rPr lang="en-US" dirty="0"/>
              <a:t>t</a:t>
            </a:r>
            <a:r>
              <a:rPr lang="en-US" dirty="0" smtClean="0"/>
              <a:t>he Start menu&gt;Medical or from the</a:t>
            </a:r>
          </a:p>
          <a:p>
            <a:r>
              <a:rPr lang="en-US" dirty="0" smtClean="0"/>
              <a:t>Medical Reports tab in the Medical</a:t>
            </a:r>
          </a:p>
          <a:p>
            <a:r>
              <a:rPr lang="en-US" dirty="0" smtClean="0"/>
              <a:t>Module.</a:t>
            </a:r>
            <a:endParaRPr lang="en-US" dirty="0"/>
          </a:p>
        </p:txBody>
      </p:sp>
    </p:spTree>
    <p:extLst>
      <p:ext uri="{BB962C8B-B14F-4D97-AF65-F5344CB8AC3E}">
        <p14:creationId xmlns:p14="http://schemas.microsoft.com/office/powerpoint/2010/main" val="209394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Unresolved Medical Issues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4152338" y="1690689"/>
            <a:ext cx="4722193" cy="3714629"/>
          </a:xfrm>
          <a:prstGeom prst="rect">
            <a:avLst/>
          </a:prstGeom>
          <a:ln>
            <a:solidFill>
              <a:schemeClr val="tx1"/>
            </a:solidFill>
          </a:ln>
        </p:spPr>
      </p:pic>
      <p:pic>
        <p:nvPicPr>
          <p:cNvPr id="5" name="Picture 2"/>
          <p:cNvPicPr>
            <a:picLocks noChangeAspect="1"/>
          </p:cNvPicPr>
          <p:nvPr/>
        </p:nvPicPr>
        <p:blipFill>
          <a:blip r:embed="rId3"/>
          <a:stretch>
            <a:fillRect/>
          </a:stretch>
        </p:blipFill>
        <p:spPr>
          <a:xfrm>
            <a:off x="293799" y="3821209"/>
            <a:ext cx="3748603" cy="2686370"/>
          </a:xfrm>
          <a:prstGeom prst="rect">
            <a:avLst/>
          </a:prstGeom>
          <a:ln>
            <a:solidFill>
              <a:schemeClr val="tx1"/>
            </a:solidFill>
          </a:ln>
        </p:spPr>
      </p:pic>
      <p:sp>
        <p:nvSpPr>
          <p:cNvPr id="6" name="TextBox 5"/>
          <p:cNvSpPr txBox="1"/>
          <p:nvPr/>
        </p:nvSpPr>
        <p:spPr>
          <a:xfrm>
            <a:off x="293799" y="1176026"/>
            <a:ext cx="3832781" cy="2308324"/>
          </a:xfrm>
          <a:prstGeom prst="rect">
            <a:avLst/>
          </a:prstGeom>
          <a:solidFill>
            <a:schemeClr val="accent6">
              <a:lumMod val="60000"/>
              <a:lumOff val="40000"/>
            </a:schemeClr>
          </a:solidFill>
          <a:ln>
            <a:solidFill>
              <a:schemeClr val="tx1"/>
            </a:solidFill>
          </a:ln>
        </p:spPr>
        <p:txBody>
          <a:bodyPr wrap="none" rtlCol="0">
            <a:spAutoFit/>
          </a:bodyPr>
          <a:lstStyle/>
          <a:p>
            <a:r>
              <a:rPr lang="en-US" dirty="0" smtClean="0"/>
              <a:t>You run an Unresolved Medical</a:t>
            </a:r>
          </a:p>
          <a:p>
            <a:r>
              <a:rPr lang="en-US" dirty="0" smtClean="0"/>
              <a:t>Issues Report for your Vet to use today</a:t>
            </a:r>
          </a:p>
          <a:p>
            <a:r>
              <a:rPr lang="en-US" dirty="0"/>
              <a:t>d</a:t>
            </a:r>
            <a:r>
              <a:rPr lang="en-US" dirty="0" smtClean="0"/>
              <a:t>uring weekly rounds. You select only </a:t>
            </a:r>
          </a:p>
          <a:p>
            <a:r>
              <a:rPr lang="en-US" dirty="0"/>
              <a:t>t</a:t>
            </a:r>
            <a:r>
              <a:rPr lang="en-US" dirty="0" smtClean="0"/>
              <a:t>hose Issues that can be resolved and</a:t>
            </a:r>
          </a:p>
          <a:p>
            <a:r>
              <a:rPr lang="en-US" dirty="0"/>
              <a:t>s</a:t>
            </a:r>
            <a:r>
              <a:rPr lang="en-US" dirty="0" smtClean="0"/>
              <a:t>elect to sort it by Enclosure so he can </a:t>
            </a:r>
          </a:p>
          <a:p>
            <a:r>
              <a:rPr lang="en-US" dirty="0"/>
              <a:t>e</a:t>
            </a:r>
            <a:r>
              <a:rPr lang="en-US" dirty="0" smtClean="0"/>
              <a:t>asily work through your institution</a:t>
            </a:r>
          </a:p>
          <a:p>
            <a:r>
              <a:rPr lang="en-US" dirty="0"/>
              <a:t>a</a:t>
            </a:r>
            <a:r>
              <a:rPr lang="en-US" dirty="0" smtClean="0"/>
              <a:t>nd know what needs to be addressed</a:t>
            </a:r>
          </a:p>
          <a:p>
            <a:r>
              <a:rPr lang="en-US" dirty="0" smtClean="0"/>
              <a:t>in each enclosure.</a:t>
            </a:r>
          </a:p>
        </p:txBody>
      </p:sp>
    </p:spTree>
    <p:extLst>
      <p:ext uri="{BB962C8B-B14F-4D97-AF65-F5344CB8AC3E}">
        <p14:creationId xmlns:p14="http://schemas.microsoft.com/office/powerpoint/2010/main" val="3315078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8:20 am – Weigh and Feed Baby Otter</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006" y="1690689"/>
            <a:ext cx="5411987" cy="4058991"/>
          </a:xfrm>
          <a:prstGeom prst="rect">
            <a:avLst/>
          </a:prstGeom>
          <a:effectLst>
            <a:softEdge rad="127000"/>
          </a:effectLst>
        </p:spPr>
      </p:pic>
    </p:spTree>
    <p:extLst>
      <p:ext uri="{BB962C8B-B14F-4D97-AF65-F5344CB8AC3E}">
        <p14:creationId xmlns:p14="http://schemas.microsoft.com/office/powerpoint/2010/main" val="1065562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4000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C8F6A-0465-42E9-9631-197D3184F876}"/>
</file>

<file path=customXml/itemProps2.xml><?xml version="1.0" encoding="utf-8"?>
<ds:datastoreItem xmlns:ds="http://schemas.openxmlformats.org/officeDocument/2006/customXml" ds:itemID="{A916EEB3-3FB3-4FA3-8C47-0C5A7AAB352F}"/>
</file>

<file path=customXml/itemProps3.xml><?xml version="1.0" encoding="utf-8"?>
<ds:datastoreItem xmlns:ds="http://schemas.openxmlformats.org/officeDocument/2006/customXml" ds:itemID="{151B1864-0413-46C5-B966-F430A742221B}"/>
</file>

<file path=docProps/app.xml><?xml version="1.0" encoding="utf-8"?>
<Properties xmlns="http://schemas.openxmlformats.org/officeDocument/2006/extended-properties" xmlns:vt="http://schemas.openxmlformats.org/officeDocument/2006/docPropsVTypes">
  <Template/>
  <TotalTime>401</TotalTime>
  <Words>2416</Words>
  <Application>Microsoft Office PowerPoint</Application>
  <PresentationFormat>On-screen Show (4:3)</PresentationFormat>
  <Paragraphs>328</Paragraphs>
  <Slides>56</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56</vt:i4>
      </vt:variant>
    </vt:vector>
  </HeadingPairs>
  <TitlesOfParts>
    <vt:vector size="7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ZIMS Updates!</vt:lpstr>
      <vt:lpstr>The Scenario</vt:lpstr>
      <vt:lpstr>8:00 am - Open Clinic and Grab Your Radio</vt:lpstr>
      <vt:lpstr>8:05 am - Check Status of Animals in Quarantine/Hospital and Make Sure All are Accounted For or if Anyone Needs Immediate Care</vt:lpstr>
      <vt:lpstr>8:10 Check My Calendar</vt:lpstr>
      <vt:lpstr>Medical Reports</vt:lpstr>
      <vt:lpstr>Unresolved Medical Issues</vt:lpstr>
      <vt:lpstr>8:20 am – Weigh and Feed Baby Otter</vt:lpstr>
      <vt:lpstr>Find the Record</vt:lpstr>
      <vt:lpstr>Husbandry Record</vt:lpstr>
      <vt:lpstr>Record Weight and Look at Graph</vt:lpstr>
      <vt:lpstr>Weight Comparison Graph</vt:lpstr>
      <vt:lpstr>Weight Comparison Graph</vt:lpstr>
      <vt:lpstr>Record Feed Log</vt:lpstr>
      <vt:lpstr>Request a New Test</vt:lpstr>
      <vt:lpstr>8:45 am – Schedule Maintenance on a Pen</vt:lpstr>
      <vt:lpstr>9:00 Run Anesthesia Summaries </vt:lpstr>
      <vt:lpstr>Expand the Search </vt:lpstr>
      <vt:lpstr>Review the Summaries</vt:lpstr>
      <vt:lpstr>9:15 am – Assist with Deworming Lion Cub</vt:lpstr>
      <vt:lpstr>Record De-worming</vt:lpstr>
      <vt:lpstr>Calendar Task for Next Treatment</vt:lpstr>
      <vt:lpstr>10:15 am – Lemur Contraception and Body Condition Check</vt:lpstr>
      <vt:lpstr>Record the Anesthesia</vt:lpstr>
      <vt:lpstr>Confirm the Identity</vt:lpstr>
      <vt:lpstr>Record Administration</vt:lpstr>
      <vt:lpstr>Record the Contraception</vt:lpstr>
      <vt:lpstr>Schedule the Next Contraception</vt:lpstr>
      <vt:lpstr>Add Body Condition Score</vt:lpstr>
      <vt:lpstr>12:00 pm – Lunch!</vt:lpstr>
      <vt:lpstr>12:30 pm – Deal with a Tossed Joey</vt:lpstr>
      <vt:lpstr>Create an Incomplete Accession</vt:lpstr>
      <vt:lpstr>Record Measurements</vt:lpstr>
      <vt:lpstr>Record Vital Signs</vt:lpstr>
      <vt:lpstr>12:50 pm – Incubator is ready</vt:lpstr>
      <vt:lpstr>1:00 pm – Treat Female Kangaroo</vt:lpstr>
      <vt:lpstr>Record Physiological Measurements </vt:lpstr>
      <vt:lpstr>Take Samples</vt:lpstr>
      <vt:lpstr>Record the Test Results</vt:lpstr>
      <vt:lpstr>Use or Create Test Panels</vt:lpstr>
      <vt:lpstr>Compare to Physiological Reference Intervals</vt:lpstr>
      <vt:lpstr>Global Drug Usage Extract</vt:lpstr>
      <vt:lpstr>View Records</vt:lpstr>
      <vt:lpstr>Create a Treatment</vt:lpstr>
      <vt:lpstr>Print Instructions</vt:lpstr>
      <vt:lpstr>2:00 pm - Run Fecals</vt:lpstr>
      <vt:lpstr>Record the Test Results</vt:lpstr>
      <vt:lpstr>Write a Quick Prescription</vt:lpstr>
      <vt:lpstr>2:45 pm – Create an Enclosure Prescription</vt:lpstr>
      <vt:lpstr>Add Drugs to Inventory</vt:lpstr>
      <vt:lpstr>3:00 pm – Well Baby Checks on Warthogs</vt:lpstr>
      <vt:lpstr>Record Clinical  Notes </vt:lpstr>
      <vt:lpstr>4:30 pm – Mark Tasks Complete</vt:lpstr>
      <vt:lpstr>Add Some Calendar Tasks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22</cp:revision>
  <dcterms:created xsi:type="dcterms:W3CDTF">2016-07-26T18:48:10Z</dcterms:created>
  <dcterms:modified xsi:type="dcterms:W3CDTF">2018-11-12T19:38:12Z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160800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2018-07-02T16:53:23+00:00</vt:lpwstr>
  </property>
</Properties>
</file>