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9"/>
  </p:notesMasterIdLst>
  <p:sldIdLst>
    <p:sldId id="256" r:id="rId20"/>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96"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7" r:id="rId57"/>
    <p:sldId id="29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23" autoAdjust="0"/>
    <p:restoredTop sz="94660"/>
  </p:normalViewPr>
  <p:slideViewPr>
    <p:cSldViewPr snapToGrid="0" showGuides="1">
      <p:cViewPr varScale="1">
        <p:scale>
          <a:sx n="91" d="100"/>
          <a:sy n="91" d="100"/>
        </p:scale>
        <p:origin x="184" y="8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notesMaster" Target="notesMasters/notes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1CAA0-DE4F-4A48-8AA2-CE11969BF17F}" type="datetimeFigureOut">
              <a:rPr lang="en-US" smtClean="0"/>
              <a:t>4/13/21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9346C7-48FC-415F-8015-808330B06F0A}" type="slidenum">
              <a:rPr lang="en-US" smtClean="0"/>
              <a:t>‹#›</a:t>
            </a:fld>
            <a:endParaRPr lang="en-US"/>
          </a:p>
        </p:txBody>
      </p:sp>
    </p:spTree>
    <p:extLst>
      <p:ext uri="{BB962C8B-B14F-4D97-AF65-F5344CB8AC3E}">
        <p14:creationId xmlns:p14="http://schemas.microsoft.com/office/powerpoint/2010/main" val="92925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4/13/21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4/13/21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4/13/21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4/13/21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4/13/21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4/13/21</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a:t>ZIMS Workflow Management</a:t>
            </a:r>
            <a:endParaRPr lang="en-US" dirty="0"/>
          </a:p>
        </p:txBody>
      </p:sp>
      <p:sp>
        <p:nvSpPr>
          <p:cNvPr id="5"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My Calendar</a:t>
            </a:r>
            <a:endParaRPr lang="en-US" dirty="0"/>
          </a:p>
        </p:txBody>
      </p:sp>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Animal Measurement Display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a:stretch>
            <a:fillRect/>
          </a:stretch>
        </p:blipFill>
        <p:spPr>
          <a:xfrm>
            <a:off x="304800" y="1468638"/>
            <a:ext cx="4897744" cy="3928843"/>
          </a:xfrm>
          <a:prstGeom prst="rect">
            <a:avLst/>
          </a:prstGeom>
          <a:ln>
            <a:solidFill>
              <a:schemeClr val="tx1"/>
            </a:solidFill>
          </a:ln>
        </p:spPr>
      </p:pic>
      <p:sp>
        <p:nvSpPr>
          <p:cNvPr id="5" name="TextBox 4"/>
          <p:cNvSpPr txBox="1"/>
          <p:nvPr/>
        </p:nvSpPr>
        <p:spPr>
          <a:xfrm>
            <a:off x="5387627" y="1427163"/>
            <a:ext cx="3299173" cy="3970318"/>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task will display in the</a:t>
            </a:r>
          </a:p>
          <a:p>
            <a:r>
              <a:rPr lang="en-US" dirty="0"/>
              <a:t>Calendar with the start</a:t>
            </a:r>
          </a:p>
          <a:p>
            <a:r>
              <a:rPr lang="en-US" dirty="0"/>
              <a:t>time in front so you will</a:t>
            </a:r>
          </a:p>
          <a:p>
            <a:r>
              <a:rPr lang="en-US" dirty="0"/>
              <a:t>see that immediately. If there</a:t>
            </a:r>
          </a:p>
          <a:p>
            <a:r>
              <a:rPr lang="en-US" dirty="0"/>
              <a:t>are multiple tasks scheduled</a:t>
            </a:r>
          </a:p>
          <a:p>
            <a:r>
              <a:rPr lang="en-US" dirty="0"/>
              <a:t>for the same day with times</a:t>
            </a:r>
          </a:p>
          <a:p>
            <a:r>
              <a:rPr lang="en-US" dirty="0"/>
              <a:t>associated with them they</a:t>
            </a:r>
          </a:p>
          <a:p>
            <a:r>
              <a:rPr lang="en-US" dirty="0"/>
              <a:t>will display in the appropriate</a:t>
            </a:r>
          </a:p>
          <a:p>
            <a:r>
              <a:rPr lang="en-US" dirty="0"/>
              <a:t>order. Animal Measurements </a:t>
            </a:r>
          </a:p>
          <a:p>
            <a:r>
              <a:rPr lang="en-US" dirty="0"/>
              <a:t>do not also display in the animal </a:t>
            </a:r>
          </a:p>
          <a:p>
            <a:r>
              <a:rPr lang="en-US" dirty="0"/>
              <a:t>record as this is a heads up to do</a:t>
            </a:r>
          </a:p>
          <a:p>
            <a:r>
              <a:rPr lang="en-US" dirty="0"/>
              <a:t>something and the animal is </a:t>
            </a:r>
          </a:p>
          <a:p>
            <a:r>
              <a:rPr lang="en-US" dirty="0"/>
              <a:t>not directly affected (unless</a:t>
            </a:r>
          </a:p>
          <a:p>
            <a:r>
              <a:rPr lang="en-US" dirty="0"/>
              <a:t>you forget).</a:t>
            </a:r>
          </a:p>
        </p:txBody>
      </p:sp>
    </p:spTree>
    <p:extLst>
      <p:ext uri="{BB962C8B-B14F-4D97-AF65-F5344CB8AC3E}">
        <p14:creationId xmlns:p14="http://schemas.microsoft.com/office/powerpoint/2010/main" val="213172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lstStyle/>
          <a:p>
            <a:pPr algn="ctr"/>
            <a:r>
              <a:rPr lang="en-US" dirty="0"/>
              <a:t>Enclosure Alert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909034"/>
            <a:ext cx="5562600" cy="3707473"/>
          </a:xfrm>
          <a:prstGeom prst="rect">
            <a:avLst/>
          </a:prstGeom>
          <a:effectLst>
            <a:softEdge rad="317500"/>
          </a:effectLst>
        </p:spPr>
      </p:pic>
      <p:sp>
        <p:nvSpPr>
          <p:cNvPr id="5" name="TextBox 6"/>
          <p:cNvSpPr txBox="1"/>
          <p:nvPr/>
        </p:nvSpPr>
        <p:spPr>
          <a:xfrm>
            <a:off x="1371600" y="4752240"/>
            <a:ext cx="6942798"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Safety Inspector is coming to inspect your new commissary addition</a:t>
            </a:r>
          </a:p>
          <a:p>
            <a:r>
              <a:rPr lang="en-US" dirty="0"/>
              <a:t>and you want the staff to be aware. You place an Enclosure Alert on</a:t>
            </a:r>
          </a:p>
          <a:p>
            <a:r>
              <a:rPr lang="en-US" dirty="0"/>
              <a:t>the Calendar for the Commissary Team.</a:t>
            </a:r>
          </a:p>
        </p:txBody>
      </p:sp>
    </p:spTree>
    <p:extLst>
      <p:ext uri="{BB962C8B-B14F-4D97-AF65-F5344CB8AC3E}">
        <p14:creationId xmlns:p14="http://schemas.microsoft.com/office/powerpoint/2010/main" val="3918999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Enclosure Alert</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91047" y="1032714"/>
            <a:ext cx="7161905" cy="3600000"/>
          </a:xfrm>
          <a:prstGeom prst="rect">
            <a:avLst/>
          </a:prstGeom>
          <a:ln>
            <a:solidFill>
              <a:schemeClr val="tx1"/>
            </a:solidFill>
          </a:ln>
        </p:spPr>
      </p:pic>
      <p:sp>
        <p:nvSpPr>
          <p:cNvPr id="5" name="TextBox 4"/>
          <p:cNvSpPr txBox="1"/>
          <p:nvPr/>
        </p:nvSpPr>
        <p:spPr>
          <a:xfrm>
            <a:off x="1138879" y="4632714"/>
            <a:ext cx="686623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Because you do not know when the inspector is coming you make this</a:t>
            </a:r>
          </a:p>
          <a:p>
            <a:r>
              <a:rPr lang="en-US" dirty="0"/>
              <a:t>an All Day alert. You assign it to the Kitchen Team so that it will display </a:t>
            </a:r>
          </a:p>
          <a:p>
            <a:r>
              <a:rPr lang="en-US" dirty="0"/>
              <a:t>for all the members of that Team without having to assign it to multiple</a:t>
            </a:r>
          </a:p>
          <a:p>
            <a:r>
              <a:rPr lang="en-US" dirty="0"/>
              <a:t>individuals.</a:t>
            </a:r>
          </a:p>
        </p:txBody>
      </p:sp>
    </p:spTree>
    <p:extLst>
      <p:ext uri="{BB962C8B-B14F-4D97-AF65-F5344CB8AC3E}">
        <p14:creationId xmlns:p14="http://schemas.microsoft.com/office/powerpoint/2010/main" val="325650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8802" y="-137150"/>
            <a:ext cx="7886700" cy="1325563"/>
          </a:xfrm>
        </p:spPr>
        <p:txBody>
          <a:bodyPr>
            <a:normAutofit/>
          </a:bodyPr>
          <a:lstStyle/>
          <a:p>
            <a:pPr algn="ctr"/>
            <a:r>
              <a:rPr lang="en-US" sz="4000" dirty="0"/>
              <a:t>Enclosure Alert Display</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718802" y="1188413"/>
            <a:ext cx="3733333" cy="3180952"/>
          </a:xfrm>
          <a:prstGeom prst="rect">
            <a:avLst/>
          </a:prstGeom>
          <a:ln>
            <a:solidFill>
              <a:schemeClr val="tx1"/>
            </a:solidFill>
          </a:ln>
        </p:spPr>
      </p:pic>
      <p:sp>
        <p:nvSpPr>
          <p:cNvPr id="5" name="TextBox 5"/>
          <p:cNvSpPr txBox="1"/>
          <p:nvPr/>
        </p:nvSpPr>
        <p:spPr>
          <a:xfrm>
            <a:off x="5105961" y="1558418"/>
            <a:ext cx="3341684"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Enclosure Alert will display as</a:t>
            </a:r>
          </a:p>
          <a:p>
            <a:r>
              <a:rPr lang="en-US" dirty="0"/>
              <a:t>an All Day alert in the Calendar.</a:t>
            </a:r>
          </a:p>
          <a:p>
            <a:r>
              <a:rPr lang="en-US" dirty="0"/>
              <a:t>In addition, it will display in the</a:t>
            </a:r>
          </a:p>
          <a:p>
            <a:r>
              <a:rPr lang="en-US" dirty="0"/>
              <a:t>Alerts grid of the Commissary</a:t>
            </a:r>
          </a:p>
          <a:p>
            <a:r>
              <a:rPr lang="en-US" dirty="0"/>
              <a:t>enclosure. If you added the alert</a:t>
            </a:r>
          </a:p>
          <a:p>
            <a:r>
              <a:rPr lang="en-US" dirty="0"/>
              <a:t>from the Alerts grid in the</a:t>
            </a:r>
          </a:p>
          <a:p>
            <a:r>
              <a:rPr lang="en-US" dirty="0"/>
              <a:t>enclosure record it would also</a:t>
            </a:r>
          </a:p>
          <a:p>
            <a:r>
              <a:rPr lang="en-US" dirty="0"/>
              <a:t>display in the Calendar.</a:t>
            </a:r>
          </a:p>
        </p:txBody>
      </p:sp>
      <p:pic>
        <p:nvPicPr>
          <p:cNvPr id="6" name="Picture 4"/>
          <p:cNvPicPr>
            <a:picLocks noChangeAspect="1"/>
          </p:cNvPicPr>
          <p:nvPr/>
        </p:nvPicPr>
        <p:blipFill>
          <a:blip r:embed="rId3"/>
          <a:stretch>
            <a:fillRect/>
          </a:stretch>
        </p:blipFill>
        <p:spPr>
          <a:xfrm>
            <a:off x="1524000" y="4369365"/>
            <a:ext cx="5600000" cy="1400000"/>
          </a:xfrm>
          <a:prstGeom prst="rect">
            <a:avLst/>
          </a:prstGeom>
          <a:ln>
            <a:solidFill>
              <a:schemeClr val="tx1"/>
            </a:solidFill>
          </a:ln>
        </p:spPr>
      </p:pic>
    </p:spTree>
    <p:extLst>
      <p:ext uri="{BB962C8B-B14F-4D97-AF65-F5344CB8AC3E}">
        <p14:creationId xmlns:p14="http://schemas.microsoft.com/office/powerpoint/2010/main" val="368809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200" dirty="0"/>
              <a:t>Calendar Tasks Sourced From Medical Module</a:t>
            </a:r>
            <a:endParaRPr lang="en-GB" sz="32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78" y="1905000"/>
            <a:ext cx="4646097" cy="3669225"/>
          </a:xfrm>
          <a:prstGeom prst="rect">
            <a:avLst/>
          </a:prstGeom>
          <a:effectLst>
            <a:softEdge rad="317500"/>
          </a:effectLst>
        </p:spPr>
      </p:pic>
      <p:sp>
        <p:nvSpPr>
          <p:cNvPr id="5" name="TextBox 4"/>
          <p:cNvSpPr txBox="1"/>
          <p:nvPr/>
        </p:nvSpPr>
        <p:spPr>
          <a:xfrm>
            <a:off x="4829175" y="2517089"/>
            <a:ext cx="3376822"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There are also Calendar Tasks that</a:t>
            </a:r>
          </a:p>
          <a:p>
            <a:r>
              <a:rPr lang="en-US" dirty="0"/>
              <a:t>are sourced from data entered</a:t>
            </a:r>
          </a:p>
          <a:p>
            <a:r>
              <a:rPr lang="en-US" dirty="0"/>
              <a:t>into the Medical module. </a:t>
            </a:r>
          </a:p>
        </p:txBody>
      </p:sp>
    </p:spTree>
    <p:extLst>
      <p:ext uri="{BB962C8B-B14F-4D97-AF65-F5344CB8AC3E}">
        <p14:creationId xmlns:p14="http://schemas.microsoft.com/office/powerpoint/2010/main" val="3811453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8749"/>
            <a:ext cx="7886700" cy="1325563"/>
          </a:xfrm>
        </p:spPr>
        <p:txBody>
          <a:bodyPr/>
          <a:lstStyle/>
          <a:p>
            <a:pPr algn="ctr"/>
            <a:r>
              <a:rPr lang="en-US" dirty="0"/>
              <a:t>Medical Alert</a:t>
            </a:r>
            <a:endParaRPr lang="en-GB" dirty="0"/>
          </a:p>
        </p:txBody>
      </p:sp>
      <p:pic>
        <p:nvPicPr>
          <p:cNvPr id="6" name="Content Placeholder 5">
            <a:extLst>
              <a:ext uri="{FF2B5EF4-FFF2-40B4-BE49-F238E27FC236}">
                <a16:creationId xmlns:a16="http://schemas.microsoft.com/office/drawing/2014/main" id="{07305F5E-F220-E341-BDBE-C4D61D2C1852}"/>
              </a:ext>
            </a:extLst>
          </p:cNvPr>
          <p:cNvPicPr>
            <a:picLocks noGrp="1" noChangeAspect="1"/>
          </p:cNvPicPr>
          <p:nvPr>
            <p:ph idx="1"/>
          </p:nvPr>
        </p:nvPicPr>
        <p:blipFill>
          <a:blip r:embed="rId2"/>
          <a:stretch>
            <a:fillRect/>
          </a:stretch>
        </p:blipFill>
        <p:spPr>
          <a:xfrm>
            <a:off x="720762" y="1077931"/>
            <a:ext cx="7401262" cy="4698386"/>
          </a:xfrm>
          <a:prstGeom prst="rect">
            <a:avLst/>
          </a:prstGeom>
        </p:spPr>
      </p:pic>
      <p:sp>
        <p:nvSpPr>
          <p:cNvPr id="5" name="TextBox 3"/>
          <p:cNvSpPr txBox="1"/>
          <p:nvPr/>
        </p:nvSpPr>
        <p:spPr>
          <a:xfrm>
            <a:off x="2269094" y="2248638"/>
            <a:ext cx="6412333" cy="646331"/>
          </a:xfrm>
          <a:prstGeom prst="rect">
            <a:avLst/>
          </a:prstGeom>
          <a:solidFill>
            <a:schemeClr val="accent1">
              <a:lumMod val="20000"/>
              <a:lumOff val="80000"/>
            </a:schemeClr>
          </a:solidFill>
          <a:ln>
            <a:solidFill>
              <a:schemeClr val="tx1"/>
            </a:solidFill>
          </a:ln>
        </p:spPr>
        <p:txBody>
          <a:bodyPr wrap="none" rtlCol="0">
            <a:spAutoFit/>
          </a:bodyPr>
          <a:lstStyle/>
          <a:p>
            <a:r>
              <a:rPr lang="en-US" sz="1800" dirty="0">
                <a:effectLst/>
                <a:latin typeface="Karla" pitchFamily="2" charset="0"/>
                <a:ea typeface="Times New Roman" panose="02020603050405020304" pitchFamily="18" charset="0"/>
                <a:cs typeface="Times New Roman" panose="02020603050405020304" pitchFamily="18" charset="0"/>
              </a:rPr>
              <a:t>Medical Alerts set up under a Clinical Note are visible from </a:t>
            </a:r>
            <a:br>
              <a:rPr lang="en-US" sz="1800" dirty="0">
                <a:effectLst/>
                <a:latin typeface="Karla" pitchFamily="2" charset="0"/>
                <a:ea typeface="Times New Roman" panose="02020603050405020304" pitchFamily="18" charset="0"/>
                <a:cs typeface="Times New Roman" panose="02020603050405020304" pitchFamily="18" charset="0"/>
              </a:rPr>
            </a:br>
            <a:r>
              <a:rPr lang="en-US" sz="1800" dirty="0">
                <a:effectLst/>
                <a:latin typeface="Karla" pitchFamily="2" charset="0"/>
                <a:ea typeface="Times New Roman" panose="02020603050405020304" pitchFamily="18" charset="0"/>
                <a:cs typeface="Times New Roman" panose="02020603050405020304" pitchFamily="18" charset="0"/>
              </a:rPr>
              <a:t>the Medical Dashboard, on the right hand details panel</a:t>
            </a:r>
            <a:r>
              <a:rPr lang="en-US" dirty="0">
                <a:effectLst/>
              </a:rPr>
              <a:t> </a:t>
            </a:r>
            <a:endParaRPr lang="en-US" dirty="0"/>
          </a:p>
        </p:txBody>
      </p:sp>
    </p:spTree>
    <p:extLst>
      <p:ext uri="{BB962C8B-B14F-4D97-AF65-F5344CB8AC3E}">
        <p14:creationId xmlns:p14="http://schemas.microsoft.com/office/powerpoint/2010/main" val="147312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8749"/>
            <a:ext cx="7886700" cy="1325563"/>
          </a:xfrm>
        </p:spPr>
        <p:txBody>
          <a:bodyPr/>
          <a:lstStyle/>
          <a:p>
            <a:pPr algn="ctr"/>
            <a:r>
              <a:rPr lang="en-US" dirty="0"/>
              <a:t>Prescription/Treatment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2" descr="http://bellebrocante.typepad.com/.a/6a0120a5a7681c970c0120a611961e970b-8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965700" cy="389186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TextBox 3"/>
          <p:cNvSpPr txBox="1"/>
          <p:nvPr/>
        </p:nvSpPr>
        <p:spPr>
          <a:xfrm>
            <a:off x="1171814" y="5034868"/>
            <a:ext cx="7041671"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Your </a:t>
            </a:r>
            <a:r>
              <a:rPr lang="en-US" dirty="0" err="1"/>
              <a:t>siamang</a:t>
            </a:r>
            <a:r>
              <a:rPr lang="en-US" dirty="0"/>
              <a:t> needs to be treated for a possible infection and, in addition</a:t>
            </a:r>
          </a:p>
          <a:p>
            <a:r>
              <a:rPr lang="en-US" dirty="0"/>
              <a:t>to the printed instructions, you want a Calendar task to remind you.</a:t>
            </a:r>
          </a:p>
        </p:txBody>
      </p:sp>
    </p:spTree>
    <p:extLst>
      <p:ext uri="{BB962C8B-B14F-4D97-AF65-F5344CB8AC3E}">
        <p14:creationId xmlns:p14="http://schemas.microsoft.com/office/powerpoint/2010/main" val="2100154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Prescription/Treatment Display</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2752" y="1044128"/>
            <a:ext cx="8238495" cy="4064740"/>
          </a:xfrm>
          <a:prstGeom prst="rect">
            <a:avLst/>
          </a:prstGeom>
          <a:ln>
            <a:solidFill>
              <a:schemeClr val="tx1"/>
            </a:solidFill>
          </a:ln>
        </p:spPr>
      </p:pic>
      <p:sp>
        <p:nvSpPr>
          <p:cNvPr id="5" name="TextBox 4"/>
          <p:cNvSpPr txBox="1"/>
          <p:nvPr/>
        </p:nvSpPr>
        <p:spPr>
          <a:xfrm>
            <a:off x="304800" y="4840591"/>
            <a:ext cx="797442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Prescription and Treatment tasks are generated from within the Full Prescription/</a:t>
            </a:r>
          </a:p>
          <a:p>
            <a:r>
              <a:rPr lang="en-US" dirty="0"/>
              <a:t>Treatment module. They can also be entered directly from the Calendar and do not</a:t>
            </a:r>
          </a:p>
          <a:p>
            <a:r>
              <a:rPr lang="en-US" dirty="0"/>
              <a:t>have to be sourced from the Medical module.</a:t>
            </a:r>
          </a:p>
        </p:txBody>
      </p:sp>
    </p:spTree>
    <p:extLst>
      <p:ext uri="{BB962C8B-B14F-4D97-AF65-F5344CB8AC3E}">
        <p14:creationId xmlns:p14="http://schemas.microsoft.com/office/powerpoint/2010/main" val="2410794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5787"/>
            <a:ext cx="7886700" cy="1325563"/>
          </a:xfrm>
        </p:spPr>
        <p:txBody>
          <a:bodyPr>
            <a:normAutofit/>
          </a:bodyPr>
          <a:lstStyle/>
          <a:p>
            <a:pPr algn="ctr"/>
            <a:r>
              <a:rPr lang="en-US" sz="3600" dirty="0"/>
              <a:t>Animal Assessment Observation</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075" y="626772"/>
            <a:ext cx="6419850" cy="4279900"/>
          </a:xfrm>
          <a:prstGeom prst="rect">
            <a:avLst/>
          </a:prstGeom>
          <a:effectLst>
            <a:softEdge rad="317500"/>
          </a:effectLst>
        </p:spPr>
      </p:pic>
      <p:sp>
        <p:nvSpPr>
          <p:cNvPr id="5" name="TextBox 4"/>
          <p:cNvSpPr txBox="1"/>
          <p:nvPr/>
        </p:nvSpPr>
        <p:spPr>
          <a:xfrm>
            <a:off x="1284249" y="4976638"/>
            <a:ext cx="6497676"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After the treatment you want to be sure to re-evaluate the animal’s</a:t>
            </a:r>
          </a:p>
          <a:p>
            <a:r>
              <a:rPr lang="en-US" dirty="0"/>
              <a:t>health status.</a:t>
            </a:r>
          </a:p>
        </p:txBody>
      </p:sp>
    </p:spTree>
    <p:extLst>
      <p:ext uri="{BB962C8B-B14F-4D97-AF65-F5344CB8AC3E}">
        <p14:creationId xmlns:p14="http://schemas.microsoft.com/office/powerpoint/2010/main" val="2144577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0428"/>
            <a:ext cx="7886700" cy="1325563"/>
          </a:xfrm>
        </p:spPr>
        <p:txBody>
          <a:bodyPr>
            <a:normAutofit/>
          </a:bodyPr>
          <a:lstStyle/>
          <a:p>
            <a:pPr algn="ctr"/>
            <a:r>
              <a:rPr lang="en-US" sz="3600" dirty="0"/>
              <a:t>Animal Assessment Observation Display</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1232079" y="1310379"/>
            <a:ext cx="6172200" cy="3083474"/>
          </a:xfrm>
          <a:prstGeom prst="rect">
            <a:avLst/>
          </a:prstGeom>
          <a:ln>
            <a:solidFill>
              <a:schemeClr val="tx1"/>
            </a:solidFill>
          </a:ln>
        </p:spPr>
      </p:pic>
      <p:sp>
        <p:nvSpPr>
          <p:cNvPr id="5" name="Rectangle 3"/>
          <p:cNvSpPr/>
          <p:nvPr/>
        </p:nvSpPr>
        <p:spPr>
          <a:xfrm>
            <a:off x="476250" y="4260836"/>
            <a:ext cx="7467600" cy="1477328"/>
          </a:xfrm>
          <a:prstGeom prst="rect">
            <a:avLst/>
          </a:prstGeom>
          <a:solidFill>
            <a:schemeClr val="accent1">
              <a:lumMod val="20000"/>
              <a:lumOff val="80000"/>
            </a:schemeClr>
          </a:solidFill>
          <a:ln>
            <a:solidFill>
              <a:schemeClr val="tx1"/>
            </a:solidFill>
          </a:ln>
        </p:spPr>
        <p:txBody>
          <a:bodyPr wrap="square">
            <a:spAutoFit/>
          </a:bodyPr>
          <a:lstStyle/>
          <a:p>
            <a:r>
              <a:rPr lang="en-US" dirty="0"/>
              <a:t>Animal Assessment Observation is a system generated calendar task that is created on the last day of treatment for any treatment that goes longer than three days.  The intent is to prompt the vet/staff to reassess the case to see if it improved, declined or stayed the same.  This task can also be entered directly into the calendar and does not have to be generated by a treatment.</a:t>
            </a:r>
          </a:p>
        </p:txBody>
      </p:sp>
    </p:spTree>
    <p:extLst>
      <p:ext uri="{BB962C8B-B14F-4D97-AF65-F5344CB8AC3E}">
        <p14:creationId xmlns:p14="http://schemas.microsoft.com/office/powerpoint/2010/main" val="129462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4000" dirty="0"/>
              <a:t>Opening My Calendar</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1070756"/>
            <a:ext cx="3990476" cy="4447619"/>
          </a:xfrm>
          <a:prstGeom prst="rect">
            <a:avLst/>
          </a:prstGeom>
          <a:ln>
            <a:solidFill>
              <a:schemeClr val="tx1"/>
            </a:solidFill>
          </a:ln>
        </p:spPr>
      </p:pic>
      <p:pic>
        <p:nvPicPr>
          <p:cNvPr id="6" name="Picture 6"/>
          <p:cNvPicPr>
            <a:picLocks noChangeAspect="1"/>
          </p:cNvPicPr>
          <p:nvPr/>
        </p:nvPicPr>
        <p:blipFill>
          <a:blip r:embed="rId3"/>
          <a:stretch>
            <a:fillRect/>
          </a:stretch>
        </p:blipFill>
        <p:spPr>
          <a:xfrm>
            <a:off x="2066426" y="901862"/>
            <a:ext cx="5105400" cy="2086659"/>
          </a:xfrm>
          <a:prstGeom prst="rect">
            <a:avLst/>
          </a:prstGeom>
        </p:spPr>
      </p:pic>
      <p:pic>
        <p:nvPicPr>
          <p:cNvPr id="7" name="Picture 4"/>
          <p:cNvPicPr>
            <a:picLocks noChangeAspect="1"/>
          </p:cNvPicPr>
          <p:nvPr/>
        </p:nvPicPr>
        <p:blipFill>
          <a:blip r:embed="rId4"/>
          <a:stretch>
            <a:fillRect/>
          </a:stretch>
        </p:blipFill>
        <p:spPr>
          <a:xfrm>
            <a:off x="7171826" y="1007128"/>
            <a:ext cx="1885714" cy="2866667"/>
          </a:xfrm>
          <a:prstGeom prst="rect">
            <a:avLst/>
          </a:prstGeom>
          <a:ln>
            <a:solidFill>
              <a:schemeClr val="tx1"/>
            </a:solidFill>
          </a:ln>
        </p:spPr>
      </p:pic>
      <p:sp>
        <p:nvSpPr>
          <p:cNvPr id="9" name="TextBox 5"/>
          <p:cNvSpPr txBox="1"/>
          <p:nvPr/>
        </p:nvSpPr>
        <p:spPr>
          <a:xfrm>
            <a:off x="4460193" y="3621046"/>
            <a:ext cx="3343672"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get to My Calendar from</a:t>
            </a:r>
          </a:p>
          <a:p>
            <a:r>
              <a:rPr lang="en-US" dirty="0"/>
              <a:t>the Start menu&gt;Institution&gt; My</a:t>
            </a:r>
          </a:p>
          <a:p>
            <a:r>
              <a:rPr lang="en-US" dirty="0"/>
              <a:t>Calendar. Or, if you have not</a:t>
            </a:r>
          </a:p>
          <a:p>
            <a:r>
              <a:rPr lang="en-US" dirty="0"/>
              <a:t>opted to remove it there is a</a:t>
            </a:r>
          </a:p>
          <a:p>
            <a:r>
              <a:rPr lang="en-US" dirty="0"/>
              <a:t>My Calendar icon on the desktop.</a:t>
            </a:r>
            <a:br>
              <a:rPr lang="en-US" dirty="0"/>
            </a:br>
            <a:r>
              <a:rPr lang="en-US" dirty="0"/>
              <a:t>It’s also available from the </a:t>
            </a:r>
            <a:br>
              <a:rPr lang="en-US" dirty="0"/>
            </a:br>
            <a:r>
              <a:rPr lang="en-US" dirty="0"/>
              <a:t>Medical Dashboard.</a:t>
            </a:r>
          </a:p>
        </p:txBody>
      </p:sp>
    </p:spTree>
    <p:extLst>
      <p:ext uri="{BB962C8B-B14F-4D97-AF65-F5344CB8AC3E}">
        <p14:creationId xmlns:p14="http://schemas.microsoft.com/office/powerpoint/2010/main" val="1014229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Medical Procedure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75" y="975575"/>
            <a:ext cx="6172200" cy="4112209"/>
          </a:xfrm>
          <a:prstGeom prst="rect">
            <a:avLst/>
          </a:prstGeom>
          <a:effectLst>
            <a:softEdge rad="317500"/>
          </a:effectLst>
        </p:spPr>
      </p:pic>
      <p:sp>
        <p:nvSpPr>
          <p:cNvPr id="5" name="TextBox 4"/>
          <p:cNvSpPr txBox="1"/>
          <p:nvPr/>
        </p:nvSpPr>
        <p:spPr>
          <a:xfrm>
            <a:off x="1247775" y="5087784"/>
            <a:ext cx="6086025"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Your </a:t>
            </a:r>
            <a:r>
              <a:rPr lang="en-US" dirty="0" err="1"/>
              <a:t>siamang</a:t>
            </a:r>
            <a:r>
              <a:rPr lang="en-US" dirty="0"/>
              <a:t> appears to have a blockage and surgery has been</a:t>
            </a:r>
          </a:p>
          <a:p>
            <a:r>
              <a:rPr lang="en-US" dirty="0"/>
              <a:t>scheduled. This can appear as a task on the Calendar.</a:t>
            </a:r>
          </a:p>
        </p:txBody>
      </p:sp>
    </p:spTree>
    <p:extLst>
      <p:ext uri="{BB962C8B-B14F-4D97-AF65-F5344CB8AC3E}">
        <p14:creationId xmlns:p14="http://schemas.microsoft.com/office/powerpoint/2010/main" val="3229191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8513"/>
            <a:ext cx="7886700" cy="1325563"/>
          </a:xfrm>
        </p:spPr>
        <p:txBody>
          <a:bodyPr>
            <a:normAutofit/>
          </a:bodyPr>
          <a:lstStyle/>
          <a:p>
            <a:pPr algn="ctr"/>
            <a:r>
              <a:rPr lang="en-US" sz="4000" dirty="0"/>
              <a:t>Medical Procedure</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04900" y="914400"/>
            <a:ext cx="6934200" cy="4179611"/>
          </a:xfrm>
          <a:prstGeom prst="rect">
            <a:avLst/>
          </a:prstGeom>
          <a:ln>
            <a:solidFill>
              <a:schemeClr val="tx1"/>
            </a:solidFill>
          </a:ln>
        </p:spPr>
      </p:pic>
      <p:sp>
        <p:nvSpPr>
          <p:cNvPr id="5" name="TextBox 4"/>
          <p:cNvSpPr txBox="1"/>
          <p:nvPr/>
        </p:nvSpPr>
        <p:spPr>
          <a:xfrm>
            <a:off x="874766" y="4769256"/>
            <a:ext cx="716433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Medical Procedures can be added to the Calendar from the Calendar Tasks</a:t>
            </a:r>
          </a:p>
          <a:p>
            <a:r>
              <a:rPr lang="en-US" dirty="0"/>
              <a:t>side bar in the Medical module. They can also be added directly from the</a:t>
            </a:r>
          </a:p>
          <a:p>
            <a:r>
              <a:rPr lang="en-US" dirty="0"/>
              <a:t>Calendar.</a:t>
            </a:r>
          </a:p>
        </p:txBody>
      </p:sp>
    </p:spTree>
    <p:extLst>
      <p:ext uri="{BB962C8B-B14F-4D97-AF65-F5344CB8AC3E}">
        <p14:creationId xmlns:p14="http://schemas.microsoft.com/office/powerpoint/2010/main" val="282580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Sample Collection</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00200"/>
            <a:ext cx="4368800" cy="4307144"/>
          </a:xfrm>
          <a:prstGeom prst="rect">
            <a:avLst/>
          </a:prstGeom>
          <a:effectLst>
            <a:softEdge rad="317500"/>
          </a:effectLst>
        </p:spPr>
      </p:pic>
      <p:sp>
        <p:nvSpPr>
          <p:cNvPr id="5" name="TextBox 4"/>
          <p:cNvSpPr txBox="1"/>
          <p:nvPr/>
        </p:nvSpPr>
        <p:spPr>
          <a:xfrm>
            <a:off x="5334000" y="2438400"/>
            <a:ext cx="2810128"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Calendar can also serve</a:t>
            </a:r>
          </a:p>
          <a:p>
            <a:r>
              <a:rPr lang="en-US" dirty="0"/>
              <a:t>as a reminder that samples</a:t>
            </a:r>
          </a:p>
          <a:p>
            <a:r>
              <a:rPr lang="en-US" dirty="0"/>
              <a:t>need to be collected. This is</a:t>
            </a:r>
          </a:p>
          <a:p>
            <a:r>
              <a:rPr lang="en-US" dirty="0"/>
              <a:t>helpful to keepers who are</a:t>
            </a:r>
          </a:p>
          <a:p>
            <a:r>
              <a:rPr lang="en-US" dirty="0"/>
              <a:t>often doing the actual</a:t>
            </a:r>
          </a:p>
          <a:p>
            <a:r>
              <a:rPr lang="en-US" dirty="0"/>
              <a:t>sample collection.</a:t>
            </a:r>
          </a:p>
        </p:txBody>
      </p:sp>
    </p:spTree>
    <p:extLst>
      <p:ext uri="{BB962C8B-B14F-4D97-AF65-F5344CB8AC3E}">
        <p14:creationId xmlns:p14="http://schemas.microsoft.com/office/powerpoint/2010/main" val="261076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37150"/>
            <a:ext cx="7886700" cy="1325563"/>
          </a:xfrm>
        </p:spPr>
        <p:txBody>
          <a:bodyPr/>
          <a:lstStyle/>
          <a:p>
            <a:pPr algn="ctr"/>
            <a:r>
              <a:rPr lang="en-US" dirty="0"/>
              <a:t>Sample Collection</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70079" y="807076"/>
            <a:ext cx="7848600" cy="4213968"/>
          </a:xfrm>
          <a:prstGeom prst="rect">
            <a:avLst/>
          </a:prstGeom>
          <a:ln>
            <a:solidFill>
              <a:schemeClr val="tx1"/>
            </a:solidFill>
          </a:ln>
        </p:spPr>
      </p:pic>
      <p:sp>
        <p:nvSpPr>
          <p:cNvPr id="5" name="TextBox 4"/>
          <p:cNvSpPr txBox="1"/>
          <p:nvPr/>
        </p:nvSpPr>
        <p:spPr>
          <a:xfrm>
            <a:off x="981626" y="4851910"/>
            <a:ext cx="7180748"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Sample Collection tasks can be generated in the Samples module. They can</a:t>
            </a:r>
          </a:p>
          <a:p>
            <a:r>
              <a:rPr lang="en-US" dirty="0"/>
              <a:t>also be created from within the Calendar itself and does not require a</a:t>
            </a:r>
          </a:p>
          <a:p>
            <a:r>
              <a:rPr lang="en-US" dirty="0"/>
              <a:t>Medical module entry.</a:t>
            </a:r>
          </a:p>
        </p:txBody>
      </p:sp>
    </p:spTree>
    <p:extLst>
      <p:ext uri="{BB962C8B-B14F-4D97-AF65-F5344CB8AC3E}">
        <p14:creationId xmlns:p14="http://schemas.microsoft.com/office/powerpoint/2010/main" val="3630630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Pathology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30312"/>
            <a:ext cx="3810000" cy="5308600"/>
          </a:xfrm>
          <a:prstGeom prst="rect">
            <a:avLst/>
          </a:prstGeom>
          <a:effectLst>
            <a:softEdge rad="317500"/>
          </a:effectLst>
        </p:spPr>
      </p:pic>
      <p:sp>
        <p:nvSpPr>
          <p:cNvPr id="5" name="TextBox 4"/>
          <p:cNvSpPr txBox="1"/>
          <p:nvPr/>
        </p:nvSpPr>
        <p:spPr>
          <a:xfrm>
            <a:off x="5239394" y="2086500"/>
            <a:ext cx="2722861"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Necropsy submissions</a:t>
            </a:r>
          </a:p>
          <a:p>
            <a:r>
              <a:rPr lang="en-US" dirty="0"/>
              <a:t>can also be tracked on the </a:t>
            </a:r>
          </a:p>
          <a:p>
            <a:r>
              <a:rPr lang="en-US" dirty="0"/>
              <a:t>Calendar and can serve as </a:t>
            </a:r>
          </a:p>
          <a:p>
            <a:r>
              <a:rPr lang="en-US" dirty="0"/>
              <a:t>a reminder to the Vet</a:t>
            </a:r>
          </a:p>
          <a:p>
            <a:r>
              <a:rPr lang="en-US" dirty="0"/>
              <a:t>staff to complete the</a:t>
            </a:r>
          </a:p>
          <a:p>
            <a:r>
              <a:rPr lang="en-US" dirty="0"/>
              <a:t>necropsy and submit</a:t>
            </a:r>
          </a:p>
          <a:p>
            <a:r>
              <a:rPr lang="en-US" dirty="0"/>
              <a:t>samples if needed.</a:t>
            </a:r>
          </a:p>
        </p:txBody>
      </p:sp>
    </p:spTree>
    <p:extLst>
      <p:ext uri="{BB962C8B-B14F-4D97-AF65-F5344CB8AC3E}">
        <p14:creationId xmlns:p14="http://schemas.microsoft.com/office/powerpoint/2010/main" val="130757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50029"/>
            <a:ext cx="7886700" cy="1325563"/>
          </a:xfrm>
        </p:spPr>
        <p:txBody>
          <a:bodyPr>
            <a:normAutofit/>
          </a:bodyPr>
          <a:lstStyle/>
          <a:p>
            <a:pPr algn="ctr"/>
            <a:r>
              <a:rPr lang="en-US" sz="3600" dirty="0"/>
              <a:t>Pathology Display</a:t>
            </a:r>
            <a:endParaRPr lang="en-GB" sz="3600" dirty="0"/>
          </a:p>
        </p:txBody>
      </p:sp>
      <p:sp>
        <p:nvSpPr>
          <p:cNvPr id="3" name="Tijdelijke aanduiding voor inhoud 2"/>
          <p:cNvSpPr>
            <a:spLocks noGrp="1"/>
          </p:cNvSpPr>
          <p:nvPr>
            <p:ph idx="1"/>
          </p:nvPr>
        </p:nvSpPr>
        <p:spPr/>
        <p:txBody>
          <a:bodyPr/>
          <a:lstStyle/>
          <a:p>
            <a:endParaRPr lang="en-GB" b="1" dirty="0"/>
          </a:p>
        </p:txBody>
      </p:sp>
      <p:pic>
        <p:nvPicPr>
          <p:cNvPr id="4" name="Picture 3"/>
          <p:cNvPicPr>
            <a:picLocks noChangeAspect="1"/>
          </p:cNvPicPr>
          <p:nvPr/>
        </p:nvPicPr>
        <p:blipFill>
          <a:blip r:embed="rId2"/>
          <a:stretch>
            <a:fillRect/>
          </a:stretch>
        </p:blipFill>
        <p:spPr>
          <a:xfrm>
            <a:off x="1295400" y="819955"/>
            <a:ext cx="6553200" cy="4097405"/>
          </a:xfrm>
          <a:prstGeom prst="rect">
            <a:avLst/>
          </a:prstGeom>
          <a:ln>
            <a:solidFill>
              <a:schemeClr val="tx1"/>
            </a:solidFill>
          </a:ln>
        </p:spPr>
      </p:pic>
      <p:sp>
        <p:nvSpPr>
          <p:cNvPr id="5" name="TextBox 4"/>
          <p:cNvSpPr txBox="1"/>
          <p:nvPr/>
        </p:nvSpPr>
        <p:spPr>
          <a:xfrm>
            <a:off x="1105698" y="4811480"/>
            <a:ext cx="693260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A necropsy task cannot be scheduled from within the Calendar itself.</a:t>
            </a:r>
          </a:p>
          <a:p>
            <a:r>
              <a:rPr lang="en-US" dirty="0"/>
              <a:t>This task will only populate by being sourced from the Necropsy module</a:t>
            </a:r>
          </a:p>
          <a:p>
            <a:r>
              <a:rPr lang="en-US" dirty="0"/>
              <a:t>in ZIMS for Medical.</a:t>
            </a:r>
          </a:p>
        </p:txBody>
      </p:sp>
    </p:spTree>
    <p:extLst>
      <p:ext uri="{BB962C8B-B14F-4D97-AF65-F5344CB8AC3E}">
        <p14:creationId xmlns:p14="http://schemas.microsoft.com/office/powerpoint/2010/main" val="2589888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75787"/>
            <a:ext cx="7886700" cy="1325563"/>
          </a:xfrm>
        </p:spPr>
        <p:txBody>
          <a:bodyPr>
            <a:normAutofit/>
          </a:bodyPr>
          <a:lstStyle/>
          <a:p>
            <a:pPr algn="ctr"/>
            <a:r>
              <a:rPr lang="en-US" sz="3600" dirty="0"/>
              <a:t>Managing My Calendar</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3697" y="729803"/>
            <a:ext cx="8596606" cy="3862047"/>
          </a:xfrm>
          <a:prstGeom prst="rect">
            <a:avLst/>
          </a:prstGeom>
          <a:ln>
            <a:solidFill>
              <a:schemeClr val="tx1"/>
            </a:solidFill>
          </a:ln>
        </p:spPr>
      </p:pic>
      <p:sp>
        <p:nvSpPr>
          <p:cNvPr id="5" name="TextBox 4"/>
          <p:cNvSpPr txBox="1"/>
          <p:nvPr/>
        </p:nvSpPr>
        <p:spPr>
          <a:xfrm>
            <a:off x="886545" y="4859092"/>
            <a:ext cx="716484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Calendar tasks are color coded so you can easily see what is an Animal</a:t>
            </a:r>
          </a:p>
          <a:p>
            <a:r>
              <a:rPr lang="en-US" dirty="0"/>
              <a:t>Alert versus a Prescription or Treatment.</a:t>
            </a:r>
          </a:p>
        </p:txBody>
      </p:sp>
    </p:spTree>
    <p:extLst>
      <p:ext uri="{BB962C8B-B14F-4D97-AF65-F5344CB8AC3E}">
        <p14:creationId xmlns:p14="http://schemas.microsoft.com/office/powerpoint/2010/main" val="1503471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Managing My Calendar</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07557" y="967414"/>
            <a:ext cx="8528886" cy="3579026"/>
          </a:xfrm>
          <a:prstGeom prst="rect">
            <a:avLst/>
          </a:prstGeom>
          <a:ln>
            <a:solidFill>
              <a:schemeClr val="tx1"/>
            </a:solidFill>
          </a:ln>
        </p:spPr>
      </p:pic>
      <p:sp>
        <p:nvSpPr>
          <p:cNvPr id="5" name="TextBox 4"/>
          <p:cNvSpPr txBox="1"/>
          <p:nvPr/>
        </p:nvSpPr>
        <p:spPr>
          <a:xfrm>
            <a:off x="919910" y="4313525"/>
            <a:ext cx="7304179"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chose not to see all types of tasks by left clicking on the appropriate</a:t>
            </a:r>
          </a:p>
          <a:p>
            <a:r>
              <a:rPr lang="en-US" dirty="0"/>
              <a:t>type on the left side. Here we have selected not to view Pathology records</a:t>
            </a:r>
          </a:p>
          <a:p>
            <a:r>
              <a:rPr lang="en-US" dirty="0"/>
              <a:t>so they have been removed from the Calendar. You know it has been</a:t>
            </a:r>
          </a:p>
          <a:p>
            <a:r>
              <a:rPr lang="en-US" dirty="0"/>
              <a:t>selected because the type is faded.</a:t>
            </a:r>
          </a:p>
        </p:txBody>
      </p:sp>
    </p:spTree>
    <p:extLst>
      <p:ext uri="{BB962C8B-B14F-4D97-AF65-F5344CB8AC3E}">
        <p14:creationId xmlns:p14="http://schemas.microsoft.com/office/powerpoint/2010/main" val="2141690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49" y="-106363"/>
            <a:ext cx="7886700" cy="1325563"/>
          </a:xfrm>
        </p:spPr>
        <p:txBody>
          <a:bodyPr/>
          <a:lstStyle/>
          <a:p>
            <a:pPr algn="ctr"/>
            <a:r>
              <a:rPr lang="en-US" dirty="0"/>
              <a:t>Incomplete Tasks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38665" y="832834"/>
            <a:ext cx="6466667" cy="3523809"/>
          </a:xfrm>
          <a:prstGeom prst="rect">
            <a:avLst/>
          </a:prstGeom>
          <a:ln>
            <a:solidFill>
              <a:schemeClr val="tx1"/>
            </a:solidFill>
          </a:ln>
        </p:spPr>
      </p:pic>
      <p:sp>
        <p:nvSpPr>
          <p:cNvPr id="5" name="TextBox 4"/>
          <p:cNvSpPr txBox="1"/>
          <p:nvPr/>
        </p:nvSpPr>
        <p:spPr>
          <a:xfrm>
            <a:off x="1108068" y="4486014"/>
            <a:ext cx="6927859" cy="954107"/>
          </a:xfrm>
          <a:prstGeom prst="rect">
            <a:avLst/>
          </a:prstGeom>
          <a:solidFill>
            <a:schemeClr val="accent1">
              <a:lumMod val="20000"/>
              <a:lumOff val="80000"/>
            </a:schemeClr>
          </a:solidFill>
          <a:ln>
            <a:solidFill>
              <a:schemeClr val="tx1"/>
            </a:solidFill>
          </a:ln>
        </p:spPr>
        <p:txBody>
          <a:bodyPr wrap="none" rtlCol="0">
            <a:spAutoFit/>
          </a:bodyPr>
          <a:lstStyle/>
          <a:p>
            <a:r>
              <a:rPr lang="en-US" dirty="0"/>
              <a:t>Tasks that have not been completed will display with a “</a:t>
            </a:r>
            <a:r>
              <a:rPr lang="en-US" sz="2000" b="1" dirty="0">
                <a:solidFill>
                  <a:srgbClr val="FF0000"/>
                </a:solidFill>
              </a:rPr>
              <a:t>!</a:t>
            </a:r>
            <a:r>
              <a:rPr lang="en-US" dirty="0"/>
              <a:t>” to the left. </a:t>
            </a:r>
          </a:p>
          <a:p>
            <a:r>
              <a:rPr lang="en-US" dirty="0"/>
              <a:t>Once marked as Complete it goes away. Above we have four Incomplete</a:t>
            </a:r>
          </a:p>
          <a:p>
            <a:r>
              <a:rPr lang="en-US" dirty="0"/>
              <a:t>tasks and one that has been marked as Completed.</a:t>
            </a:r>
          </a:p>
        </p:txBody>
      </p:sp>
    </p:spTree>
    <p:extLst>
      <p:ext uri="{BB962C8B-B14F-4D97-AF65-F5344CB8AC3E}">
        <p14:creationId xmlns:p14="http://schemas.microsoft.com/office/powerpoint/2010/main" val="3507599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3600" dirty="0"/>
              <a:t>Mark Complete</a:t>
            </a:r>
            <a:endParaRPr lang="en-GB" sz="36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962476" y="1007458"/>
            <a:ext cx="7219048" cy="3628571"/>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3191047" y="4251919"/>
            <a:ext cx="2761905" cy="980952"/>
          </a:xfrm>
          <a:prstGeom prst="rect">
            <a:avLst/>
          </a:prstGeom>
          <a:ln>
            <a:solidFill>
              <a:schemeClr val="tx1"/>
            </a:solidFill>
          </a:ln>
        </p:spPr>
      </p:pic>
      <p:cxnSp>
        <p:nvCxnSpPr>
          <p:cNvPr id="6" name="Straight Arrow Connector 7"/>
          <p:cNvCxnSpPr/>
          <p:nvPr/>
        </p:nvCxnSpPr>
        <p:spPr>
          <a:xfrm>
            <a:off x="1971847" y="4571656"/>
            <a:ext cx="1219200" cy="34147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780224" y="5232871"/>
            <a:ext cx="4302618"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To mark as Complete simply select the Mark Complete button. If you have</a:t>
            </a:r>
          </a:p>
          <a:p>
            <a:r>
              <a:rPr lang="en-US" dirty="0"/>
              <a:t>marked a task as Complete by mistake you can check the Mark Incomplete</a:t>
            </a:r>
          </a:p>
          <a:p>
            <a:r>
              <a:rPr lang="en-US" dirty="0"/>
              <a:t>button to make it active again.</a:t>
            </a:r>
          </a:p>
        </p:txBody>
      </p:sp>
    </p:spTree>
    <p:extLst>
      <p:ext uri="{BB962C8B-B14F-4D97-AF65-F5344CB8AC3E}">
        <p14:creationId xmlns:p14="http://schemas.microsoft.com/office/powerpoint/2010/main" val="202919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ED4D63-49D0-A148-B9D7-19951DE92F05}"/>
              </a:ext>
            </a:extLst>
          </p:cNvPr>
          <p:cNvPicPr>
            <a:picLocks noChangeAspect="1"/>
          </p:cNvPicPr>
          <p:nvPr/>
        </p:nvPicPr>
        <p:blipFill>
          <a:blip r:embed="rId2"/>
          <a:stretch>
            <a:fillRect/>
          </a:stretch>
        </p:blipFill>
        <p:spPr>
          <a:xfrm>
            <a:off x="628650" y="1397422"/>
            <a:ext cx="5919308" cy="4149725"/>
          </a:xfrm>
          <a:prstGeom prst="rect">
            <a:avLst/>
          </a:prstGeom>
        </p:spPr>
      </p:pic>
      <p:sp>
        <p:nvSpPr>
          <p:cNvPr id="2" name="Titel 1"/>
          <p:cNvSpPr>
            <a:spLocks noGrp="1"/>
          </p:cNvSpPr>
          <p:nvPr>
            <p:ph type="title"/>
          </p:nvPr>
        </p:nvSpPr>
        <p:spPr/>
        <p:txBody>
          <a:bodyPr/>
          <a:lstStyle/>
          <a:p>
            <a:pPr algn="ctr"/>
            <a:r>
              <a:rPr lang="en-US" dirty="0"/>
              <a:t>My Calendar</a:t>
            </a:r>
            <a:endParaRPr lang="en-GB" dirty="0"/>
          </a:p>
        </p:txBody>
      </p:sp>
      <p:sp>
        <p:nvSpPr>
          <p:cNvPr id="3" name="Tijdelijke aanduiding voor inhoud 2"/>
          <p:cNvSpPr>
            <a:spLocks noGrp="1"/>
          </p:cNvSpPr>
          <p:nvPr>
            <p:ph idx="1"/>
          </p:nvPr>
        </p:nvSpPr>
        <p:spPr/>
        <p:txBody>
          <a:bodyPr/>
          <a:lstStyle/>
          <a:p>
            <a:endParaRPr lang="en-GB" dirty="0"/>
          </a:p>
        </p:txBody>
      </p:sp>
      <p:sp>
        <p:nvSpPr>
          <p:cNvPr id="5" name="TextBox 6"/>
          <p:cNvSpPr txBox="1"/>
          <p:nvPr/>
        </p:nvSpPr>
        <p:spPr>
          <a:xfrm>
            <a:off x="3101790" y="3539752"/>
            <a:ext cx="5203027"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a:t>My Calendar allows you and others to schedule 11</a:t>
            </a:r>
          </a:p>
          <a:p>
            <a:r>
              <a:rPr lang="en-US" dirty="0"/>
              <a:t>different types of tasks. Some can be entered both</a:t>
            </a:r>
          </a:p>
          <a:p>
            <a:r>
              <a:rPr lang="en-US" dirty="0"/>
              <a:t>directly from the calendar or from within the</a:t>
            </a:r>
          </a:p>
          <a:p>
            <a:r>
              <a:rPr lang="en-US" dirty="0"/>
              <a:t>appropriate modules. </a:t>
            </a:r>
            <a:br>
              <a:rPr lang="en-US" dirty="0"/>
            </a:br>
            <a:r>
              <a:rPr lang="en-US" dirty="0"/>
              <a:t>Enclosure and animal alerts are sourced from the </a:t>
            </a:r>
            <a:br>
              <a:rPr lang="en-US" dirty="0"/>
            </a:br>
            <a:r>
              <a:rPr lang="en-US" dirty="0"/>
              <a:t>specific Animal or Enclosure grids and a few different </a:t>
            </a:r>
            <a:br>
              <a:rPr lang="en-US" dirty="0"/>
            </a:br>
            <a:r>
              <a:rPr lang="en-US" dirty="0"/>
              <a:t>alerts are sourced directly from the Medical module. </a:t>
            </a:r>
          </a:p>
        </p:txBody>
      </p:sp>
    </p:spTree>
    <p:extLst>
      <p:ext uri="{BB962C8B-B14F-4D97-AF65-F5344CB8AC3E}">
        <p14:creationId xmlns:p14="http://schemas.microsoft.com/office/powerpoint/2010/main" val="819174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24271"/>
            <a:ext cx="7886700" cy="1325563"/>
          </a:xfrm>
        </p:spPr>
        <p:txBody>
          <a:bodyPr>
            <a:normAutofit/>
          </a:bodyPr>
          <a:lstStyle/>
          <a:p>
            <a:pPr algn="ctr"/>
            <a:r>
              <a:rPr lang="en-US" sz="4000" dirty="0"/>
              <a:t>Hide Complete Tasks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294980" y="876726"/>
            <a:ext cx="8554040" cy="3406775"/>
          </a:xfrm>
          <a:prstGeom prst="rect">
            <a:avLst/>
          </a:prstGeom>
          <a:ln>
            <a:solidFill>
              <a:schemeClr val="tx1"/>
            </a:solidFill>
          </a:ln>
        </p:spPr>
      </p:pic>
      <p:sp>
        <p:nvSpPr>
          <p:cNvPr id="5" name="TextBox 5"/>
          <p:cNvSpPr txBox="1"/>
          <p:nvPr/>
        </p:nvSpPr>
        <p:spPr>
          <a:xfrm>
            <a:off x="1142022" y="4630229"/>
            <a:ext cx="685995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chose to Hide Complete Tasks by checking the box in the upper</a:t>
            </a:r>
          </a:p>
          <a:p>
            <a:r>
              <a:rPr lang="en-US" dirty="0"/>
              <a:t>left hand corner. Now we are viewing only those tasks that need to be</a:t>
            </a:r>
          </a:p>
          <a:p>
            <a:r>
              <a:rPr lang="en-US" dirty="0"/>
              <a:t>addressed.</a:t>
            </a:r>
          </a:p>
        </p:txBody>
      </p:sp>
    </p:spTree>
    <p:extLst>
      <p:ext uri="{BB962C8B-B14F-4D97-AF65-F5344CB8AC3E}">
        <p14:creationId xmlns:p14="http://schemas.microsoft.com/office/powerpoint/2010/main" val="785681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sz="4000" dirty="0"/>
              <a:t>Your Assignments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7200" y="1295400"/>
            <a:ext cx="8089515" cy="3676362"/>
          </a:xfrm>
          <a:prstGeom prst="rect">
            <a:avLst/>
          </a:prstGeom>
          <a:ln>
            <a:solidFill>
              <a:schemeClr val="tx1"/>
            </a:solidFill>
          </a:ln>
        </p:spPr>
      </p:pic>
      <p:sp>
        <p:nvSpPr>
          <p:cNvPr id="5" name="TextBox 4"/>
          <p:cNvSpPr txBox="1"/>
          <p:nvPr/>
        </p:nvSpPr>
        <p:spPr>
          <a:xfrm>
            <a:off x="1282157" y="4928031"/>
            <a:ext cx="6579686"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If tasks are assigned to you they are marked with a black box around</a:t>
            </a:r>
          </a:p>
          <a:p>
            <a:r>
              <a:rPr lang="en-US" dirty="0"/>
              <a:t>them. I have five tasks assigned to me.</a:t>
            </a:r>
          </a:p>
        </p:txBody>
      </p:sp>
    </p:spTree>
    <p:extLst>
      <p:ext uri="{BB962C8B-B14F-4D97-AF65-F5344CB8AC3E}">
        <p14:creationId xmlns:p14="http://schemas.microsoft.com/office/powerpoint/2010/main" val="124623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Limit the Tasks Viewed</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6"/>
          <p:cNvPicPr>
            <a:picLocks noChangeAspect="1"/>
          </p:cNvPicPr>
          <p:nvPr/>
        </p:nvPicPr>
        <p:blipFill>
          <a:blip r:embed="rId2"/>
          <a:stretch>
            <a:fillRect/>
          </a:stretch>
        </p:blipFill>
        <p:spPr>
          <a:xfrm>
            <a:off x="228600" y="1825625"/>
            <a:ext cx="8141574" cy="3821112"/>
          </a:xfrm>
          <a:prstGeom prst="rect">
            <a:avLst/>
          </a:prstGeom>
          <a:ln>
            <a:solidFill>
              <a:schemeClr val="tx1"/>
            </a:solidFill>
          </a:ln>
        </p:spPr>
      </p:pic>
      <p:sp>
        <p:nvSpPr>
          <p:cNvPr id="5" name="TextBox 5"/>
          <p:cNvSpPr txBox="1"/>
          <p:nvPr/>
        </p:nvSpPr>
        <p:spPr>
          <a:xfrm>
            <a:off x="1815922" y="990512"/>
            <a:ext cx="613911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also limit what tasks are viewed by selecting from</a:t>
            </a:r>
          </a:p>
          <a:p>
            <a:r>
              <a:rPr lang="en-US" dirty="0"/>
              <a:t>the staff list. Here I am viewing only those tasks assigned</a:t>
            </a:r>
          </a:p>
          <a:p>
            <a:r>
              <a:rPr lang="en-US" dirty="0"/>
              <a:t>to me. If you are a member of a Team and that Team is selected,</a:t>
            </a:r>
          </a:p>
          <a:p>
            <a:r>
              <a:rPr lang="en-US" dirty="0"/>
              <a:t>those tasks will display for you.</a:t>
            </a:r>
          </a:p>
        </p:txBody>
      </p:sp>
    </p:spTree>
    <p:extLst>
      <p:ext uri="{BB962C8B-B14F-4D97-AF65-F5344CB8AC3E}">
        <p14:creationId xmlns:p14="http://schemas.microsoft.com/office/powerpoint/2010/main" val="891042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All Day versus Timed Tasks</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57200" y="1123681"/>
            <a:ext cx="8229600" cy="3533571"/>
          </a:xfrm>
          <a:prstGeom prst="rect">
            <a:avLst/>
          </a:prstGeom>
          <a:ln>
            <a:solidFill>
              <a:schemeClr val="tx1"/>
            </a:solidFill>
          </a:ln>
        </p:spPr>
      </p:pic>
      <p:sp>
        <p:nvSpPr>
          <p:cNvPr id="5" name="TextBox 4"/>
          <p:cNvSpPr txBox="1"/>
          <p:nvPr/>
        </p:nvSpPr>
        <p:spPr>
          <a:xfrm>
            <a:off x="1058057" y="4826949"/>
            <a:ext cx="702788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For most tasks if there are times associated with it the text is displayed in</a:t>
            </a:r>
          </a:p>
          <a:p>
            <a:r>
              <a:rPr lang="en-US" dirty="0"/>
              <a:t>the appropriate color and it is not highlighted. If the task is for all day</a:t>
            </a:r>
          </a:p>
          <a:p>
            <a:r>
              <a:rPr lang="en-US" dirty="0"/>
              <a:t>then it is highlighted.</a:t>
            </a:r>
          </a:p>
        </p:txBody>
      </p:sp>
    </p:spTree>
    <p:extLst>
      <p:ext uri="{BB962C8B-B14F-4D97-AF65-F5344CB8AC3E}">
        <p14:creationId xmlns:p14="http://schemas.microsoft.com/office/powerpoint/2010/main" val="177644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Calendar View</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533714" y="1389063"/>
            <a:ext cx="5485772" cy="286756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276600" y="2971800"/>
            <a:ext cx="5638800" cy="2186037"/>
          </a:xfrm>
          <a:prstGeom prst="rect">
            <a:avLst/>
          </a:prstGeom>
          <a:ln>
            <a:solidFill>
              <a:schemeClr val="tx1"/>
            </a:solidFill>
          </a:ln>
        </p:spPr>
      </p:pic>
      <p:sp>
        <p:nvSpPr>
          <p:cNvPr id="6" name="TextBox 5"/>
          <p:cNvSpPr txBox="1"/>
          <p:nvPr/>
        </p:nvSpPr>
        <p:spPr>
          <a:xfrm>
            <a:off x="533714" y="5020896"/>
            <a:ext cx="4765451" cy="1477328"/>
          </a:xfrm>
          <a:prstGeom prst="rect">
            <a:avLst/>
          </a:prstGeom>
          <a:solidFill>
            <a:schemeClr val="accent1">
              <a:lumMod val="20000"/>
              <a:lumOff val="80000"/>
            </a:schemeClr>
          </a:solidFill>
          <a:ln>
            <a:solidFill>
              <a:schemeClr val="tx1"/>
            </a:solidFill>
          </a:ln>
        </p:spPr>
        <p:txBody>
          <a:bodyPr wrap="square" rtlCol="0">
            <a:spAutoFit/>
          </a:bodyPr>
          <a:lstStyle/>
          <a:p>
            <a:r>
              <a:rPr lang="en-US" dirty="0"/>
              <a:t>If you select to view the Calendar by the Day or Week any tasks with times</a:t>
            </a:r>
          </a:p>
          <a:p>
            <a:r>
              <a:rPr lang="en-US" dirty="0"/>
              <a:t>recorded will display in the appropriate time slot. Any all day tasks will display</a:t>
            </a:r>
          </a:p>
          <a:p>
            <a:r>
              <a:rPr lang="en-US" dirty="0"/>
              <a:t>across the top as the USDA Alert does.</a:t>
            </a:r>
          </a:p>
        </p:txBody>
      </p:sp>
    </p:spTree>
    <p:extLst>
      <p:ext uri="{BB962C8B-B14F-4D97-AF65-F5344CB8AC3E}">
        <p14:creationId xmlns:p14="http://schemas.microsoft.com/office/powerpoint/2010/main" val="4258619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Calendar View</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34712" y="929495"/>
            <a:ext cx="6763823" cy="4861102"/>
          </a:xfrm>
          <a:prstGeom prst="rect">
            <a:avLst/>
          </a:prstGeom>
          <a:ln>
            <a:solidFill>
              <a:schemeClr val="tx1"/>
            </a:solidFill>
          </a:ln>
        </p:spPr>
      </p:pic>
      <p:sp>
        <p:nvSpPr>
          <p:cNvPr id="5" name="TextBox 4"/>
          <p:cNvSpPr txBox="1"/>
          <p:nvPr/>
        </p:nvSpPr>
        <p:spPr>
          <a:xfrm>
            <a:off x="1358721" y="4741794"/>
            <a:ext cx="613315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also select to view by 2 Weeks or a Month, as shown in</a:t>
            </a:r>
          </a:p>
          <a:p>
            <a:r>
              <a:rPr lang="en-US" dirty="0"/>
              <a:t>the earlier slides. Using the forward and backward arrows will</a:t>
            </a:r>
          </a:p>
          <a:p>
            <a:r>
              <a:rPr lang="en-US" dirty="0"/>
              <a:t>change the view in whatever time increment you have selected.</a:t>
            </a:r>
          </a:p>
        </p:txBody>
      </p:sp>
    </p:spTree>
    <p:extLst>
      <p:ext uri="{BB962C8B-B14F-4D97-AF65-F5344CB8AC3E}">
        <p14:creationId xmlns:p14="http://schemas.microsoft.com/office/powerpoint/2010/main" val="553698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83591"/>
            <a:ext cx="7886700" cy="1325563"/>
          </a:xfrm>
        </p:spPr>
        <p:txBody>
          <a:bodyPr>
            <a:normAutofit/>
          </a:bodyPr>
          <a:lstStyle/>
          <a:p>
            <a:pPr algn="ctr"/>
            <a:r>
              <a:rPr lang="en-US" sz="4000" dirty="0"/>
              <a:t>Editing From Calendar</a:t>
            </a:r>
            <a:endParaRPr lang="en-GB" sz="4000"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1141972"/>
            <a:ext cx="7676600" cy="4436476"/>
          </a:xfrm>
          <a:prstGeom prst="rect">
            <a:avLst/>
          </a:prstGeom>
          <a:ln>
            <a:solidFill>
              <a:schemeClr val="tx1"/>
            </a:solidFill>
          </a:ln>
        </p:spPr>
      </p:pic>
      <p:sp>
        <p:nvSpPr>
          <p:cNvPr id="5" name="TextBox 4"/>
          <p:cNvSpPr txBox="1"/>
          <p:nvPr/>
        </p:nvSpPr>
        <p:spPr>
          <a:xfrm>
            <a:off x="1017432" y="743610"/>
            <a:ext cx="6530377"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view the task by left clicking on it. If you have Edit or Delete</a:t>
            </a:r>
          </a:p>
          <a:p>
            <a:r>
              <a:rPr lang="en-US" dirty="0"/>
              <a:t>Role access you can also edit or delete the task right from the</a:t>
            </a:r>
          </a:p>
          <a:p>
            <a:r>
              <a:rPr lang="en-US" dirty="0"/>
              <a:t>Calendar. If changed in the Calendar the task/alert will be edited or </a:t>
            </a:r>
          </a:p>
          <a:p>
            <a:r>
              <a:rPr lang="en-US"/>
              <a:t>deleted </a:t>
            </a:r>
            <a:r>
              <a:rPr lang="en-US" dirty="0"/>
              <a:t>within the </a:t>
            </a:r>
            <a:r>
              <a:rPr lang="en-US"/>
              <a:t>animal or enclosure </a:t>
            </a:r>
            <a:r>
              <a:rPr lang="en-US" dirty="0"/>
              <a:t>record.</a:t>
            </a:r>
          </a:p>
        </p:txBody>
      </p:sp>
    </p:spTree>
    <p:extLst>
      <p:ext uri="{BB962C8B-B14F-4D97-AF65-F5344CB8AC3E}">
        <p14:creationId xmlns:p14="http://schemas.microsoft.com/office/powerpoint/2010/main" val="4284375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62908"/>
            <a:ext cx="7886700" cy="1325563"/>
          </a:xfrm>
        </p:spPr>
        <p:txBody>
          <a:bodyPr/>
          <a:lstStyle/>
          <a:p>
            <a:pPr algn="ctr"/>
            <a:r>
              <a:rPr lang="en-US" dirty="0"/>
              <a:t>List View</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628650" y="1077485"/>
            <a:ext cx="6104762" cy="2923809"/>
          </a:xfrm>
          <a:prstGeom prst="rect">
            <a:avLst/>
          </a:prstGeom>
          <a:ln>
            <a:solidFill>
              <a:schemeClr val="tx1"/>
            </a:solidFill>
          </a:ln>
        </p:spPr>
      </p:pic>
      <p:pic>
        <p:nvPicPr>
          <p:cNvPr id="5" name="Picture 5"/>
          <p:cNvPicPr>
            <a:picLocks noChangeAspect="1"/>
          </p:cNvPicPr>
          <p:nvPr/>
        </p:nvPicPr>
        <p:blipFill>
          <a:blip r:embed="rId3"/>
          <a:stretch>
            <a:fillRect/>
          </a:stretch>
        </p:blipFill>
        <p:spPr>
          <a:xfrm>
            <a:off x="1021178" y="2764665"/>
            <a:ext cx="7652743" cy="2022347"/>
          </a:xfrm>
          <a:prstGeom prst="rect">
            <a:avLst/>
          </a:prstGeom>
          <a:ln>
            <a:solidFill>
              <a:schemeClr val="tx1"/>
            </a:solidFill>
          </a:ln>
        </p:spPr>
      </p:pic>
      <p:sp>
        <p:nvSpPr>
          <p:cNvPr id="6" name="TextBox 6"/>
          <p:cNvSpPr txBox="1"/>
          <p:nvPr/>
        </p:nvSpPr>
        <p:spPr>
          <a:xfrm>
            <a:off x="628650" y="4488964"/>
            <a:ext cx="6693243"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 can also switch from a Calendar View to a List View by selecting</a:t>
            </a:r>
          </a:p>
          <a:p>
            <a:r>
              <a:rPr lang="en-US" dirty="0"/>
              <a:t>List View in the upper right hand corner. This will display as a sortable</a:t>
            </a:r>
          </a:p>
          <a:p>
            <a:r>
              <a:rPr lang="en-US" dirty="0"/>
              <a:t>list during the time frame selected for the calendar. You can open the</a:t>
            </a:r>
          </a:p>
          <a:p>
            <a:r>
              <a:rPr lang="en-US" dirty="0"/>
              <a:t>tasks to edit, mark as complete or delete from this list.</a:t>
            </a:r>
          </a:p>
        </p:txBody>
      </p:sp>
    </p:spTree>
    <p:extLst>
      <p:ext uri="{BB962C8B-B14F-4D97-AF65-F5344CB8AC3E}">
        <p14:creationId xmlns:p14="http://schemas.microsoft.com/office/powerpoint/2010/main" val="1640399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53943C-43A8-9448-ABCA-2FA66D4B1C55}"/>
              </a:ext>
            </a:extLst>
          </p:cNvPr>
          <p:cNvPicPr>
            <a:picLocks noChangeAspect="1"/>
          </p:cNvPicPr>
          <p:nvPr/>
        </p:nvPicPr>
        <p:blipFill>
          <a:blip r:embed="rId2"/>
          <a:stretch>
            <a:fillRect/>
          </a:stretch>
        </p:blipFill>
        <p:spPr>
          <a:xfrm>
            <a:off x="2262036" y="809313"/>
            <a:ext cx="6361460" cy="5760726"/>
          </a:xfrm>
          <a:prstGeom prst="rect">
            <a:avLst/>
          </a:prstGeom>
        </p:spPr>
      </p:pic>
      <p:sp>
        <p:nvSpPr>
          <p:cNvPr id="2" name="Titel 1"/>
          <p:cNvSpPr>
            <a:spLocks noGrp="1"/>
          </p:cNvSpPr>
          <p:nvPr>
            <p:ph type="title"/>
          </p:nvPr>
        </p:nvSpPr>
        <p:spPr>
          <a:xfrm>
            <a:off x="628650" y="-162908"/>
            <a:ext cx="7886700" cy="1325563"/>
          </a:xfrm>
        </p:spPr>
        <p:txBody>
          <a:bodyPr/>
          <a:lstStyle/>
          <a:p>
            <a:pPr algn="ctr"/>
            <a:r>
              <a:rPr lang="en-US" dirty="0"/>
              <a:t>Reporting</a:t>
            </a:r>
            <a:endParaRPr lang="en-GB" dirty="0"/>
          </a:p>
        </p:txBody>
      </p:sp>
      <p:sp>
        <p:nvSpPr>
          <p:cNvPr id="6" name="TextBox 6"/>
          <p:cNvSpPr txBox="1"/>
          <p:nvPr/>
        </p:nvSpPr>
        <p:spPr>
          <a:xfrm>
            <a:off x="440063" y="3228011"/>
            <a:ext cx="3643946"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effectLst/>
                <a:latin typeface="Karla" pitchFamily="2" charset="0"/>
              </a:rPr>
              <a:t>Reporting on the calendar items </a:t>
            </a:r>
          </a:p>
          <a:p>
            <a:r>
              <a:rPr lang="en-US" dirty="0">
                <a:effectLst/>
                <a:latin typeface="Karla" pitchFamily="2" charset="0"/>
              </a:rPr>
              <a:t>is only available via a report in </a:t>
            </a:r>
            <a:br>
              <a:rPr lang="en-US" dirty="0">
                <a:effectLst/>
                <a:latin typeface="Karla" pitchFamily="2" charset="0"/>
              </a:rPr>
            </a:br>
            <a:r>
              <a:rPr lang="en-US" dirty="0">
                <a:effectLst/>
                <a:latin typeface="Karla" pitchFamily="2" charset="0"/>
              </a:rPr>
              <a:t>ZIMS for Medical currently.</a:t>
            </a:r>
          </a:p>
        </p:txBody>
      </p:sp>
    </p:spTree>
    <p:extLst>
      <p:ext uri="{BB962C8B-B14F-4D97-AF65-F5344CB8AC3E}">
        <p14:creationId xmlns:p14="http://schemas.microsoft.com/office/powerpoint/2010/main" val="1769868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2130425"/>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dirty="0"/>
              <a:t>Any questions?</a:t>
            </a:r>
          </a:p>
        </p:txBody>
      </p:sp>
      <p:sp>
        <p:nvSpPr>
          <p:cNvPr id="6" name="Subtitle 2"/>
          <p:cNvSpPr txBox="1">
            <a:spLocks/>
          </p:cNvSpPr>
          <p:nvPr/>
        </p:nvSpPr>
        <p:spPr>
          <a:xfrm>
            <a:off x="1371600" y="3886200"/>
            <a:ext cx="6400800" cy="1752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On My Calendar</a:t>
            </a:r>
          </a:p>
        </p:txBody>
      </p:sp>
    </p:spTree>
    <p:extLst>
      <p:ext uri="{BB962C8B-B14F-4D97-AF65-F5344CB8AC3E}">
        <p14:creationId xmlns:p14="http://schemas.microsoft.com/office/powerpoint/2010/main" val="348891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lstStyle/>
          <a:p>
            <a:pPr algn="ctr"/>
            <a:r>
              <a:rPr lang="en-US" dirty="0"/>
              <a:t>Calendar in Roles</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4"/>
          <p:cNvPicPr>
            <a:picLocks noChangeAspect="1"/>
          </p:cNvPicPr>
          <p:nvPr/>
        </p:nvPicPr>
        <p:blipFill>
          <a:blip r:embed="rId2"/>
          <a:stretch>
            <a:fillRect/>
          </a:stretch>
        </p:blipFill>
        <p:spPr>
          <a:xfrm>
            <a:off x="304800" y="949466"/>
            <a:ext cx="2057026" cy="240423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309562" y="4035977"/>
            <a:ext cx="2031506" cy="2136223"/>
          </a:xfrm>
          <a:prstGeom prst="rect">
            <a:avLst/>
          </a:prstGeom>
          <a:ln>
            <a:solidFill>
              <a:schemeClr val="tx1"/>
            </a:solidFill>
          </a:ln>
        </p:spPr>
      </p:pic>
      <p:sp>
        <p:nvSpPr>
          <p:cNvPr id="7" name="TextBox 6"/>
          <p:cNvSpPr txBox="1"/>
          <p:nvPr/>
        </p:nvSpPr>
        <p:spPr>
          <a:xfrm>
            <a:off x="2660156" y="4642423"/>
            <a:ext cx="5838201"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Calendar is selectable as a module in both Husbandry</a:t>
            </a:r>
          </a:p>
          <a:p>
            <a:r>
              <a:rPr lang="en-US" dirty="0"/>
              <a:t>and Medical Roles. The custom Role above can view all tasks</a:t>
            </a:r>
          </a:p>
          <a:p>
            <a:r>
              <a:rPr lang="en-US" dirty="0"/>
              <a:t>but can only Add/Edit or Remove the top four.</a:t>
            </a:r>
          </a:p>
        </p:txBody>
      </p:sp>
      <p:pic>
        <p:nvPicPr>
          <p:cNvPr id="9" name="Picture 8">
            <a:extLst>
              <a:ext uri="{FF2B5EF4-FFF2-40B4-BE49-F238E27FC236}">
                <a16:creationId xmlns:a16="http://schemas.microsoft.com/office/drawing/2014/main" id="{7FD71E0F-0DCF-D645-A6C2-ED8608358562}"/>
              </a:ext>
            </a:extLst>
          </p:cNvPr>
          <p:cNvPicPr>
            <a:picLocks noChangeAspect="1"/>
          </p:cNvPicPr>
          <p:nvPr/>
        </p:nvPicPr>
        <p:blipFill>
          <a:blip r:embed="rId4"/>
          <a:stretch>
            <a:fillRect/>
          </a:stretch>
        </p:blipFill>
        <p:spPr>
          <a:xfrm>
            <a:off x="2431706" y="949466"/>
            <a:ext cx="6314261" cy="3394597"/>
          </a:xfrm>
          <a:prstGeom prst="rect">
            <a:avLst/>
          </a:prstGeom>
        </p:spPr>
      </p:pic>
    </p:spTree>
    <p:extLst>
      <p:ext uri="{BB962C8B-B14F-4D97-AF65-F5344CB8AC3E}">
        <p14:creationId xmlns:p14="http://schemas.microsoft.com/office/powerpoint/2010/main" val="81817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Animal Alert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676400"/>
            <a:ext cx="4660900" cy="3872954"/>
          </a:xfrm>
          <a:prstGeom prst="rect">
            <a:avLst/>
          </a:prstGeom>
          <a:effectLst>
            <a:softEdge rad="317500"/>
          </a:effectLst>
        </p:spPr>
      </p:pic>
      <p:sp>
        <p:nvSpPr>
          <p:cNvPr id="5" name="TextBox 4"/>
          <p:cNvSpPr txBox="1"/>
          <p:nvPr/>
        </p:nvSpPr>
        <p:spPr>
          <a:xfrm>
            <a:off x="457200" y="1981200"/>
            <a:ext cx="3219279"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a:t>Animal Alerts can be added</a:t>
            </a:r>
          </a:p>
          <a:p>
            <a:r>
              <a:rPr lang="en-US" dirty="0"/>
              <a:t>from within the animal’s</a:t>
            </a:r>
          </a:p>
          <a:p>
            <a:r>
              <a:rPr lang="en-US" dirty="0"/>
              <a:t>record or from the Calendar.</a:t>
            </a:r>
          </a:p>
          <a:p>
            <a:r>
              <a:rPr lang="en-US" dirty="0"/>
              <a:t>The information will display in</a:t>
            </a:r>
          </a:p>
          <a:p>
            <a:r>
              <a:rPr lang="en-US" dirty="0"/>
              <a:t>both the record and Calendar</a:t>
            </a:r>
          </a:p>
          <a:p>
            <a:r>
              <a:rPr lang="en-US" dirty="0"/>
              <a:t>regardless of where it was </a:t>
            </a:r>
          </a:p>
          <a:p>
            <a:r>
              <a:rPr lang="en-US" dirty="0"/>
              <a:t>entered. In this scenario one</a:t>
            </a:r>
          </a:p>
          <a:p>
            <a:r>
              <a:rPr lang="en-US" dirty="0"/>
              <a:t>of the giraffes grabbed a camera</a:t>
            </a:r>
          </a:p>
          <a:p>
            <a:r>
              <a:rPr lang="en-US" dirty="0"/>
              <a:t>from a visitor and gobbled it</a:t>
            </a:r>
          </a:p>
          <a:p>
            <a:r>
              <a:rPr lang="en-US" dirty="0"/>
              <a:t>down.</a:t>
            </a:r>
          </a:p>
          <a:p>
            <a:endParaRPr lang="en-US" dirty="0"/>
          </a:p>
        </p:txBody>
      </p:sp>
    </p:spTree>
    <p:extLst>
      <p:ext uri="{BB962C8B-B14F-4D97-AF65-F5344CB8AC3E}">
        <p14:creationId xmlns:p14="http://schemas.microsoft.com/office/powerpoint/2010/main" val="148837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7300" y="64494"/>
            <a:ext cx="7886700" cy="1325563"/>
          </a:xfrm>
        </p:spPr>
        <p:txBody>
          <a:bodyPr>
            <a:normAutofit/>
          </a:bodyPr>
          <a:lstStyle/>
          <a:p>
            <a:pPr algn="ctr"/>
            <a:r>
              <a:rPr lang="en-US" sz="4000" dirty="0"/>
              <a:t>Animal Alert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5"/>
          <p:cNvPicPr>
            <a:picLocks noChangeAspect="1"/>
          </p:cNvPicPr>
          <p:nvPr/>
        </p:nvPicPr>
        <p:blipFill>
          <a:blip r:embed="rId2"/>
          <a:stretch>
            <a:fillRect/>
          </a:stretch>
        </p:blipFill>
        <p:spPr>
          <a:xfrm>
            <a:off x="1010095" y="1160060"/>
            <a:ext cx="7123809" cy="3609524"/>
          </a:xfrm>
          <a:prstGeom prst="rect">
            <a:avLst/>
          </a:prstGeom>
          <a:ln>
            <a:solidFill>
              <a:schemeClr val="tx1"/>
            </a:solidFill>
          </a:ln>
        </p:spPr>
      </p:pic>
      <p:pic>
        <p:nvPicPr>
          <p:cNvPr id="6" name="Picture 6"/>
          <p:cNvPicPr>
            <a:picLocks noChangeAspect="1"/>
          </p:cNvPicPr>
          <p:nvPr/>
        </p:nvPicPr>
        <p:blipFill>
          <a:blip r:embed="rId3"/>
          <a:stretch>
            <a:fillRect/>
          </a:stretch>
        </p:blipFill>
        <p:spPr>
          <a:xfrm>
            <a:off x="457200" y="288925"/>
            <a:ext cx="2419124" cy="1572430"/>
          </a:xfrm>
          <a:prstGeom prst="rect">
            <a:avLst/>
          </a:prstGeom>
          <a:ln>
            <a:solidFill>
              <a:schemeClr val="tx1"/>
            </a:solidFill>
          </a:ln>
        </p:spPr>
      </p:pic>
      <p:sp>
        <p:nvSpPr>
          <p:cNvPr id="7" name="TextBox 4"/>
          <p:cNvSpPr txBox="1"/>
          <p:nvPr/>
        </p:nvSpPr>
        <p:spPr>
          <a:xfrm>
            <a:off x="1238458" y="4346160"/>
            <a:ext cx="6667082"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a:t>To add an Animal Alert simply left click anywhere in the Calendar and</a:t>
            </a:r>
          </a:p>
          <a:p>
            <a:r>
              <a:rPr lang="en-US" dirty="0"/>
              <a:t>select Animal Alert from the Task/Event Type dropdown. Select the</a:t>
            </a:r>
          </a:p>
          <a:p>
            <a:r>
              <a:rPr lang="en-US" dirty="0"/>
              <a:t>appropriate Priority. The giraffe is to be observed through the entire</a:t>
            </a:r>
          </a:p>
          <a:p>
            <a:r>
              <a:rPr lang="en-US" dirty="0"/>
              <a:t>day so the All Day box is checked. What is entered into the Title will</a:t>
            </a:r>
          </a:p>
          <a:p>
            <a:r>
              <a:rPr lang="en-US" dirty="0"/>
              <a:t>display in the Calendar.</a:t>
            </a:r>
          </a:p>
        </p:txBody>
      </p:sp>
    </p:spTree>
    <p:extLst>
      <p:ext uri="{BB962C8B-B14F-4D97-AF65-F5344CB8AC3E}">
        <p14:creationId xmlns:p14="http://schemas.microsoft.com/office/powerpoint/2010/main" val="311749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670" y="0"/>
            <a:ext cx="7886700" cy="1325563"/>
          </a:xfrm>
        </p:spPr>
        <p:txBody>
          <a:bodyPr/>
          <a:lstStyle/>
          <a:p>
            <a:pPr algn="ctr"/>
            <a:r>
              <a:rPr lang="en-US" dirty="0"/>
              <a:t>Animal Alert Display</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56803" y="917620"/>
            <a:ext cx="8158547" cy="342873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352800" y="2631986"/>
            <a:ext cx="5609524" cy="1409524"/>
          </a:xfrm>
          <a:prstGeom prst="rect">
            <a:avLst/>
          </a:prstGeom>
          <a:ln>
            <a:solidFill>
              <a:schemeClr val="tx1"/>
            </a:solidFill>
          </a:ln>
        </p:spPr>
      </p:pic>
      <p:sp>
        <p:nvSpPr>
          <p:cNvPr id="7" name="TextBox 5"/>
          <p:cNvSpPr txBox="1"/>
          <p:nvPr/>
        </p:nvSpPr>
        <p:spPr>
          <a:xfrm>
            <a:off x="1113417" y="4509072"/>
            <a:ext cx="679320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Animal Alert will display in the Calendar across the dates selected.</a:t>
            </a:r>
          </a:p>
          <a:p>
            <a:r>
              <a:rPr lang="en-US" dirty="0"/>
              <a:t>It will also display in the Alerts grid in the animal record. If you add the</a:t>
            </a:r>
          </a:p>
          <a:p>
            <a:r>
              <a:rPr lang="en-US" dirty="0"/>
              <a:t>Animal Alert from within the Alert grid in the animal record it will also</a:t>
            </a:r>
          </a:p>
          <a:p>
            <a:r>
              <a:rPr lang="en-US" dirty="0"/>
              <a:t>display in the Calendar.</a:t>
            </a:r>
          </a:p>
        </p:txBody>
      </p:sp>
    </p:spTree>
    <p:extLst>
      <p:ext uri="{BB962C8B-B14F-4D97-AF65-F5344CB8AC3E}">
        <p14:creationId xmlns:p14="http://schemas.microsoft.com/office/powerpoint/2010/main" val="373366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a:t>Animal Measurement</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143000"/>
            <a:ext cx="5943600" cy="3713019"/>
          </a:xfrm>
          <a:prstGeom prst="rect">
            <a:avLst/>
          </a:prstGeom>
          <a:effectLst>
            <a:softEdge rad="317500"/>
          </a:effectLst>
        </p:spPr>
      </p:pic>
      <p:sp>
        <p:nvSpPr>
          <p:cNvPr id="5" name="TextBox 4"/>
          <p:cNvSpPr txBox="1"/>
          <p:nvPr/>
        </p:nvSpPr>
        <p:spPr>
          <a:xfrm>
            <a:off x="1204917" y="4990955"/>
            <a:ext cx="6886565"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a:t>Your penguin chicks need to be weighed every week. You can create an </a:t>
            </a:r>
          </a:p>
          <a:p>
            <a:r>
              <a:rPr lang="en-US" dirty="0"/>
              <a:t>Animal Measurement task to remind you.</a:t>
            </a:r>
          </a:p>
        </p:txBody>
      </p:sp>
    </p:spTree>
    <p:extLst>
      <p:ext uri="{BB962C8B-B14F-4D97-AF65-F5344CB8AC3E}">
        <p14:creationId xmlns:p14="http://schemas.microsoft.com/office/powerpoint/2010/main" val="36986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0"/>
            <a:ext cx="7886700" cy="1325563"/>
          </a:xfrm>
        </p:spPr>
        <p:txBody>
          <a:bodyPr>
            <a:normAutofit/>
          </a:bodyPr>
          <a:lstStyle/>
          <a:p>
            <a:pPr algn="ctr"/>
            <a:r>
              <a:rPr lang="en-US" sz="4000" dirty="0"/>
              <a:t>Animal Measurement</a:t>
            </a:r>
            <a:endParaRPr lang="en-GB" sz="4000" dirty="0"/>
          </a:p>
        </p:txBody>
      </p:sp>
      <p:sp>
        <p:nvSpPr>
          <p:cNvPr id="3" name="Tijdelijke aanduiding voor inhoud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981524" y="1073802"/>
            <a:ext cx="7180952" cy="3628571"/>
          </a:xfrm>
          <a:prstGeom prst="rect">
            <a:avLst/>
          </a:prstGeom>
          <a:solidFill>
            <a:schemeClr val="bg1"/>
          </a:solidFill>
          <a:ln>
            <a:solidFill>
              <a:schemeClr val="tx1"/>
            </a:solidFill>
          </a:ln>
        </p:spPr>
      </p:pic>
      <p:sp>
        <p:nvSpPr>
          <p:cNvPr id="5" name="TextBox 4"/>
          <p:cNvSpPr txBox="1"/>
          <p:nvPr/>
        </p:nvSpPr>
        <p:spPr>
          <a:xfrm>
            <a:off x="1322168" y="4852845"/>
            <a:ext cx="6499664"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Since this task has a time attached – the chicks need to be weighed</a:t>
            </a:r>
          </a:p>
          <a:p>
            <a:r>
              <a:rPr lang="en-US" dirty="0"/>
              <a:t>before going out on exhibit – you will uncheck the All Day checkbox</a:t>
            </a:r>
          </a:p>
          <a:p>
            <a:r>
              <a:rPr lang="en-US" dirty="0"/>
              <a:t>and record the appropriate times.</a:t>
            </a:r>
          </a:p>
        </p:txBody>
      </p:sp>
    </p:spTree>
    <p:extLst>
      <p:ext uri="{BB962C8B-B14F-4D97-AF65-F5344CB8AC3E}">
        <p14:creationId xmlns:p14="http://schemas.microsoft.com/office/powerpoint/2010/main" val="913701567"/>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Module xmlns="00558959-21e2-49b6-8bc1-d46e8fb3ce16">4000</Module>
    <PublishingExpirationDate xmlns="http://schemas.microsoft.com/sharepoint/v3" xsi:nil="true"/>
    <Community_x0020_Author_x0020__x007c__x0020_Editor xmlns="00558959-21e2-49b6-8bc1-d46e8fb3ce16">
      <UserInfo>
        <DisplayName>Adrienne Miller</DisplayName>
        <AccountId>45</AccountId>
        <AccountType/>
      </UserInfo>
    </Community_x0020_Author_x0020__x007c__x0020_Editor>
    <PublishingStartDate xmlns="http://schemas.microsoft.com/sharepoint/v3" xsi:nil="true"/>
    <Best_x0020_Practices xmlns="00558959-21e2-49b6-8bc1-d46e8fb3ce16">false</Best_x0020_Practices>
    <Review xmlns="00558959-21e2-49b6-8bc1-d46e8fb3ce16" xsi:nil="true"/>
    <Content_x0020_Last_x0020_Updated_x0020_on_x003a_ xmlns="00558959-21e2-49b6-8bc1-d46e8fb3ce16" xsi:nil="true"/>
    <Permalink xmlns="00558959-21e2-49b6-8bc1-d46e8fb3ce16">
      <Url xsi:nil="true"/>
      <Description xsi:nil="true"/>
    </Permalink>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E7312-F75C-446A-8564-E69BC836277E}">
  <ds:schemaRefs>
    <ds:schemaRef ds:uri="http://schemas.microsoft.com/office/2006/metadata/properties"/>
    <ds:schemaRef ds:uri="00558959-21e2-49b6-8bc1-d46e8fb3ce16"/>
    <ds:schemaRef ds:uri="http://schemas.microsoft.com/sharepoint/v3"/>
  </ds:schemaRefs>
</ds:datastoreItem>
</file>

<file path=customXml/itemProps2.xml><?xml version="1.0" encoding="utf-8"?>
<ds:datastoreItem xmlns:ds="http://schemas.openxmlformats.org/officeDocument/2006/customXml" ds:itemID="{B19245C5-3B77-46E4-A650-10FAA1ACF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103DAC6-14DF-46E3-B8E0-A13E3996F3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523</TotalTime>
  <Words>1510</Words>
  <Application>Microsoft Macintosh PowerPoint</Application>
  <PresentationFormat>On-screen Show (4:3)</PresentationFormat>
  <Paragraphs>182</Paragraphs>
  <Slides>39</Slides>
  <Notes>0</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39</vt:i4>
      </vt:variant>
    </vt:vector>
  </HeadingPairs>
  <TitlesOfParts>
    <vt:vector size="58" baseType="lpstr">
      <vt:lpstr>Arial</vt:lpstr>
      <vt:lpstr>Calibri</vt:lpstr>
      <vt:lpstr>Karla</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PowerPoint Presentation</vt:lpstr>
      <vt:lpstr>Opening My Calendar</vt:lpstr>
      <vt:lpstr>My Calendar</vt:lpstr>
      <vt:lpstr>Calendar in Roles</vt:lpstr>
      <vt:lpstr>Animal Alert</vt:lpstr>
      <vt:lpstr>Animal Alert</vt:lpstr>
      <vt:lpstr>Animal Alert Display</vt:lpstr>
      <vt:lpstr>Animal Measurement</vt:lpstr>
      <vt:lpstr>Animal Measurement</vt:lpstr>
      <vt:lpstr>Animal Measurement Display</vt:lpstr>
      <vt:lpstr>Enclosure Alert</vt:lpstr>
      <vt:lpstr>Enclosure Alert</vt:lpstr>
      <vt:lpstr>Enclosure Alert Display</vt:lpstr>
      <vt:lpstr>Calendar Tasks Sourced From Medical Module</vt:lpstr>
      <vt:lpstr>Medical Alert</vt:lpstr>
      <vt:lpstr>Prescription/Treatment</vt:lpstr>
      <vt:lpstr>Prescription/Treatment Display</vt:lpstr>
      <vt:lpstr>Animal Assessment Observation</vt:lpstr>
      <vt:lpstr>Animal Assessment Observation Display</vt:lpstr>
      <vt:lpstr>Medical Procedure</vt:lpstr>
      <vt:lpstr>Medical Procedure</vt:lpstr>
      <vt:lpstr>Sample Collection</vt:lpstr>
      <vt:lpstr>Sample Collection</vt:lpstr>
      <vt:lpstr>Pathology</vt:lpstr>
      <vt:lpstr>Pathology Display</vt:lpstr>
      <vt:lpstr>Managing My Calendar</vt:lpstr>
      <vt:lpstr>Managing My Calendar</vt:lpstr>
      <vt:lpstr>Incomplete Tasks</vt:lpstr>
      <vt:lpstr>Mark Complete</vt:lpstr>
      <vt:lpstr>Hide Complete Tasks</vt:lpstr>
      <vt:lpstr>Your Assignments</vt:lpstr>
      <vt:lpstr>Limit the Tasks Viewed</vt:lpstr>
      <vt:lpstr>All Day versus Timed Tasks</vt:lpstr>
      <vt:lpstr>Calendar View</vt:lpstr>
      <vt:lpstr>Calendar View</vt:lpstr>
      <vt:lpstr>Editing From Calendar</vt:lpstr>
      <vt:lpstr>List View</vt:lpstr>
      <vt:lpstr>Reporting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22</cp:revision>
  <dcterms:created xsi:type="dcterms:W3CDTF">2016-07-26T18:48:10Z</dcterms:created>
  <dcterms:modified xsi:type="dcterms:W3CDTF">2021-04-13T19:58:13Z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150800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2018-07-02T16:43:09+00:00</vt:lpwstr>
  </property>
</Properties>
</file>