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9" r:id="rId32"/>
    <p:sldId id="268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B7B93-A80A-6D42-A266-44AF1775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9" y="1380024"/>
            <a:ext cx="8265996" cy="514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99" y="337001"/>
            <a:ext cx="8679801" cy="86563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ZIMS for Directors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166" y="1272209"/>
            <a:ext cx="7692886" cy="536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Animal and Institution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– Contact Directory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5927"/>
            <a:ext cx="8229600" cy="3882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533400" y="4546332"/>
            <a:ext cx="458984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use the Contact Directory right in ZIMS</a:t>
            </a:r>
          </a:p>
          <a:p>
            <a:r>
              <a:rPr lang="en-US" dirty="0"/>
              <a:t>to find your colleagues through the world. Any</a:t>
            </a:r>
          </a:p>
          <a:p>
            <a:r>
              <a:rPr lang="en-US" dirty="0"/>
              <a:t>staff member that has been marked as Visible</a:t>
            </a:r>
          </a:p>
          <a:p>
            <a:r>
              <a:rPr lang="en-US" dirty="0"/>
              <a:t>Outside My Institution can be found here. In</a:t>
            </a:r>
          </a:p>
          <a:p>
            <a:r>
              <a:rPr lang="en-US" dirty="0"/>
              <a:t>addition, you can add your own local contacts.</a:t>
            </a:r>
          </a:p>
          <a:p>
            <a:r>
              <a:rPr lang="en-US" dirty="0"/>
              <a:t>Here we have searched for Directors in the</a:t>
            </a:r>
          </a:p>
          <a:p>
            <a:r>
              <a:rPr lang="en-US" dirty="0"/>
              <a:t>United Kingdom.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53" y="3846745"/>
            <a:ext cx="2552381" cy="1876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843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My Institution - Permits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5" y="1130948"/>
            <a:ext cx="8871810" cy="1784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85" y="3386115"/>
            <a:ext cx="2309629" cy="21750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6"/>
          <p:cNvCxnSpPr/>
          <p:nvPr/>
        </p:nvCxnSpPr>
        <p:spPr>
          <a:xfrm flipH="1">
            <a:off x="7620000" y="2319422"/>
            <a:ext cx="304800" cy="12619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485775" y="3777880"/>
            <a:ext cx="578151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easily view the permits that your institution has</a:t>
            </a:r>
          </a:p>
          <a:p>
            <a:r>
              <a:rPr lang="en-US" dirty="0"/>
              <a:t>in the Permits grid. Viewing the assignments shows you </a:t>
            </a:r>
          </a:p>
          <a:p>
            <a:r>
              <a:rPr lang="en-US" dirty="0"/>
              <a:t>what animals or enclosures the permit applies to. This</a:t>
            </a:r>
          </a:p>
          <a:p>
            <a:r>
              <a:rPr lang="en-US" dirty="0"/>
              <a:t>grid is also an easy way to keep updated as to what permits</a:t>
            </a:r>
          </a:p>
          <a:p>
            <a:r>
              <a:rPr lang="en-US" dirty="0"/>
              <a:t>are due to expire so they can be renewed in time.</a:t>
            </a:r>
          </a:p>
        </p:txBody>
      </p:sp>
    </p:spTree>
    <p:extLst>
      <p:ext uri="{BB962C8B-B14F-4D97-AF65-F5344CB8AC3E}">
        <p14:creationId xmlns:p14="http://schemas.microsoft.com/office/powerpoint/2010/main" val="338078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– Animals Available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4876799" cy="3916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38800" y="2141120"/>
            <a:ext cx="3175421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you have animals that are</a:t>
            </a:r>
          </a:p>
          <a:p>
            <a:r>
              <a:rPr lang="en-US" dirty="0"/>
              <a:t>surplus to your institution’s</a:t>
            </a:r>
          </a:p>
          <a:p>
            <a:r>
              <a:rPr lang="en-US" dirty="0"/>
              <a:t>needs you can place them on</a:t>
            </a:r>
          </a:p>
          <a:p>
            <a:r>
              <a:rPr lang="en-US" dirty="0"/>
              <a:t>the Animals Available list so</a:t>
            </a:r>
          </a:p>
          <a:p>
            <a:r>
              <a:rPr lang="en-US" dirty="0"/>
              <a:t>that other facilities can view </a:t>
            </a:r>
          </a:p>
          <a:p>
            <a:r>
              <a:rPr lang="en-US" dirty="0"/>
              <a:t>them. You can provide details</a:t>
            </a:r>
          </a:p>
          <a:p>
            <a:r>
              <a:rPr lang="en-US" dirty="0"/>
              <a:t>such as the reproductive status,</a:t>
            </a:r>
          </a:p>
          <a:p>
            <a:r>
              <a:rPr lang="en-US" dirty="0"/>
              <a:t>reason you wish to place the</a:t>
            </a:r>
          </a:p>
          <a:p>
            <a:r>
              <a:rPr lang="en-US" dirty="0"/>
              <a:t>animal, and the terms you</a:t>
            </a:r>
          </a:p>
          <a:p>
            <a:r>
              <a:rPr lang="en-US" dirty="0"/>
              <a:t>desire. You can also indicate</a:t>
            </a:r>
          </a:p>
          <a:p>
            <a:r>
              <a:rPr lang="en-US" dirty="0"/>
              <a:t>the transfer level</a:t>
            </a:r>
          </a:p>
        </p:txBody>
      </p:sp>
    </p:spTree>
    <p:extLst>
      <p:ext uri="{BB962C8B-B14F-4D97-AF65-F5344CB8AC3E}">
        <p14:creationId xmlns:p14="http://schemas.microsoft.com/office/powerpoint/2010/main" val="199611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Animals Available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6213"/>
            <a:ext cx="7076429" cy="4385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124200"/>
            <a:ext cx="296773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you are looking to acquire a</a:t>
            </a:r>
          </a:p>
          <a:p>
            <a:r>
              <a:rPr lang="en-US" dirty="0"/>
              <a:t>species you can search the</a:t>
            </a:r>
          </a:p>
          <a:p>
            <a:r>
              <a:rPr lang="en-US" dirty="0"/>
              <a:t>Animals Available list to see if</a:t>
            </a:r>
          </a:p>
          <a:p>
            <a:r>
              <a:rPr lang="en-US" dirty="0"/>
              <a:t>any have been advertised as</a:t>
            </a:r>
          </a:p>
          <a:p>
            <a:r>
              <a:rPr lang="en-US" dirty="0"/>
              <a:t>being available by another</a:t>
            </a:r>
          </a:p>
          <a:p>
            <a:r>
              <a:rPr lang="en-US" dirty="0"/>
              <a:t>institution. The Animal Local</a:t>
            </a:r>
          </a:p>
          <a:p>
            <a:r>
              <a:rPr lang="en-US" dirty="0"/>
              <a:t>ID hyperlink will take you into</a:t>
            </a:r>
          </a:p>
          <a:p>
            <a:r>
              <a:rPr lang="en-US" dirty="0"/>
              <a:t>the global view of the record</a:t>
            </a:r>
          </a:p>
          <a:p>
            <a:r>
              <a:rPr lang="en-US" dirty="0"/>
              <a:t>so you can determine if this</a:t>
            </a:r>
          </a:p>
          <a:p>
            <a:r>
              <a:rPr lang="en-US" dirty="0"/>
              <a:t>may be an animal you are</a:t>
            </a:r>
          </a:p>
          <a:p>
            <a:r>
              <a:rPr lang="en-US" dirty="0"/>
              <a:t>interested in acquiring.</a:t>
            </a:r>
          </a:p>
        </p:txBody>
      </p:sp>
    </p:spTree>
    <p:extLst>
      <p:ext uri="{BB962C8B-B14F-4D97-AF65-F5344CB8AC3E}">
        <p14:creationId xmlns:p14="http://schemas.microsoft.com/office/powerpoint/2010/main" val="389392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886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– Species Wanted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6897"/>
            <a:ext cx="5565042" cy="4221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24600" y="2590800"/>
            <a:ext cx="250639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you are looking for a</a:t>
            </a:r>
          </a:p>
          <a:p>
            <a:r>
              <a:rPr lang="en-US" dirty="0"/>
              <a:t>species to add to your </a:t>
            </a:r>
          </a:p>
          <a:p>
            <a:r>
              <a:rPr lang="en-US" dirty="0"/>
              <a:t>collection you can also</a:t>
            </a:r>
          </a:p>
          <a:p>
            <a:r>
              <a:rPr lang="en-US" dirty="0"/>
              <a:t>create a Species Wanted</a:t>
            </a:r>
          </a:p>
          <a:p>
            <a:r>
              <a:rPr lang="en-US" dirty="0"/>
              <a:t>record. You can request</a:t>
            </a:r>
          </a:p>
          <a:p>
            <a:r>
              <a:rPr lang="en-US" dirty="0"/>
              <a:t>specific sex types, terms</a:t>
            </a:r>
          </a:p>
          <a:p>
            <a:r>
              <a:rPr lang="en-US" dirty="0"/>
              <a:t>and transfer level.</a:t>
            </a:r>
          </a:p>
        </p:txBody>
      </p:sp>
    </p:spTree>
    <p:extLst>
      <p:ext uri="{BB962C8B-B14F-4D97-AF65-F5344CB8AC3E}">
        <p14:creationId xmlns:p14="http://schemas.microsoft.com/office/powerpoint/2010/main" val="227620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Species Wanted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11" y="1622951"/>
            <a:ext cx="8238389" cy="2012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4001" y="4138097"/>
            <a:ext cx="618720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search for species that other institutions are looking for.</a:t>
            </a:r>
          </a:p>
          <a:p>
            <a:r>
              <a:rPr lang="en-US" dirty="0"/>
              <a:t>For example, if you had a red kangaroo that you wanted to place</a:t>
            </a:r>
          </a:p>
          <a:p>
            <a:r>
              <a:rPr lang="en-US" dirty="0"/>
              <a:t>at another facility you can easily see that six institutions are</a:t>
            </a:r>
          </a:p>
          <a:p>
            <a:r>
              <a:rPr lang="en-US" dirty="0"/>
              <a:t>looking to acquire red kangaroos. The yellow highlight indicates </a:t>
            </a:r>
          </a:p>
          <a:p>
            <a:r>
              <a:rPr lang="en-US" dirty="0"/>
              <a:t>the institution is in your country.</a:t>
            </a:r>
          </a:p>
        </p:txBody>
      </p:sp>
    </p:spTree>
    <p:extLst>
      <p:ext uri="{BB962C8B-B14F-4D97-AF65-F5344CB8AC3E}">
        <p14:creationId xmlns:p14="http://schemas.microsoft.com/office/powerpoint/2010/main" val="313324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My Institution – External Sharing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981164"/>
            <a:ext cx="5847619" cy="2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50312" y="3642001"/>
            <a:ext cx="699499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default, only a limited amount of the entire animal record can be</a:t>
            </a:r>
          </a:p>
          <a:p>
            <a:r>
              <a:rPr lang="en-US" dirty="0"/>
              <a:t>viewed globally. However, should you wish to share the entire record</a:t>
            </a:r>
          </a:p>
          <a:p>
            <a:r>
              <a:rPr lang="en-US" dirty="0"/>
              <a:t>with another facility you can do so. This is very helpful when you may</a:t>
            </a:r>
          </a:p>
          <a:p>
            <a:r>
              <a:rPr lang="en-US" dirty="0"/>
              <a:t>be acquiring an animal from elsewhere as it allows you to see everything</a:t>
            </a:r>
          </a:p>
          <a:p>
            <a:r>
              <a:rPr lang="en-US" dirty="0"/>
              <a:t>if the other institution selects to share the record with you. Entire</a:t>
            </a:r>
          </a:p>
          <a:p>
            <a:r>
              <a:rPr lang="en-US" dirty="0"/>
              <a:t>taxonomies or individual records can be shared with the specified</a:t>
            </a:r>
          </a:p>
          <a:p>
            <a:r>
              <a:rPr lang="en-US" dirty="0"/>
              <a:t>institution.</a:t>
            </a:r>
          </a:p>
        </p:txBody>
      </p:sp>
    </p:spTree>
    <p:extLst>
      <p:ext uri="{BB962C8B-B14F-4D97-AF65-F5344CB8AC3E}">
        <p14:creationId xmlns:p14="http://schemas.microsoft.com/office/powerpoint/2010/main" val="165969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Staff Calendar 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7" y="914400"/>
            <a:ext cx="7481143" cy="3755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47" y="4303671"/>
            <a:ext cx="747153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manage your staff’s responsibilities using the Calendar functionality.</a:t>
            </a:r>
          </a:p>
          <a:p>
            <a:r>
              <a:rPr lang="en-US" dirty="0"/>
              <a:t>Tasks can be assigned to individuals or Teams. When the individual or Team</a:t>
            </a:r>
          </a:p>
          <a:p>
            <a:r>
              <a:rPr lang="en-US" dirty="0"/>
              <a:t>member is logged in their tasks will display in My Calendar. Above we have an</a:t>
            </a:r>
          </a:p>
          <a:p>
            <a:r>
              <a:rPr lang="en-US" dirty="0"/>
              <a:t>all day Alert for an Enclosure, a reminder to collect a fecal sample on Tuesday,</a:t>
            </a:r>
          </a:p>
          <a:p>
            <a:r>
              <a:rPr lang="en-US" dirty="0"/>
              <a:t>and the need to give an antibiotic on Wednesday and Thursday.</a:t>
            </a:r>
          </a:p>
        </p:txBody>
      </p:sp>
    </p:spTree>
    <p:extLst>
      <p:ext uri="{BB962C8B-B14F-4D97-AF65-F5344CB8AC3E}">
        <p14:creationId xmlns:p14="http://schemas.microsoft.com/office/powerpoint/2010/main" val="295224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Enclosures - Details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44151"/>
            <a:ext cx="8562427" cy="2793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4040" y="4241913"/>
            <a:ext cx="733591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capture a lot of information regarding your enclosures such as</a:t>
            </a:r>
          </a:p>
          <a:p>
            <a:r>
              <a:rPr lang="en-US" dirty="0"/>
              <a:t>substrates, plants and furniture. Of special importance is the ability to</a:t>
            </a:r>
          </a:p>
          <a:p>
            <a:r>
              <a:rPr lang="en-US" dirty="0"/>
              <a:t>capture the dimensions of your barriers and what they are made of. This</a:t>
            </a:r>
          </a:p>
          <a:p>
            <a:r>
              <a:rPr lang="en-US" dirty="0"/>
              <a:t>information is often required in permit applications and facility inspections.</a:t>
            </a:r>
          </a:p>
          <a:p>
            <a:r>
              <a:rPr lang="en-US" dirty="0"/>
              <a:t>It can easily be exported to provide the information requested.</a:t>
            </a:r>
          </a:p>
        </p:txBody>
      </p:sp>
    </p:spTree>
    <p:extLst>
      <p:ext uri="{BB962C8B-B14F-4D97-AF65-F5344CB8AC3E}">
        <p14:creationId xmlns:p14="http://schemas.microsoft.com/office/powerpoint/2010/main" val="96695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Enclosures – Planned Taxa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36" y="1082787"/>
            <a:ext cx="5695238" cy="18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7" y="3260501"/>
            <a:ext cx="6373158" cy="2366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1828800" y="4472415"/>
            <a:ext cx="672248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use the Enclosure module to help with collection planning.</a:t>
            </a:r>
          </a:p>
          <a:p>
            <a:r>
              <a:rPr lang="en-US" dirty="0"/>
              <a:t>Record within each exhibit, or a grouping of exhibits by recording into</a:t>
            </a:r>
          </a:p>
          <a:p>
            <a:r>
              <a:rPr lang="en-US" dirty="0"/>
              <a:t>the Parent enclosure, what species you are planning for. You can then</a:t>
            </a:r>
          </a:p>
          <a:p>
            <a:r>
              <a:rPr lang="en-US" dirty="0"/>
              <a:t>search by taxa or year and export the results for further review.</a:t>
            </a:r>
          </a:p>
        </p:txBody>
      </p:sp>
    </p:spTree>
    <p:extLst>
      <p:ext uri="{BB962C8B-B14F-4D97-AF65-F5344CB8AC3E}">
        <p14:creationId xmlns:p14="http://schemas.microsoft.com/office/powerpoint/2010/main" val="170816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Questions To Ask</a:t>
            </a:r>
            <a:br>
              <a:rPr lang="en-US" dirty="0"/>
            </a:br>
            <a:r>
              <a:rPr lang="en-US" dirty="0"/>
              <a:t>About Your Animal Records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capture data on OUR collection?</a:t>
            </a:r>
          </a:p>
          <a:p>
            <a:r>
              <a:rPr lang="en-US" dirty="0"/>
              <a:t>Does it provide global data that we may not have captured at our facility to help my Staff better manage and care for our collection?</a:t>
            </a:r>
          </a:p>
          <a:p>
            <a:r>
              <a:rPr lang="en-US" dirty="0"/>
              <a:t>Does it help our Studbook Keepers?</a:t>
            </a:r>
          </a:p>
          <a:p>
            <a:r>
              <a:rPr lang="en-US" dirty="0"/>
              <a:t>Does it help our Population Managers?</a:t>
            </a:r>
          </a:p>
          <a:p>
            <a:r>
              <a:rPr lang="en-US" dirty="0"/>
              <a:t>Does it help my Institution manage itself?</a:t>
            </a:r>
          </a:p>
          <a:p>
            <a:r>
              <a:rPr lang="en-US" dirty="0"/>
              <a:t>Is the data secure yet shareable if desired?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Local Reports – Detailed Inventory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0" y="1047505"/>
            <a:ext cx="7919419" cy="2629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1215054" y="4419600"/>
            <a:ext cx="671388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Detailed Inventory Reports allow you to capture the count of animals</a:t>
            </a:r>
          </a:p>
          <a:p>
            <a:r>
              <a:rPr lang="en-US" dirty="0"/>
              <a:t>in your collection over time. It can include animals both physically at</a:t>
            </a:r>
          </a:p>
          <a:p>
            <a:r>
              <a:rPr lang="en-US" dirty="0"/>
              <a:t>your facility and owned by you, animals at your facility but not owned</a:t>
            </a:r>
          </a:p>
          <a:p>
            <a:r>
              <a:rPr lang="en-US" dirty="0"/>
              <a:t>by you, and animals owned by you but not physically at your facility.</a:t>
            </a:r>
          </a:p>
        </p:txBody>
      </p:sp>
    </p:spTree>
    <p:extLst>
      <p:ext uri="{BB962C8B-B14F-4D97-AF65-F5344CB8AC3E}">
        <p14:creationId xmlns:p14="http://schemas.microsoft.com/office/powerpoint/2010/main" val="20910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Detailed Inventory Report looks like…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68" y="964787"/>
            <a:ext cx="6092780" cy="46873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159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Local Reports – Summary Inventory</a:t>
            </a:r>
            <a:endParaRPr lang="en-GB" sz="3600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289" y="1067088"/>
            <a:ext cx="6428571" cy="3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59715" y="4524957"/>
            <a:ext cx="66245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a Summary Inventory Report you must choose if you want the</a:t>
            </a:r>
          </a:p>
          <a:p>
            <a:r>
              <a:rPr lang="en-US" dirty="0"/>
              <a:t>report run for animals physically at your facility (you may or may not</a:t>
            </a:r>
          </a:p>
          <a:p>
            <a:r>
              <a:rPr lang="en-US" dirty="0"/>
              <a:t>own them), or animals that you own (they may or may not physically</a:t>
            </a:r>
          </a:p>
          <a:p>
            <a:r>
              <a:rPr lang="en-US" dirty="0"/>
              <a:t>be at your facility).</a:t>
            </a:r>
          </a:p>
        </p:txBody>
      </p:sp>
    </p:spTree>
    <p:extLst>
      <p:ext uri="{BB962C8B-B14F-4D97-AF65-F5344CB8AC3E}">
        <p14:creationId xmlns:p14="http://schemas.microsoft.com/office/powerpoint/2010/main" val="2864669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Summary Inventory Report looks like…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5" y="859160"/>
            <a:ext cx="7523809" cy="490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7386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2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Local Reports - Activity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4704991" cy="5024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642" y="1521860"/>
            <a:ext cx="2352381" cy="22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2753556" y="4267200"/>
            <a:ext cx="550400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Activity Reports captures information that has been</a:t>
            </a:r>
          </a:p>
          <a:p>
            <a:r>
              <a:rPr lang="en-US" dirty="0"/>
              <a:t>recorded for a specified date range. This is the pulse of</a:t>
            </a:r>
          </a:p>
          <a:p>
            <a:r>
              <a:rPr lang="en-US" dirty="0"/>
              <a:t>your institution’s activities. You can select all Event Types</a:t>
            </a:r>
          </a:p>
          <a:p>
            <a:r>
              <a:rPr lang="en-US" dirty="0"/>
              <a:t>or specific ones. You can also select how you want the</a:t>
            </a:r>
          </a:p>
          <a:p>
            <a:r>
              <a:rPr lang="en-US" dirty="0"/>
              <a:t>report to be grouped.</a:t>
            </a:r>
          </a:p>
        </p:txBody>
      </p:sp>
    </p:spTree>
    <p:extLst>
      <p:ext uri="{BB962C8B-B14F-4D97-AF65-F5344CB8AC3E}">
        <p14:creationId xmlns:p14="http://schemas.microsoft.com/office/powerpoint/2010/main" val="365787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75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Activity Report looks like this if grouped by Event Date…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35" y="1313355"/>
            <a:ext cx="6416900" cy="4409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15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Or this is grouped by Local ID…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38" y="1121423"/>
            <a:ext cx="7243124" cy="46239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401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Local Reports - Peak Holding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57" y="991334"/>
            <a:ext cx="6381248" cy="3939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5603" y="4874602"/>
            <a:ext cx="685995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Peak Holding Report indicates when you held the most of a species</a:t>
            </a:r>
          </a:p>
          <a:p>
            <a:r>
              <a:rPr lang="en-US" dirty="0"/>
              <a:t>during a specified time range. Some government agencies require this</a:t>
            </a:r>
          </a:p>
          <a:p>
            <a:r>
              <a:rPr lang="en-US" dirty="0"/>
              <a:t>information for licenses.</a:t>
            </a:r>
          </a:p>
        </p:txBody>
      </p:sp>
    </p:spTree>
    <p:extLst>
      <p:ext uri="{BB962C8B-B14F-4D97-AF65-F5344CB8AC3E}">
        <p14:creationId xmlns:p14="http://schemas.microsoft.com/office/powerpoint/2010/main" val="184133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Local &amp; Global Reports - Specimen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6647943" cy="4221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57475" y="1905000"/>
            <a:ext cx="334937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Specimen Report captures</a:t>
            </a:r>
          </a:p>
          <a:p>
            <a:r>
              <a:rPr lang="en-US" dirty="0"/>
              <a:t>all of the information recorded</a:t>
            </a:r>
          </a:p>
          <a:p>
            <a:r>
              <a:rPr lang="en-US" dirty="0"/>
              <a:t>on a specific animal or group.</a:t>
            </a:r>
          </a:p>
          <a:p>
            <a:r>
              <a:rPr lang="en-US" dirty="0"/>
              <a:t>What you include in the report</a:t>
            </a:r>
          </a:p>
          <a:p>
            <a:r>
              <a:rPr lang="en-US" dirty="0"/>
              <a:t>is up to you. If you run this report</a:t>
            </a:r>
          </a:p>
          <a:p>
            <a:r>
              <a:rPr lang="en-US" dirty="0"/>
              <a:t>for an animal you never held or</a:t>
            </a:r>
          </a:p>
          <a:p>
            <a:r>
              <a:rPr lang="en-US" dirty="0"/>
              <a:t>owned, the information is limited</a:t>
            </a:r>
          </a:p>
          <a:p>
            <a:r>
              <a:rPr lang="en-US" dirty="0"/>
              <a:t>to only globally shared data.</a:t>
            </a:r>
          </a:p>
        </p:txBody>
      </p:sp>
    </p:spTree>
    <p:extLst>
      <p:ext uri="{BB962C8B-B14F-4D97-AF65-F5344CB8AC3E}">
        <p14:creationId xmlns:p14="http://schemas.microsoft.com/office/powerpoint/2010/main" val="195541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 Specimen Report looks like…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58" y="773429"/>
            <a:ext cx="5727342" cy="5015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927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144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My Institution – Animal Statistics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9" y="835882"/>
            <a:ext cx="6090933" cy="4943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04372" y="2558432"/>
            <a:ext cx="338637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One of the modules in ZIMS is</a:t>
            </a:r>
          </a:p>
          <a:p>
            <a:r>
              <a:rPr lang="en-US" dirty="0"/>
              <a:t>My Institution where you can get</a:t>
            </a:r>
          </a:p>
          <a:p>
            <a:r>
              <a:rPr lang="en-US" dirty="0"/>
              <a:t>statistics about your institution</a:t>
            </a:r>
          </a:p>
          <a:p>
            <a:r>
              <a:rPr lang="en-US" dirty="0"/>
              <a:t>at a glance. Here we are looking</a:t>
            </a:r>
          </a:p>
          <a:p>
            <a:r>
              <a:rPr lang="en-US" dirty="0"/>
              <a:t>at the Animal Statistics tab. This</a:t>
            </a:r>
          </a:p>
          <a:p>
            <a:r>
              <a:rPr lang="en-US" dirty="0"/>
              <a:t>displays the total count of animals</a:t>
            </a:r>
          </a:p>
          <a:p>
            <a:r>
              <a:rPr lang="en-US" dirty="0"/>
              <a:t>currently held at your facility. By</a:t>
            </a:r>
          </a:p>
          <a:p>
            <a:r>
              <a:rPr lang="en-US" dirty="0"/>
              <a:t>hovering over the bar you will see</a:t>
            </a:r>
          </a:p>
          <a:p>
            <a:r>
              <a:rPr lang="en-US" dirty="0"/>
              <a:t>a count by sex for that Class.</a:t>
            </a:r>
          </a:p>
        </p:txBody>
      </p:sp>
    </p:spTree>
    <p:extLst>
      <p:ext uri="{BB962C8B-B14F-4D97-AF65-F5344CB8AC3E}">
        <p14:creationId xmlns:p14="http://schemas.microsoft.com/office/powerpoint/2010/main" val="951247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Local &amp; Global Reports - Taxon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5" y="983110"/>
            <a:ext cx="7966529" cy="3576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54497" y="4559462"/>
            <a:ext cx="703500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Taxon Report gathers information for a specific taxa. You can run this</a:t>
            </a:r>
          </a:p>
          <a:p>
            <a:r>
              <a:rPr lang="en-US" dirty="0"/>
              <a:t>report at both the Local (your animals only) or the Global level. The data</a:t>
            </a:r>
          </a:p>
          <a:p>
            <a:r>
              <a:rPr lang="en-US" dirty="0"/>
              <a:t>shown for both a Local report and a Global report is the same and Global</a:t>
            </a:r>
          </a:p>
          <a:p>
            <a:r>
              <a:rPr lang="en-US" dirty="0"/>
              <a:t>is not filtered as the Specimen Report is.</a:t>
            </a:r>
          </a:p>
        </p:txBody>
      </p:sp>
    </p:spTree>
    <p:extLst>
      <p:ext uri="{BB962C8B-B14F-4D97-AF65-F5344CB8AC3E}">
        <p14:creationId xmlns:p14="http://schemas.microsoft.com/office/powerpoint/2010/main" val="200614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 Taxon Report looks like…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99" y="842709"/>
            <a:ext cx="6398654" cy="4780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8851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Global Reports – Weight Comparison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" y="1227050"/>
            <a:ext cx="7895636" cy="4516093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914400" y="2514600"/>
            <a:ext cx="64203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run a Weight Comparison Graph on your animal and</a:t>
            </a:r>
          </a:p>
          <a:p>
            <a:r>
              <a:rPr lang="en-US" dirty="0"/>
              <a:t>compare it to the global weights recorded for the same species</a:t>
            </a:r>
          </a:p>
          <a:p>
            <a:r>
              <a:rPr lang="en-US" dirty="0"/>
              <a:t>and sex. The boxes show one standard deviation from the median.</a:t>
            </a:r>
          </a:p>
          <a:p>
            <a:r>
              <a:rPr lang="en-US" dirty="0"/>
              <a:t>The whiskers are the Minimum and Maximum weights recorded.</a:t>
            </a:r>
          </a:p>
          <a:p>
            <a:r>
              <a:rPr lang="en-US" dirty="0"/>
              <a:t>Your animal is in blue. You can quickly see that this orangutan has</a:t>
            </a:r>
          </a:p>
          <a:p>
            <a:r>
              <a:rPr lang="en-US" dirty="0"/>
              <a:t>been on the low side of the median weight throughout his life.</a:t>
            </a:r>
          </a:p>
        </p:txBody>
      </p:sp>
    </p:spTree>
    <p:extLst>
      <p:ext uri="{BB962C8B-B14F-4D97-AF65-F5344CB8AC3E}">
        <p14:creationId xmlns:p14="http://schemas.microsoft.com/office/powerpoint/2010/main" val="77418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Global Reports – TAG Export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85" y="902483"/>
            <a:ext cx="5571429" cy="33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482253" y="4264388"/>
            <a:ext cx="803309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TAG Export is being used by Population Managers throughout the world to </a:t>
            </a:r>
          </a:p>
          <a:p>
            <a:r>
              <a:rPr lang="en-US" dirty="0"/>
              <a:t>help with regional species planning. It can be run at the Global, Continent, Country, </a:t>
            </a:r>
          </a:p>
          <a:p>
            <a:r>
              <a:rPr lang="en-US" dirty="0"/>
              <a:t>Association or My Institution level. Reading the Explanation and Assumptions</a:t>
            </a:r>
          </a:p>
          <a:p>
            <a:r>
              <a:rPr lang="en-US" dirty="0"/>
              <a:t>document will help you to understand this report. It is exported for raw excel so</a:t>
            </a:r>
          </a:p>
          <a:p>
            <a:r>
              <a:rPr lang="en-US" dirty="0"/>
              <a:t>that the data can be manipulated for analysis.</a:t>
            </a:r>
          </a:p>
        </p:txBody>
      </p:sp>
    </p:spTree>
    <p:extLst>
      <p:ext uri="{BB962C8B-B14F-4D97-AF65-F5344CB8AC3E}">
        <p14:creationId xmlns:p14="http://schemas.microsoft.com/office/powerpoint/2010/main" val="1346983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TAG Export looks like…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7" y="1087737"/>
            <a:ext cx="8295543" cy="2913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1" y="3788583"/>
            <a:ext cx="7685714" cy="1990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673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Global Reports – Population Overview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31" y="743755"/>
            <a:ext cx="5257143" cy="31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28650" y="4184590"/>
            <a:ext cx="7620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Population Overview Report is a one-screen per taxa overview of the state of the animal population. It includes key metrics on genetics and demographics </a:t>
            </a:r>
          </a:p>
          <a:p>
            <a:r>
              <a:rPr lang="en-US" dirty="0"/>
              <a:t>and indicators of underlying data quality. It can be ran at several different levels.</a:t>
            </a:r>
          </a:p>
          <a:p>
            <a:r>
              <a:rPr lang="en-US" dirty="0"/>
              <a:t>Reading the Explanation and Assumptions document will help you to better</a:t>
            </a:r>
          </a:p>
          <a:p>
            <a:r>
              <a:rPr lang="en-US" dirty="0"/>
              <a:t>interpret this report.</a:t>
            </a:r>
          </a:p>
        </p:txBody>
      </p:sp>
    </p:spTree>
    <p:extLst>
      <p:ext uri="{BB962C8B-B14F-4D97-AF65-F5344CB8AC3E}">
        <p14:creationId xmlns:p14="http://schemas.microsoft.com/office/powerpoint/2010/main" val="3436948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530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Population Overview Report looks like...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0" y="609532"/>
            <a:ext cx="7447938" cy="5166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0400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Global Tools – Species Holding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87033"/>
            <a:ext cx="5928810" cy="4420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9" y="4687384"/>
            <a:ext cx="6352381" cy="11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8"/>
          <p:cNvCxnSpPr/>
          <p:nvPr/>
        </p:nvCxnSpPr>
        <p:spPr>
          <a:xfrm>
            <a:off x="2349321" y="3610685"/>
            <a:ext cx="3048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3868203" y="2971800"/>
            <a:ext cx="503849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Species Holdings will display what each institution </a:t>
            </a:r>
          </a:p>
          <a:p>
            <a:r>
              <a:rPr lang="en-US" dirty="0"/>
              <a:t>says it has for a specified taxa at the moment that </a:t>
            </a:r>
          </a:p>
          <a:p>
            <a:r>
              <a:rPr lang="en-US" dirty="0"/>
              <a:t>the search was requested. The numbers are </a:t>
            </a:r>
          </a:p>
          <a:p>
            <a:r>
              <a:rPr lang="en-US" dirty="0"/>
              <a:t>hyperlinks that allow you to view the global record </a:t>
            </a:r>
          </a:p>
          <a:p>
            <a:r>
              <a:rPr lang="en-US" dirty="0"/>
              <a:t>for the Animal represented. The institution is a </a:t>
            </a:r>
          </a:p>
          <a:p>
            <a:r>
              <a:rPr lang="en-US" dirty="0"/>
              <a:t>hyperlink to the institution record.</a:t>
            </a:r>
          </a:p>
        </p:txBody>
      </p:sp>
    </p:spTree>
    <p:extLst>
      <p:ext uri="{BB962C8B-B14F-4D97-AF65-F5344CB8AC3E}">
        <p14:creationId xmlns:p14="http://schemas.microsoft.com/office/powerpoint/2010/main" val="3983372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Global Tools – Pedigree Explorer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63" y="870397"/>
            <a:ext cx="6934200" cy="3886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6203" y="4794904"/>
            <a:ext cx="69915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Pedigree Explorer allows you to graphically view the Ancestors, Siblings,</a:t>
            </a:r>
          </a:p>
          <a:p>
            <a:r>
              <a:rPr lang="en-US" dirty="0"/>
              <a:t>and Descendants for a specified animal. The GANs are hyperlinks to the</a:t>
            </a:r>
          </a:p>
          <a:p>
            <a:r>
              <a:rPr lang="en-US" dirty="0"/>
              <a:t>global view of the record.</a:t>
            </a:r>
          </a:p>
        </p:txBody>
      </p:sp>
    </p:spTree>
    <p:extLst>
      <p:ext uri="{BB962C8B-B14F-4D97-AF65-F5344CB8AC3E}">
        <p14:creationId xmlns:p14="http://schemas.microsoft.com/office/powerpoint/2010/main" val="1201057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30448"/>
            <a:ext cx="7390476" cy="47047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5031" y="102314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ZIMS for Directors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8650" y="206760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Information Made Easy!</a:t>
            </a:r>
          </a:p>
        </p:txBody>
      </p:sp>
    </p:spTree>
    <p:extLst>
      <p:ext uri="{BB962C8B-B14F-4D97-AF65-F5344CB8AC3E}">
        <p14:creationId xmlns:p14="http://schemas.microsoft.com/office/powerpoint/2010/main" val="87372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– Institution Statistics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3" y="847434"/>
            <a:ext cx="7524672" cy="4935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81710" y="1752600"/>
            <a:ext cx="330032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Institution Statistics screen</a:t>
            </a:r>
          </a:p>
          <a:p>
            <a:r>
              <a:rPr lang="en-US" dirty="0"/>
              <a:t>provides much more detail about</a:t>
            </a:r>
          </a:p>
          <a:p>
            <a:r>
              <a:rPr lang="en-US" dirty="0"/>
              <a:t>your institution as a whole. This</a:t>
            </a:r>
          </a:p>
          <a:p>
            <a:r>
              <a:rPr lang="en-US" dirty="0"/>
              <a:t>screen includes animal, staff and</a:t>
            </a:r>
          </a:p>
          <a:p>
            <a:r>
              <a:rPr lang="en-US" dirty="0"/>
              <a:t>institution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16064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– Institution Statistics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9" y="1227809"/>
            <a:ext cx="5018991" cy="44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1" y="1454151"/>
            <a:ext cx="371640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animal statistics presented</a:t>
            </a:r>
          </a:p>
          <a:p>
            <a:r>
              <a:rPr lang="en-US" dirty="0"/>
              <a:t>here are much more detailed</a:t>
            </a:r>
          </a:p>
          <a:p>
            <a:r>
              <a:rPr lang="en-US" dirty="0"/>
              <a:t>than in the graph shown previously.</a:t>
            </a:r>
          </a:p>
          <a:p>
            <a:r>
              <a:rPr lang="en-US" dirty="0"/>
              <a:t>You can see  how many births you</a:t>
            </a:r>
          </a:p>
          <a:p>
            <a:r>
              <a:rPr lang="en-US" dirty="0"/>
              <a:t>have had in the last year and how </a:t>
            </a:r>
          </a:p>
          <a:p>
            <a:r>
              <a:rPr lang="en-US" dirty="0"/>
              <a:t>many animals are managed as groups</a:t>
            </a:r>
          </a:p>
          <a:p>
            <a:r>
              <a:rPr lang="en-US" dirty="0"/>
              <a:t>versus individuals. It displays the</a:t>
            </a:r>
          </a:p>
          <a:p>
            <a:r>
              <a:rPr lang="en-US" dirty="0"/>
              <a:t>number of animals physically at</a:t>
            </a:r>
          </a:p>
          <a:p>
            <a:r>
              <a:rPr lang="en-US" dirty="0"/>
              <a:t>your facility (owned or in on loan)</a:t>
            </a:r>
          </a:p>
          <a:p>
            <a:r>
              <a:rPr lang="en-US" dirty="0"/>
              <a:t>as well as the total number of</a:t>
            </a:r>
          </a:p>
          <a:p>
            <a:r>
              <a:rPr lang="en-US" dirty="0"/>
              <a:t>animals that you may have an</a:t>
            </a:r>
          </a:p>
          <a:p>
            <a:r>
              <a:rPr lang="en-US" dirty="0"/>
              <a:t>interest in (owned and/or onsite.</a:t>
            </a:r>
          </a:p>
          <a:p>
            <a:r>
              <a:rPr lang="en-US" dirty="0"/>
              <a:t>You can also view how taxonomically</a:t>
            </a:r>
          </a:p>
          <a:p>
            <a:r>
              <a:rPr lang="en-US" dirty="0"/>
              <a:t>diverse your collection is.</a:t>
            </a:r>
          </a:p>
        </p:txBody>
      </p:sp>
    </p:spTree>
    <p:extLst>
      <p:ext uri="{BB962C8B-B14F-4D97-AF65-F5344CB8AC3E}">
        <p14:creationId xmlns:p14="http://schemas.microsoft.com/office/powerpoint/2010/main" val="281431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– Institution Statistics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85" y="1146184"/>
            <a:ext cx="5571429" cy="25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3000" y="3792614"/>
            <a:ext cx="705372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information on this screen includes Staff Transactions Statistics, or</a:t>
            </a:r>
          </a:p>
          <a:p>
            <a:r>
              <a:rPr lang="en-US" dirty="0"/>
              <a:t>what staff members have been entering data into ZIMS and, if so, how</a:t>
            </a:r>
          </a:p>
          <a:p>
            <a:r>
              <a:rPr lang="en-US" dirty="0"/>
              <a:t>many “transactions” (actually pieces of data) have they entered recently.</a:t>
            </a:r>
          </a:p>
          <a:p>
            <a:r>
              <a:rPr lang="en-US" dirty="0"/>
              <a:t>The Staff Statistics lets you know how many of your staff can be viewed</a:t>
            </a:r>
          </a:p>
          <a:p>
            <a:r>
              <a:rPr lang="en-US" dirty="0"/>
              <a:t>by other facilities and how many are ZIMS Users.</a:t>
            </a:r>
          </a:p>
        </p:txBody>
      </p:sp>
    </p:spTree>
    <p:extLst>
      <p:ext uri="{BB962C8B-B14F-4D97-AF65-F5344CB8AC3E}">
        <p14:creationId xmlns:p14="http://schemas.microsoft.com/office/powerpoint/2010/main" val="17826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My Institution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80" y="832834"/>
            <a:ext cx="8048255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2803301"/>
            <a:ext cx="344267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My Institution module itself</a:t>
            </a:r>
          </a:p>
          <a:p>
            <a:r>
              <a:rPr lang="en-US" dirty="0"/>
              <a:t>gathers a lot of information about</a:t>
            </a:r>
          </a:p>
          <a:p>
            <a:r>
              <a:rPr lang="en-US" dirty="0"/>
              <a:t>your facility. Some of this can be</a:t>
            </a:r>
          </a:p>
          <a:p>
            <a:r>
              <a:rPr lang="en-US" dirty="0"/>
              <a:t>viewed by others such as your </a:t>
            </a:r>
          </a:p>
          <a:p>
            <a:r>
              <a:rPr lang="en-US" dirty="0"/>
              <a:t>Profile, staff (if marked visible) and</a:t>
            </a:r>
          </a:p>
          <a:p>
            <a:r>
              <a:rPr lang="en-US" dirty="0"/>
              <a:t>permits (if marked global status).</a:t>
            </a:r>
          </a:p>
        </p:txBody>
      </p:sp>
    </p:spTree>
    <p:extLst>
      <p:ext uri="{BB962C8B-B14F-4D97-AF65-F5344CB8AC3E}">
        <p14:creationId xmlns:p14="http://schemas.microsoft.com/office/powerpoint/2010/main" val="23176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My Institution - Staff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979756"/>
            <a:ext cx="5105400" cy="3312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4529866"/>
            <a:ext cx="4968716" cy="1554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5715000" y="1295400"/>
            <a:ext cx="3221523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keep track of your</a:t>
            </a:r>
          </a:p>
          <a:p>
            <a:r>
              <a:rPr lang="en-US" dirty="0"/>
              <a:t>staff members right within</a:t>
            </a:r>
          </a:p>
          <a:p>
            <a:r>
              <a:rPr lang="en-US" dirty="0"/>
              <a:t>ZIMS. If you check them as</a:t>
            </a:r>
          </a:p>
          <a:p>
            <a:r>
              <a:rPr lang="en-US" dirty="0"/>
              <a:t>visible outside your institution</a:t>
            </a:r>
          </a:p>
          <a:p>
            <a:r>
              <a:rPr lang="en-US" dirty="0"/>
              <a:t>your colleagues can quickly</a:t>
            </a:r>
          </a:p>
          <a:p>
            <a:r>
              <a:rPr lang="en-US" dirty="0"/>
              <a:t>find them when needed. The</a:t>
            </a:r>
          </a:p>
          <a:p>
            <a:r>
              <a:rPr lang="en-US" dirty="0"/>
              <a:t>entire staff list can be exported</a:t>
            </a:r>
          </a:p>
          <a:p>
            <a:r>
              <a:rPr lang="en-US" dirty="0"/>
              <a:t>to Excel or pdf. You can search </a:t>
            </a:r>
          </a:p>
          <a:p>
            <a:r>
              <a:rPr lang="en-US" dirty="0"/>
              <a:t>for staff members by using the</a:t>
            </a:r>
          </a:p>
          <a:p>
            <a:r>
              <a:rPr lang="en-US" dirty="0"/>
              <a:t>various filters available in the</a:t>
            </a:r>
          </a:p>
          <a:p>
            <a:r>
              <a:rPr lang="en-US" dirty="0"/>
              <a:t>staff search form. Here you can</a:t>
            </a:r>
          </a:p>
          <a:p>
            <a:r>
              <a:rPr lang="en-US" dirty="0"/>
              <a:t>find people who no longer work</a:t>
            </a:r>
          </a:p>
          <a:p>
            <a:r>
              <a:rPr lang="en-US" dirty="0"/>
              <a:t>at your facility, or quickly find</a:t>
            </a:r>
          </a:p>
          <a:p>
            <a:r>
              <a:rPr lang="en-US" dirty="0"/>
              <a:t>what staff members are actively</a:t>
            </a:r>
          </a:p>
          <a:p>
            <a:r>
              <a:rPr lang="en-US" dirty="0"/>
              <a:t>using ZIMS right now.</a:t>
            </a:r>
          </a:p>
        </p:txBody>
      </p:sp>
    </p:spTree>
    <p:extLst>
      <p:ext uri="{BB962C8B-B14F-4D97-AF65-F5344CB8AC3E}">
        <p14:creationId xmlns:p14="http://schemas.microsoft.com/office/powerpoint/2010/main" val="126005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My Institution - Teams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99332"/>
            <a:ext cx="6374030" cy="3001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281" y="1624478"/>
            <a:ext cx="2057400" cy="20887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7"/>
          <p:cNvCxnSpPr/>
          <p:nvPr/>
        </p:nvCxnSpPr>
        <p:spPr>
          <a:xfrm flipV="1">
            <a:off x="5848350" y="3104882"/>
            <a:ext cx="6096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1021491" y="4170498"/>
            <a:ext cx="598118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Teams can be created and staff members assigned to them.</a:t>
            </a:r>
          </a:p>
          <a:p>
            <a:r>
              <a:rPr lang="en-US" dirty="0"/>
              <a:t>This can help you know who is assigned to what section of</a:t>
            </a:r>
          </a:p>
          <a:p>
            <a:r>
              <a:rPr lang="en-US" dirty="0"/>
              <a:t>your institution. Teams can be assigned as Responsible Parties</a:t>
            </a:r>
          </a:p>
          <a:p>
            <a:r>
              <a:rPr lang="en-US" dirty="0"/>
              <a:t>to further indicate who is responsible for specific animals or</a:t>
            </a:r>
          </a:p>
          <a:p>
            <a:r>
              <a:rPr lang="en-US" dirty="0"/>
              <a:t>enclosures.</a:t>
            </a:r>
          </a:p>
        </p:txBody>
      </p:sp>
    </p:spTree>
    <p:extLst>
      <p:ext uri="{BB962C8B-B14F-4D97-AF65-F5344CB8AC3E}">
        <p14:creationId xmlns:p14="http://schemas.microsoft.com/office/powerpoint/2010/main" val="1456631022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4000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661A1-23A8-48D2-8038-DC836CFD4B96}"/>
</file>

<file path=customXml/itemProps2.xml><?xml version="1.0" encoding="utf-8"?>
<ds:datastoreItem xmlns:ds="http://schemas.openxmlformats.org/officeDocument/2006/customXml" ds:itemID="{F4DEC6C4-3C39-4BB2-9EF8-F6206A4D1A90}"/>
</file>

<file path=customXml/itemProps3.xml><?xml version="1.0" encoding="utf-8"?>
<ds:datastoreItem xmlns:ds="http://schemas.openxmlformats.org/officeDocument/2006/customXml" ds:itemID="{32644397-4FCF-45E1-AAA4-B23C912310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1815</Words>
  <Application>Microsoft Macintosh PowerPoint</Application>
  <PresentationFormat>On-screen Show (4:3)</PresentationFormat>
  <Paragraphs>225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for Directors</vt:lpstr>
      <vt:lpstr>Some Questions To Ask About Your Animal Records</vt:lpstr>
      <vt:lpstr>My Institution – Animal Statistics</vt:lpstr>
      <vt:lpstr>My Institution – Institution Statistics</vt:lpstr>
      <vt:lpstr>My Institution – Institution Statistics</vt:lpstr>
      <vt:lpstr>My Institution – Institution Statistics</vt:lpstr>
      <vt:lpstr>My Institution</vt:lpstr>
      <vt:lpstr>My Institution - Staff</vt:lpstr>
      <vt:lpstr>My Institution - Teams</vt:lpstr>
      <vt:lpstr>My Institution – Contact Directory</vt:lpstr>
      <vt:lpstr>My Institution - Permits</vt:lpstr>
      <vt:lpstr>My Institution – Animals Available</vt:lpstr>
      <vt:lpstr>Animals Available</vt:lpstr>
      <vt:lpstr>My Institution – Species Wanted</vt:lpstr>
      <vt:lpstr>Species Wanted</vt:lpstr>
      <vt:lpstr>My Institution – External Sharing</vt:lpstr>
      <vt:lpstr>Staff Calendar </vt:lpstr>
      <vt:lpstr>Enclosures - Details</vt:lpstr>
      <vt:lpstr>Enclosures – Planned Taxa</vt:lpstr>
      <vt:lpstr>Local Reports – Detailed Inventory</vt:lpstr>
      <vt:lpstr>Detailed Inventory Report looks like…</vt:lpstr>
      <vt:lpstr>Local Reports – Summary Inventory</vt:lpstr>
      <vt:lpstr>Summary Inventory Report looks like…</vt:lpstr>
      <vt:lpstr>Local Reports - Activity</vt:lpstr>
      <vt:lpstr>Activity Report looks like this if grouped by Event Date…</vt:lpstr>
      <vt:lpstr>Or this is grouped by Local ID…</vt:lpstr>
      <vt:lpstr>Local Reports - Peak Holding</vt:lpstr>
      <vt:lpstr>Local &amp; Global Reports - Specimen</vt:lpstr>
      <vt:lpstr>A Specimen Report looks like…</vt:lpstr>
      <vt:lpstr>Local &amp; Global Reports - Taxon</vt:lpstr>
      <vt:lpstr>A Taxon Report looks like…</vt:lpstr>
      <vt:lpstr>Global Reports – Weight Comparison</vt:lpstr>
      <vt:lpstr>Global Reports – TAG Export</vt:lpstr>
      <vt:lpstr>The TAG Export looks like…</vt:lpstr>
      <vt:lpstr>Global Reports – Population Overview</vt:lpstr>
      <vt:lpstr>The Population Overview Report looks like...</vt:lpstr>
      <vt:lpstr>Global Tools – Species Holding</vt:lpstr>
      <vt:lpstr>Global Tools – Pedigree Explorer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Josh Courteau</cp:lastModifiedBy>
  <cp:revision>17</cp:revision>
  <dcterms:created xsi:type="dcterms:W3CDTF">2016-07-26T18:48:10Z</dcterms:created>
  <dcterms:modified xsi:type="dcterms:W3CDTF">2020-10-14T19:42:22Z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150700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2018-07-04T20:40:51+00:00</vt:lpwstr>
  </property>
</Properties>
</file>