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 id="2147483682" r:id="rId5"/>
    <p:sldMasterId id="2147483692" r:id="rId6"/>
    <p:sldMasterId id="2147483702" r:id="rId7"/>
    <p:sldMasterId id="2147483712" r:id="rId8"/>
    <p:sldMasterId id="2147483722" r:id="rId9"/>
    <p:sldMasterId id="2147483732" r:id="rId10"/>
    <p:sldMasterId id="2147483742" r:id="rId11"/>
    <p:sldMasterId id="2147483752" r:id="rId12"/>
    <p:sldMasterId id="2147483762" r:id="rId13"/>
    <p:sldMasterId id="2147483772" r:id="rId14"/>
    <p:sldMasterId id="2147483782" r:id="rId15"/>
    <p:sldMasterId id="2147483792" r:id="rId16"/>
    <p:sldMasterId id="2147483802" r:id="rId17"/>
    <p:sldMasterId id="2147483812" r:id="rId18"/>
    <p:sldMasterId id="2147483822" r:id="rId19"/>
  </p:sldMasterIdLst>
  <p:notesMasterIdLst>
    <p:notesMasterId r:id="rId62"/>
  </p:notesMasterIdLst>
  <p:sldIdLst>
    <p:sldId id="307" r:id="rId20"/>
    <p:sldId id="389"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90" r:id="rId48"/>
    <p:sldId id="378" r:id="rId49"/>
    <p:sldId id="379" r:id="rId50"/>
    <p:sldId id="380" r:id="rId51"/>
    <p:sldId id="381" r:id="rId52"/>
    <p:sldId id="382" r:id="rId53"/>
    <p:sldId id="385" r:id="rId54"/>
    <p:sldId id="388" r:id="rId55"/>
    <p:sldId id="383" r:id="rId56"/>
    <p:sldId id="384" r:id="rId57"/>
    <p:sldId id="386" r:id="rId58"/>
    <p:sldId id="387" r:id="rId59"/>
    <p:sldId id="391" r:id="rId60"/>
    <p:sldId id="328" r:id="rId6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76" autoAdjust="0"/>
  </p:normalViewPr>
  <p:slideViewPr>
    <p:cSldViewPr>
      <p:cViewPr varScale="1">
        <p:scale>
          <a:sx n="76" d="100"/>
          <a:sy n="76" d="100"/>
        </p:scale>
        <p:origin x="1642" y="67"/>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325"/>
    </p:cViewPr>
  </p:sorterViewPr>
  <p:notesViewPr>
    <p:cSldViewPr>
      <p:cViewPr varScale="1">
        <p:scale>
          <a:sx n="57" d="100"/>
          <a:sy n="57" d="100"/>
        </p:scale>
        <p:origin x="283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4AE84AA-670B-49DE-82A8-837960F3D05F}" type="datetimeFigureOut">
              <a:rPr lang="en-US" smtClean="0"/>
              <a:t>5/28/2019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F0CDF76-1BBC-4AB6-B245-1E493140C866}" type="slidenum">
              <a:rPr lang="en-US" smtClean="0"/>
              <a:t>‹#›</a:t>
            </a:fld>
            <a:endParaRPr lang="en-US"/>
          </a:p>
        </p:txBody>
      </p:sp>
    </p:spTree>
    <p:extLst>
      <p:ext uri="{BB962C8B-B14F-4D97-AF65-F5344CB8AC3E}">
        <p14:creationId xmlns:p14="http://schemas.microsoft.com/office/powerpoint/2010/main" val="372868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CDF76-1BBC-4AB6-B245-1E493140C866}" type="slidenum">
              <a:rPr lang="en-US" smtClean="0"/>
              <a:t>1</a:t>
            </a:fld>
            <a:endParaRPr lang="en-US"/>
          </a:p>
        </p:txBody>
      </p:sp>
    </p:spTree>
    <p:extLst>
      <p:ext uri="{BB962C8B-B14F-4D97-AF65-F5344CB8AC3E}">
        <p14:creationId xmlns:p14="http://schemas.microsoft.com/office/powerpoint/2010/main" val="289992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F957FA-455D-4969-8E52-C51F5D9A01AB}"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307791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5C4054-5131-4E3F-9AE6-85BE70D7BD35}"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587683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3CA40-70ED-4CB4-996A-AC36921751CC}"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49858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344153-3141-4D44-BD8A-08E2E2128720}"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21231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DFE697-87F3-407A-A2D4-F30ED63EF1B1}"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590326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777D0D-8390-4962-916B-DF47B092CEF0}"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152734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356DFB-98AC-49A7-B1DE-0D8195947026}"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67081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EC05CF-24F3-464D-A9E9-7F8E21C0E8D7}"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17449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FCC6C-3CF8-4225-AACD-38F2BFCB5E80}"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865051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102D6E-79AF-4385-A254-7212B31A7ABC}"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067520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EA0744-A0EB-4735-8349-66E41E6BA2A5}"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87646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1F6CBB-66A2-4662-B523-076455268B46}"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2933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B4991-B0C2-4629-AEB3-7C993CD1E08F}"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02393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4A1AE-D506-414A-93D6-BB501429C966}"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274090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C1400-967E-4586-B024-9B4D549DA6EA}"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6740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254AF4-A72D-4A7A-A344-0F2F83054B96}"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24382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6CB658-F602-453F-BFB9-F95481387C41}"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15500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B76373-C3A6-4D48-A9BE-42075F199993}"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587528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862CF-46CB-455A-83C0-8D61BBFF729F}"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715984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EA7EA3-9C24-4CE9-9553-19F26953E58E}"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345391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852F5-322C-487F-9007-2A5EBD69B489}"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83875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16B356-ADF3-43A1-9A89-E1FCDE1FA7E6}"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089993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F1461-A94B-4FB8-BCAB-24014B91005A}"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3344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B0E652-C938-4366-8FCD-8B211FCC38C6}"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729496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02689-D98F-4DB1-A86D-F70A9E064049}"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48224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8FD68-F9A0-46C3-B4B9-98377536DB7E}"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266811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581F40-906E-461D-A8AE-6D3FC71FCDBB}"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248481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B966E2-01C1-4A40-9EEF-AB5D1201E236}"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028623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6FB66-D027-4AD7-83F3-142C8E3B0CAF}"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7235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56112D-2211-4FA3-B3B7-24CE93F7ABF7}"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48097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E5AF7-2273-46A8-92B7-C3D06BF5AB03}"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31694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32619E-5896-4F90-85A3-B037112A007D}"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45996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8B4D9-84EE-4A5D-9BF5-A63AF3BA3CE0}"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24656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3CF85-EFCE-42DA-AE27-5FF3589D2E2B}"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482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0982EE-5E3C-4883-BF01-4C0302CB5393}"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022326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3AE679-B48C-4BA9-8B42-C8B99BF12501}"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96520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9BA513-9CEA-43AB-956F-3685331963A5}"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134360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EDC3C-4FD4-44AB-9C2A-A3D52AF70471}"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966129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C0C05-20CC-4624-BB94-8D63E00CE317}"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17489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725721-4AB6-4A6A-AA43-9A6CCC5FD400}"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739371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3223A-9516-4AB7-90B5-ECFD281F1234}"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10152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79777D-435F-434E-938E-141C03574026}"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053798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82EB3-DE23-4B1A-8F46-C3A0962BC50A}"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67589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AFF50E-0FE0-4E57-BB2E-371321240820}"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93376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6AFD48-AE74-4B81-9696-79F7B04D02BC}"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3527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93256-392E-4CD9-9A7A-4198F946680B}"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69613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055532-9FDC-489E-AE01-88E5A95308CE}"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297719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23D128-8677-4D96-8901-39E61F8FB4F5}"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55757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6DF07-16BA-48F9-A194-F05A74E0CA44}"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094780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C22F7-F306-4A38-BD7F-B510C0289580}"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295875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290CBF-ACF8-41B7-AA3C-86FF60E0CDC3}"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26510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B247DB-FF06-4C07-BD59-B10749AD1D9E}"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83243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804FA-E506-4CD7-A98E-DC4171A8B19C}"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24402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47CFF4-BCC7-4488-A1A0-79530F984398}"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2922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3E3B52-9F6E-4EDB-974B-6CFFB3B3E5FF}"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807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0E70BA-1059-4C8A-A73F-E19CA75B8D1B}"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95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962E0-BAF8-436A-8769-E0D5355FA13F}"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1918024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F6BAD-6E25-4391-B1C6-8F8F64BAA961}"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12156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C7CBB-5CC6-4724-BF46-5AFF05D1E38A}"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2867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C3E0F8-1B29-49AF-BF0D-8B0D296C1105}"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91313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028D3-1D03-4225-99CC-FDB5A3CA7562}"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4677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4F1EE5-7382-409C-B044-5C117F875D81}"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11932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CB35F-21EF-43CE-BABE-76B4D2C8DB2B}"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7496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7CB10F-32DA-4094-B54D-5EE22567822F}"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14474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12D6F-06BA-48F3-B52E-3DCBADF7DF2F}"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77214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6F0F13-6FAE-487B-B2F3-AD8FA0D5A40A}"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9108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0AF74-3E1D-46AD-A51F-D1E929E3C4CD}"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662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8BCED-E714-4C80-A2EB-84E6238F450F}"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3116767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ECC1A7-7E70-4D8F-BF56-716BBAED1C66}"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95116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2E1D0D-5E9F-4FAF-80C7-B7E45347FEAC}"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79945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205029-8844-4F0B-ABBB-20229F16BE01}"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64445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1C1951-E141-4F3E-A35D-02CA2355509C}"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71007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C3AAB-0CF7-4FC7-92E6-313EFA98C36F}"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0209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5F2C49-9EBB-4572-B7CA-55442AE50386}"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0173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806A83-3A03-4419-A0EB-55872D4521D4}"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470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0E7749-8E4E-42FA-8D6C-FACAD9D6AB5E}"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50850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147863-42A8-422F-981F-6A01F764C66B}"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5387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BCB0E-02D8-4893-8316-0324ADAA9ECB}"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30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7C6A80-48CB-435F-BF31-5C0477AB7F4C}"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919430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78325A-1BB6-4746-872E-4474FB8CCC6C}"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5910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C57B76-A1A5-4E22-9A6B-083D0CF05ED1}"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0734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E0879-3DA0-4387-995D-3A22DB3F2383}"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59181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21214-931B-4A4E-AC6C-C2D76A0FA393}"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09856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A0CCC7-18EC-4FCE-B963-9D05EE04EBE4}"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72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0995F-2156-4746-A1CC-930A606148A0}"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3891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F8ED76-F6C5-4008-AEC6-2521E7E6CFC2}"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736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9F5F4-9B31-4EC5-B6D3-1D1F73A447E8}"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34358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466EC2-D783-4A1F-8994-8BB86C559646}"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51775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9953B2-6387-4A53-ADCF-4238A45E8875}"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396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C362F7-1EC0-444B-BB40-76F54585F49F}"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2798218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E626A0-5392-4BEC-AC1A-577C9CAA9E3A}"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86281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8A01E4-82AC-4E4C-8FBA-2CE39F3CE092}"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1554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7A9BC-E368-4328-AE00-5126974D2D75}"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7791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E454C9-940B-4EB2-8DF5-413D1F54BE01}"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91346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FEA9C-7064-4FDA-9389-51286D874CA2}"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2112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B2ED2D-8463-4579-9F84-9EE34DB9B2DF}"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2508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01ECA1-7684-4574-BAAD-12B110475B51}"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19428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709B61-A0BF-442E-808D-5039D8502F1A}"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243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2B1A68-89BD-4AF6-ADC6-4372A6B229AE}"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49258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6815D9-5990-484F-BF04-47E1D2A099F2}"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1621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AEA67C-44CC-4064-A4BD-6C8ABE706805}"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2285531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F25DD6-1094-477D-898D-0AE46E33228A}"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554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2F1B9-3A66-4B53-A39F-2121886DEADC}"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56281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D5F5B6-6FE3-4556-829A-DABECB25DEA7}"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7724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FD8A8-F9C8-48A5-8EAE-F4DFAC9EE66E}"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16262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287143-BDEF-46D6-B0AE-174FC88494C7}"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54922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DC518D-4685-4DC8-A060-016C814EC350}"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117643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159CB9-A863-4C92-B7B1-D863A7CBC3F9}"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74567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6AC705-535D-4176-AA2B-76C488F7AE4D}"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95864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AA389B-FFCC-4335-8C13-893A171EBE35}"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17468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4E93FA-71AE-47EB-B141-004B45519B6A}"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6266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5F7C8-D535-4BDE-8387-22DA6154767E}"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3182851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79E8-971C-4D1D-AA4F-50D0C9CE72EF}"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68457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CCD07-505A-4825-96AC-A1F4CF823D08}"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03741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CE3BD-191C-4E42-AF7A-D19A4FC7ECF4}"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472196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15A779-321D-4F25-8364-03AFB3E3595B}"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3025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D665D9-5F7E-4286-A426-4ED39F575F46}"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839534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A75E2-9802-402E-8238-37B24D7DD946}"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8326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917E4-28D7-4331-BF0C-58754DC88984}"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836739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CF40C-8A0C-4C43-BC45-358C51EF0699}"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006754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C0112E-2823-453A-A475-8A2593F28D2A}"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353341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6379-40CA-4A32-B08A-C8378EFB8EE1}"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4456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CE8A01-90C4-4929-B359-66D0B8EAE359}"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23926134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DC938C-7658-4954-8805-BB22AA63216F}"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375743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075989-3B16-4634-B7F8-C9E84ACB6AFB}"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3467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407BDD-B29B-4C9A-89E2-C5748461D987}"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72719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9DCBE2-2368-4300-971C-D510519D7E49}"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08242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56B9D-0179-4231-8524-7B0DD398D6E0}"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62901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BD530-7A56-4005-BFD0-831A07B1FE40}"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308716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3E3827-3B6A-4517-8908-3AD713E6AED5}"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04671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3A767-316F-48DB-92B1-6C268A8DE352}"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63503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E6131-8984-40AE-BFB5-D6608838216C}"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676410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E0A3D-EEB9-4F8F-967D-3EAEB445D375}"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8789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6C734F-8385-45FA-9869-F934BC1B54C4}"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1625786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D19F93-B7E6-4A57-9828-3A04E940820E}"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56602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53B5A7-31EA-437B-935D-C9E1427EAA95}"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00049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7312B-E415-4238-929D-26C0AFE9494E}"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653396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3B266C-602B-464A-A73F-20A16C5A2D3B}" type="datetime1">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348200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11143C-9110-4C09-B92C-9C3BED050D5D}"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365852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A3A19-EB53-4FB2-A2F6-E12267CD8C4B}" type="datetime1">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787988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4B08A3-4214-4AC3-97A5-FDC9504E639B}" type="datetime1">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63657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3579A-2599-40E6-8D88-EACFD656EA36}" type="datetime1">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536917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C1293-9BA6-436C-A45F-A49D823E0ACC}"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269984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EFF28-F910-4855-B9C2-20AFAD39F12D}" type="datetime1">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4159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0E2501F-C1E0-4D02-92C4-3193C0E34E1B}"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DF6AFC7-18CE-4C59-8428-091FD9A15DE8}" type="slidenum">
              <a:rPr lang="en-US" smtClean="0"/>
              <a:t>‹#›</a:t>
            </a:fld>
            <a:endParaRPr lang="en-US"/>
          </a:p>
        </p:txBody>
      </p:sp>
    </p:spTree>
    <p:extLst>
      <p:ext uri="{BB962C8B-B14F-4D97-AF65-F5344CB8AC3E}">
        <p14:creationId xmlns:p14="http://schemas.microsoft.com/office/powerpoint/2010/main" val="3593772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8818B75-9B09-4964-8576-8E554DA6DC4F}"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4621938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8BD7561-FD85-447E-86A6-27A728F32F7F}"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226596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ED77830-04A7-4273-BD06-CA47B532A208}"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40732067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68D7F0-33F1-43AC-8A2E-C5D7BFE55431}"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5114355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A1B5962-5B27-4DCE-8203-BE7C151C7551}"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71800295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84384A-0252-4C5F-A50C-95C54C43A26E}"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6468549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8C3193A-F4E4-4622-A26C-E0A7A5BCDEA5}"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954865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10E0A6A-3CB3-4818-B1EB-7B86C4429FB2}"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90505228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8128" y="5486401"/>
            <a:ext cx="1973154" cy="1240464"/>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FB520E2-A18E-4A79-8A47-CA8E5DB81CDB}"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94554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83160" y="5069192"/>
            <a:ext cx="1755332" cy="1621028"/>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21B0B82-63D2-4316-B4EE-1DF7BC8BEF9F}"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194288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08358" y="4812632"/>
            <a:ext cx="1546375" cy="1949116"/>
          </a:xfrm>
          <a:prstGeom prst="rect">
            <a:avLst/>
          </a:prstGeom>
        </p:spPr>
      </p:pic>
      <p:sp>
        <p:nvSpPr>
          <p:cNvPr id="10" name="Rectangle 9"/>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CBF6E2D-B3D9-436F-96FE-7B7E10576617}"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7439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9233" y="4941460"/>
            <a:ext cx="1992230" cy="1768739"/>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1C4A65A-E0BE-4D25-BA70-571B455461D6}"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92678762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7315" y="4728411"/>
            <a:ext cx="1425357" cy="2020106"/>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E0ECB8D-A7F3-4635-ABF3-F4C2EC9BA469}"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228829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06645" y="5612725"/>
            <a:ext cx="2059039" cy="1120857"/>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197AB4D-D3FE-4215-BCCD-2319818D4781}"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1396350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8521" y="5534879"/>
            <a:ext cx="2219512" cy="1153712"/>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FDCA434-1E61-4D8F-98B4-823355026CDE}" type="datetime1">
              <a:rPr lang="en-US" smtClean="0"/>
              <a:t>5/28/2019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5344983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3657600"/>
            <a:ext cx="7772400" cy="1470025"/>
          </a:xfrm>
        </p:spPr>
        <p:txBody>
          <a:bodyPr>
            <a:normAutofit fontScale="90000"/>
          </a:bodyPr>
          <a:lstStyle/>
          <a:p>
            <a:r>
              <a:rPr lang="en-US" sz="4800" dirty="0" smtClean="0"/>
              <a:t>Global </a:t>
            </a:r>
            <a:r>
              <a:rPr lang="en-US" sz="4800" dirty="0" smtClean="0"/>
              <a:t>Resources –</a:t>
            </a:r>
            <a:br>
              <a:rPr lang="en-US" sz="4800" dirty="0" smtClean="0"/>
            </a:br>
            <a:r>
              <a:rPr lang="en-US" sz="2700" dirty="0" smtClean="0"/>
              <a:t>Where the Data is Sourced </a:t>
            </a:r>
            <a:r>
              <a:rPr lang="en-US" sz="2700" dirty="0" smtClean="0"/>
              <a:t>From for the Husbandry and Medical Global Resources</a:t>
            </a:r>
            <a:endParaRPr lang="en-GB" sz="2700" dirty="0"/>
          </a:p>
        </p:txBody>
      </p:sp>
      <p:sp>
        <p:nvSpPr>
          <p:cNvPr id="6" name="Slide Number Placeholder 5"/>
          <p:cNvSpPr>
            <a:spLocks noGrp="1"/>
          </p:cNvSpPr>
          <p:nvPr>
            <p:ph type="sldNum" sz="quarter" idx="12"/>
          </p:nvPr>
        </p:nvSpPr>
        <p:spPr/>
        <p:txBody>
          <a:bodyPr/>
          <a:lstStyle/>
          <a:p>
            <a:fld id="{6DF6AFC7-18CE-4C59-8428-091FD9A15DE8}" type="slidenum">
              <a:rPr lang="en-US" smtClean="0"/>
              <a:t>1</a:t>
            </a:fld>
            <a:endParaRPr lang="en-US"/>
          </a:p>
        </p:txBody>
      </p:sp>
      <p:pic>
        <p:nvPicPr>
          <p:cNvPr id="1026" name="Picture 2" descr="Image result for glob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33400"/>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73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lstStyle/>
          <a:p>
            <a:r>
              <a:rPr lang="en-US" dirty="0"/>
              <a:t>Source of Age Distribution</a:t>
            </a:r>
          </a:p>
        </p:txBody>
      </p:sp>
      <p:sp>
        <p:nvSpPr>
          <p:cNvPr id="3" name="Content Placeholder 2"/>
          <p:cNvSpPr>
            <a:spLocks noGrp="1"/>
          </p:cNvSpPr>
          <p:nvPr>
            <p:ph idx="1"/>
          </p:nvPr>
        </p:nvSpPr>
        <p:spPr>
          <a:xfrm>
            <a:off x="628650" y="1447800"/>
            <a:ext cx="7886700" cy="4351338"/>
          </a:xfrm>
        </p:spPr>
        <p:txBody>
          <a:bodyPr/>
          <a:lstStyle/>
          <a:p>
            <a:r>
              <a:rPr lang="en-US" dirty="0"/>
              <a:t>Living animals as per selected scope</a:t>
            </a:r>
          </a:p>
          <a:p>
            <a:pPr lvl="1"/>
            <a:r>
              <a:rPr lang="en-US" dirty="0"/>
              <a:t>Global, Continent, Country, Association, My Institution</a:t>
            </a:r>
          </a:p>
          <a:p>
            <a:r>
              <a:rPr lang="en-US" dirty="0"/>
              <a:t>From the Birth/Hatch Date recorded by the first recorded entry into ZIMS (the Global date)</a:t>
            </a:r>
          </a:p>
          <a:p>
            <a:r>
              <a:rPr lang="en-US" dirty="0"/>
              <a:t>The number of animals with unknown birth/hatch </a:t>
            </a:r>
            <a:r>
              <a:rPr lang="en-US" dirty="0" smtClean="0"/>
              <a:t>dates, and thus excluded from the chart, </a:t>
            </a:r>
            <a:r>
              <a:rPr lang="en-US" dirty="0"/>
              <a:t>is displayed at the bottom</a:t>
            </a:r>
          </a:p>
          <a:p>
            <a:r>
              <a:rPr lang="en-US" dirty="0"/>
              <a:t>Unknown includes all estimated dates, no matter how small the date range or variance</a:t>
            </a:r>
          </a:p>
        </p:txBody>
      </p:sp>
      <p:sp>
        <p:nvSpPr>
          <p:cNvPr id="4" name="Slide Number Placeholder 3"/>
          <p:cNvSpPr>
            <a:spLocks noGrp="1"/>
          </p:cNvSpPr>
          <p:nvPr>
            <p:ph type="sldNum" sz="quarter" idx="12"/>
          </p:nvPr>
        </p:nvSpPr>
        <p:spPr/>
        <p:txBody>
          <a:bodyPr/>
          <a:lstStyle/>
          <a:p>
            <a:fld id="{6DF6AFC7-18CE-4C59-8428-091FD9A15DE8}" type="slidenum">
              <a:rPr lang="en-US" smtClean="0"/>
              <a:t>10</a:t>
            </a:fld>
            <a:endParaRPr lang="en-US"/>
          </a:p>
        </p:txBody>
      </p:sp>
    </p:spTree>
    <p:extLst>
      <p:ext uri="{BB962C8B-B14F-4D97-AF65-F5344CB8AC3E}">
        <p14:creationId xmlns:p14="http://schemas.microsoft.com/office/powerpoint/2010/main" val="106702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Distribution</a:t>
            </a:r>
          </a:p>
        </p:txBody>
      </p:sp>
      <p:pic>
        <p:nvPicPr>
          <p:cNvPr id="3" name="Picture 2"/>
          <p:cNvPicPr>
            <a:picLocks noChangeAspect="1"/>
          </p:cNvPicPr>
          <p:nvPr/>
        </p:nvPicPr>
        <p:blipFill>
          <a:blip r:embed="rId2"/>
          <a:stretch>
            <a:fillRect/>
          </a:stretch>
        </p:blipFill>
        <p:spPr>
          <a:xfrm>
            <a:off x="4803819" y="3090930"/>
            <a:ext cx="3901337" cy="260460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803819" y="365126"/>
            <a:ext cx="3901337" cy="2577337"/>
          </a:xfrm>
          <a:prstGeom prst="rect">
            <a:avLst/>
          </a:prstGeom>
          <a:ln>
            <a:solidFill>
              <a:schemeClr val="tx1"/>
            </a:solidFill>
          </a:ln>
        </p:spPr>
      </p:pic>
      <p:sp>
        <p:nvSpPr>
          <p:cNvPr id="5" name="TextBox 4"/>
          <p:cNvSpPr txBox="1"/>
          <p:nvPr/>
        </p:nvSpPr>
        <p:spPr>
          <a:xfrm>
            <a:off x="438844" y="1407353"/>
            <a:ext cx="4028090" cy="5078313"/>
          </a:xfrm>
          <a:prstGeom prst="rect">
            <a:avLst/>
          </a:prstGeom>
          <a:solidFill>
            <a:schemeClr val="accent3">
              <a:lumMod val="40000"/>
              <a:lumOff val="60000"/>
            </a:schemeClr>
          </a:solidFill>
          <a:ln>
            <a:solidFill>
              <a:schemeClr val="tx1"/>
            </a:solidFill>
          </a:ln>
        </p:spPr>
        <p:txBody>
          <a:bodyPr wrap="none" rtlCol="0">
            <a:spAutoFit/>
          </a:bodyPr>
          <a:lstStyle/>
          <a:p>
            <a:r>
              <a:rPr lang="en-US" dirty="0"/>
              <a:t>For a good Age Distribution you want</a:t>
            </a:r>
          </a:p>
          <a:p>
            <a:r>
              <a:rPr lang="en-US" dirty="0"/>
              <a:t>to see lots of animals in the younger</a:t>
            </a:r>
          </a:p>
          <a:p>
            <a:r>
              <a:rPr lang="en-US" dirty="0"/>
              <a:t>ages pyramiding up to smaller numbers</a:t>
            </a:r>
          </a:p>
          <a:p>
            <a:r>
              <a:rPr lang="en-US" dirty="0"/>
              <a:t>in the geriatric ages. This indicates that</a:t>
            </a:r>
          </a:p>
          <a:p>
            <a:r>
              <a:rPr lang="en-US" dirty="0"/>
              <a:t>there are younger animals that will</a:t>
            </a:r>
          </a:p>
          <a:p>
            <a:r>
              <a:rPr lang="en-US" dirty="0"/>
              <a:t>come into reproductive age to keep the</a:t>
            </a:r>
          </a:p>
          <a:p>
            <a:r>
              <a:rPr lang="en-US" dirty="0"/>
              <a:t>population going. At first glance at these </a:t>
            </a:r>
          </a:p>
          <a:p>
            <a:r>
              <a:rPr lang="en-US" dirty="0"/>
              <a:t>two graphs the populations look fairly</a:t>
            </a:r>
          </a:p>
          <a:p>
            <a:r>
              <a:rPr lang="en-US" dirty="0"/>
              <a:t>healthy. However, only 5 % of the South</a:t>
            </a:r>
          </a:p>
          <a:p>
            <a:r>
              <a:rPr lang="en-US" dirty="0"/>
              <a:t>American tapir population (top) was </a:t>
            </a:r>
          </a:p>
          <a:p>
            <a:r>
              <a:rPr lang="en-US" dirty="0"/>
              <a:t>excluded due to unknown or estimated </a:t>
            </a:r>
          </a:p>
          <a:p>
            <a:r>
              <a:rPr lang="en-US" dirty="0"/>
              <a:t>birth dates. In the bottom graph almost</a:t>
            </a:r>
          </a:p>
          <a:p>
            <a:r>
              <a:rPr lang="en-US" dirty="0"/>
              <a:t>half (45%) of the red </a:t>
            </a:r>
            <a:r>
              <a:rPr lang="en-US" dirty="0" err="1"/>
              <a:t>roo</a:t>
            </a:r>
            <a:r>
              <a:rPr lang="en-US" dirty="0"/>
              <a:t> population was</a:t>
            </a:r>
          </a:p>
          <a:p>
            <a:r>
              <a:rPr lang="en-US" dirty="0"/>
              <a:t>excluded due to unknown or estimated </a:t>
            </a:r>
          </a:p>
          <a:p>
            <a:r>
              <a:rPr lang="en-US" dirty="0"/>
              <a:t>birth dates. You cannot really interpret</a:t>
            </a:r>
          </a:p>
          <a:p>
            <a:r>
              <a:rPr lang="en-US" dirty="0"/>
              <a:t>the potential reproductive health for</a:t>
            </a:r>
          </a:p>
          <a:p>
            <a:r>
              <a:rPr lang="en-US" dirty="0"/>
              <a:t>that species using Age Distribution since</a:t>
            </a:r>
          </a:p>
          <a:p>
            <a:r>
              <a:rPr lang="en-US" dirty="0"/>
              <a:t>half the population is not represented.</a:t>
            </a:r>
          </a:p>
        </p:txBody>
      </p:sp>
      <p:sp>
        <p:nvSpPr>
          <p:cNvPr id="6" name="Slide Number Placeholder 5"/>
          <p:cNvSpPr>
            <a:spLocks noGrp="1"/>
          </p:cNvSpPr>
          <p:nvPr>
            <p:ph type="sldNum" sz="quarter" idx="12"/>
          </p:nvPr>
        </p:nvSpPr>
        <p:spPr/>
        <p:txBody>
          <a:bodyPr/>
          <a:lstStyle/>
          <a:p>
            <a:fld id="{6DF6AFC7-18CE-4C59-8428-091FD9A15DE8}" type="slidenum">
              <a:rPr lang="en-US" smtClean="0"/>
              <a:t>11</a:t>
            </a:fld>
            <a:endParaRPr lang="en-US"/>
          </a:p>
        </p:txBody>
      </p:sp>
    </p:spTree>
    <p:extLst>
      <p:ext uri="{BB962C8B-B14F-4D97-AF65-F5344CB8AC3E}">
        <p14:creationId xmlns:p14="http://schemas.microsoft.com/office/powerpoint/2010/main" val="2722903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ranguta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736" y="501740"/>
            <a:ext cx="6038850" cy="3733800"/>
          </a:xfrm>
          <a:prstGeom prst="rect">
            <a:avLst/>
          </a:prstGeom>
          <a:solidFill>
            <a:schemeClr val="accent3">
              <a:lumMod val="40000"/>
              <a:lumOff val="60000"/>
            </a:schemeClr>
          </a:solidFill>
          <a:ln>
            <a:solidFill>
              <a:schemeClr val="tx1"/>
            </a:solidFill>
          </a:ln>
          <a:effectLst>
            <a:softEdge rad="127000"/>
          </a:effectLst>
        </p:spPr>
      </p:pic>
      <p:sp>
        <p:nvSpPr>
          <p:cNvPr id="3" name="TextBox 2"/>
          <p:cNvSpPr txBox="1"/>
          <p:nvPr/>
        </p:nvSpPr>
        <p:spPr>
          <a:xfrm>
            <a:off x="914401" y="4340180"/>
            <a:ext cx="7590796" cy="1200329"/>
          </a:xfrm>
          <a:prstGeom prst="rect">
            <a:avLst/>
          </a:prstGeom>
          <a:solidFill>
            <a:schemeClr val="accent3">
              <a:lumMod val="40000"/>
              <a:lumOff val="60000"/>
            </a:schemeClr>
          </a:solidFill>
          <a:ln>
            <a:solidFill>
              <a:schemeClr val="tx1"/>
            </a:solidFill>
          </a:ln>
        </p:spPr>
        <p:txBody>
          <a:bodyPr wrap="none" rtlCol="0">
            <a:spAutoFit/>
          </a:bodyPr>
          <a:lstStyle/>
          <a:p>
            <a:r>
              <a:rPr lang="en-US" dirty="0"/>
              <a:t>As a new veterinarian at your facility you are analyzing the health status of</a:t>
            </a:r>
          </a:p>
          <a:p>
            <a:r>
              <a:rPr lang="en-US" dirty="0"/>
              <a:t>all your collection. One member of your orangutan troupe, although otherwise</a:t>
            </a:r>
          </a:p>
          <a:p>
            <a:r>
              <a:rPr lang="en-US" dirty="0"/>
              <a:t>healthy, appears to be quite thin. The keepers say that he has always been</a:t>
            </a:r>
          </a:p>
          <a:p>
            <a:r>
              <a:rPr lang="en-US" dirty="0"/>
              <a:t>lighter than the rest.</a:t>
            </a:r>
          </a:p>
        </p:txBody>
      </p:sp>
      <p:sp>
        <p:nvSpPr>
          <p:cNvPr id="2" name="Slide Number Placeholder 1"/>
          <p:cNvSpPr>
            <a:spLocks noGrp="1"/>
          </p:cNvSpPr>
          <p:nvPr>
            <p:ph type="sldNum" sz="quarter" idx="12"/>
          </p:nvPr>
        </p:nvSpPr>
        <p:spPr/>
        <p:txBody>
          <a:bodyPr/>
          <a:lstStyle/>
          <a:p>
            <a:fld id="{6DF6AFC7-18CE-4C59-8428-091FD9A15DE8}" type="slidenum">
              <a:rPr lang="en-US" smtClean="0"/>
              <a:t>12</a:t>
            </a:fld>
            <a:endParaRPr lang="en-US"/>
          </a:p>
        </p:txBody>
      </p:sp>
    </p:spTree>
    <p:extLst>
      <p:ext uri="{BB962C8B-B14F-4D97-AF65-F5344CB8AC3E}">
        <p14:creationId xmlns:p14="http://schemas.microsoft.com/office/powerpoint/2010/main" val="3087340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Comparison</a:t>
            </a:r>
          </a:p>
        </p:txBody>
      </p:sp>
      <p:pic>
        <p:nvPicPr>
          <p:cNvPr id="3" name="Picture 2"/>
          <p:cNvPicPr>
            <a:picLocks noChangeAspect="1"/>
          </p:cNvPicPr>
          <p:nvPr/>
        </p:nvPicPr>
        <p:blipFill>
          <a:blip r:embed="rId2"/>
          <a:stretch>
            <a:fillRect/>
          </a:stretch>
        </p:blipFill>
        <p:spPr>
          <a:xfrm>
            <a:off x="628650" y="1485570"/>
            <a:ext cx="3799267" cy="2729104"/>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41528" y="4423889"/>
            <a:ext cx="3786389" cy="2188021"/>
          </a:xfrm>
          <a:prstGeom prst="rect">
            <a:avLst/>
          </a:prstGeom>
          <a:ln>
            <a:solidFill>
              <a:schemeClr val="tx1"/>
            </a:solidFill>
          </a:ln>
        </p:spPr>
      </p:pic>
      <p:sp>
        <p:nvSpPr>
          <p:cNvPr id="5" name="TextBox 4"/>
          <p:cNvSpPr txBox="1"/>
          <p:nvPr/>
        </p:nvSpPr>
        <p:spPr>
          <a:xfrm>
            <a:off x="4765652" y="1690689"/>
            <a:ext cx="3862276" cy="3693319"/>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 first run a Weight Comparison</a:t>
            </a:r>
          </a:p>
          <a:p>
            <a:r>
              <a:rPr lang="en-US" dirty="0"/>
              <a:t>report for the orangutan that is </a:t>
            </a:r>
          </a:p>
          <a:p>
            <a:r>
              <a:rPr lang="en-US" dirty="0"/>
              <a:t>filtered by male but not filtered by</a:t>
            </a:r>
          </a:p>
          <a:p>
            <a:r>
              <a:rPr lang="en-US" dirty="0"/>
              <a:t>Continent (top). The results show</a:t>
            </a:r>
          </a:p>
          <a:p>
            <a:r>
              <a:rPr lang="en-US" dirty="0"/>
              <a:t>that he is, and always has been, on</a:t>
            </a:r>
          </a:p>
          <a:p>
            <a:r>
              <a:rPr lang="en-US" dirty="0"/>
              <a:t>the light side. You then filter by your </a:t>
            </a:r>
          </a:p>
          <a:p>
            <a:r>
              <a:rPr lang="en-US" dirty="0"/>
              <a:t>Continent (Europe) to account for</a:t>
            </a:r>
          </a:p>
          <a:p>
            <a:r>
              <a:rPr lang="en-US" dirty="0"/>
              <a:t>possible regional differences (below).</a:t>
            </a:r>
          </a:p>
          <a:p>
            <a:r>
              <a:rPr lang="en-US" dirty="0"/>
              <a:t>The results show that when compared </a:t>
            </a:r>
          </a:p>
          <a:p>
            <a:r>
              <a:rPr lang="en-US" dirty="0"/>
              <a:t>to other orangutans in the same region</a:t>
            </a:r>
          </a:p>
          <a:p>
            <a:r>
              <a:rPr lang="en-US" dirty="0"/>
              <a:t>he is quite a bit lighter than most. </a:t>
            </a:r>
          </a:p>
          <a:p>
            <a:r>
              <a:rPr lang="en-US" dirty="0"/>
              <a:t>You talk to your nutritionist about ways</a:t>
            </a:r>
          </a:p>
          <a:p>
            <a:r>
              <a:rPr lang="en-US" dirty="0"/>
              <a:t>to increase his caloric intake. </a:t>
            </a:r>
          </a:p>
        </p:txBody>
      </p:sp>
      <p:sp>
        <p:nvSpPr>
          <p:cNvPr id="6" name="Slide Number Placeholder 5"/>
          <p:cNvSpPr>
            <a:spLocks noGrp="1"/>
          </p:cNvSpPr>
          <p:nvPr>
            <p:ph type="sldNum" sz="quarter" idx="12"/>
          </p:nvPr>
        </p:nvSpPr>
        <p:spPr/>
        <p:txBody>
          <a:bodyPr/>
          <a:lstStyle/>
          <a:p>
            <a:fld id="{6DF6AFC7-18CE-4C59-8428-091FD9A15DE8}" type="slidenum">
              <a:rPr lang="en-US" smtClean="0"/>
              <a:t>13</a:t>
            </a:fld>
            <a:endParaRPr lang="en-US"/>
          </a:p>
        </p:txBody>
      </p:sp>
    </p:spTree>
    <p:extLst>
      <p:ext uri="{BB962C8B-B14F-4D97-AF65-F5344CB8AC3E}">
        <p14:creationId xmlns:p14="http://schemas.microsoft.com/office/powerpoint/2010/main" val="358935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of Weight Comparison</a:t>
            </a:r>
          </a:p>
        </p:txBody>
      </p:sp>
      <p:sp>
        <p:nvSpPr>
          <p:cNvPr id="3" name="Content Placeholder 2"/>
          <p:cNvSpPr>
            <a:spLocks noGrp="1"/>
          </p:cNvSpPr>
          <p:nvPr>
            <p:ph idx="1"/>
          </p:nvPr>
        </p:nvSpPr>
        <p:spPr>
          <a:xfrm>
            <a:off x="628650" y="1529411"/>
            <a:ext cx="7886700" cy="4351338"/>
          </a:xfrm>
        </p:spPr>
        <p:txBody>
          <a:bodyPr/>
          <a:lstStyle/>
          <a:p>
            <a:r>
              <a:rPr lang="en-US" dirty="0"/>
              <a:t>Weights recorded in Husbandry and Medical module</a:t>
            </a:r>
          </a:p>
          <a:p>
            <a:r>
              <a:rPr lang="en-US" dirty="0"/>
              <a:t>Weights marked Estimate are automatically excluded</a:t>
            </a:r>
          </a:p>
          <a:p>
            <a:r>
              <a:rPr lang="en-US" dirty="0"/>
              <a:t>Weights marked Exclude from Norm are automatically excluded</a:t>
            </a:r>
          </a:p>
        </p:txBody>
      </p:sp>
      <p:pic>
        <p:nvPicPr>
          <p:cNvPr id="1026" name="Picture 2" descr="Image result for weighing anim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44" y="4323992"/>
            <a:ext cx="3605056" cy="24002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DF6AFC7-18CE-4C59-8428-091FD9A15DE8}" type="slidenum">
              <a:rPr lang="en-US" smtClean="0"/>
              <a:t>14</a:t>
            </a:fld>
            <a:endParaRPr lang="en-US"/>
          </a:p>
        </p:txBody>
      </p:sp>
    </p:spTree>
    <p:extLst>
      <p:ext uri="{BB962C8B-B14F-4D97-AF65-F5344CB8AC3E}">
        <p14:creationId xmlns:p14="http://schemas.microsoft.com/office/powerpoint/2010/main" val="839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ngu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86" y="622366"/>
            <a:ext cx="7429500" cy="32385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9555" y="4288665"/>
            <a:ext cx="6223114" cy="923330"/>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 are preparing for the annual penguin Taxon Advisory Group</a:t>
            </a:r>
          </a:p>
          <a:p>
            <a:r>
              <a:rPr lang="en-US" dirty="0"/>
              <a:t>meeting. To get your numbers together you run a TAG Export for</a:t>
            </a:r>
          </a:p>
          <a:p>
            <a:r>
              <a:rPr lang="en-US" dirty="0" err="1"/>
              <a:t>Spheniscus</a:t>
            </a:r>
            <a:r>
              <a:rPr lang="en-US" dirty="0"/>
              <a:t> and filter by your Continent of North America.</a:t>
            </a:r>
          </a:p>
        </p:txBody>
      </p:sp>
      <p:sp>
        <p:nvSpPr>
          <p:cNvPr id="3" name="Slide Number Placeholder 2"/>
          <p:cNvSpPr>
            <a:spLocks noGrp="1"/>
          </p:cNvSpPr>
          <p:nvPr>
            <p:ph type="sldNum" sz="quarter" idx="12"/>
          </p:nvPr>
        </p:nvSpPr>
        <p:spPr/>
        <p:txBody>
          <a:bodyPr/>
          <a:lstStyle/>
          <a:p>
            <a:fld id="{6DF6AFC7-18CE-4C59-8428-091FD9A15DE8}" type="slidenum">
              <a:rPr lang="en-US" smtClean="0"/>
              <a:t>15</a:t>
            </a:fld>
            <a:endParaRPr lang="en-US"/>
          </a:p>
        </p:txBody>
      </p:sp>
    </p:spTree>
    <p:extLst>
      <p:ext uri="{BB962C8B-B14F-4D97-AF65-F5344CB8AC3E}">
        <p14:creationId xmlns:p14="http://schemas.microsoft.com/office/powerpoint/2010/main" val="74583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a:t>TAG Export </a:t>
            </a:r>
          </a:p>
        </p:txBody>
      </p:sp>
      <p:pic>
        <p:nvPicPr>
          <p:cNvPr id="3" name="Picture 2"/>
          <p:cNvPicPr>
            <a:picLocks noChangeAspect="1"/>
          </p:cNvPicPr>
          <p:nvPr/>
        </p:nvPicPr>
        <p:blipFill>
          <a:blip r:embed="rId2"/>
          <a:stretch>
            <a:fillRect/>
          </a:stretch>
        </p:blipFill>
        <p:spPr>
          <a:xfrm>
            <a:off x="426436" y="1690689"/>
            <a:ext cx="5871333" cy="338132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184441" y="5265036"/>
            <a:ext cx="5340596" cy="1358261"/>
          </a:xfrm>
          <a:prstGeom prst="rect">
            <a:avLst/>
          </a:prstGeom>
          <a:ln>
            <a:solidFill>
              <a:schemeClr val="tx1"/>
            </a:solidFill>
          </a:ln>
        </p:spPr>
      </p:pic>
      <p:sp>
        <p:nvSpPr>
          <p:cNvPr id="5" name="TextBox 4"/>
          <p:cNvSpPr txBox="1"/>
          <p:nvPr/>
        </p:nvSpPr>
        <p:spPr>
          <a:xfrm>
            <a:off x="6478073" y="2034862"/>
            <a:ext cx="2285434" cy="3139321"/>
          </a:xfrm>
          <a:prstGeom prst="rect">
            <a:avLst/>
          </a:prstGeom>
          <a:solidFill>
            <a:schemeClr val="accent3">
              <a:lumMod val="40000"/>
              <a:lumOff val="60000"/>
            </a:schemeClr>
          </a:solidFill>
          <a:ln>
            <a:solidFill>
              <a:schemeClr val="tx1"/>
            </a:solidFill>
          </a:ln>
        </p:spPr>
        <p:txBody>
          <a:bodyPr wrap="none" rtlCol="0">
            <a:spAutoFit/>
          </a:bodyPr>
          <a:lstStyle/>
          <a:p>
            <a:r>
              <a:rPr lang="en-US" dirty="0"/>
              <a:t>Selecting to Export</a:t>
            </a:r>
          </a:p>
          <a:p>
            <a:r>
              <a:rPr lang="en-US" dirty="0"/>
              <a:t>for Raw Excel you</a:t>
            </a:r>
          </a:p>
          <a:p>
            <a:r>
              <a:rPr lang="en-US" dirty="0"/>
              <a:t>can manipulate the</a:t>
            </a:r>
          </a:p>
          <a:p>
            <a:r>
              <a:rPr lang="en-US" dirty="0"/>
              <a:t>data so you see only</a:t>
            </a:r>
          </a:p>
          <a:p>
            <a:r>
              <a:rPr lang="en-US" dirty="0"/>
              <a:t>the information you</a:t>
            </a:r>
          </a:p>
          <a:p>
            <a:r>
              <a:rPr lang="en-US" dirty="0"/>
              <a:t>need for your meeting</a:t>
            </a:r>
          </a:p>
          <a:p>
            <a:r>
              <a:rPr lang="en-US" dirty="0"/>
              <a:t>(top). The IUCN </a:t>
            </a:r>
          </a:p>
          <a:p>
            <a:r>
              <a:rPr lang="en-US" dirty="0"/>
              <a:t>Summary sheet </a:t>
            </a:r>
          </a:p>
          <a:p>
            <a:r>
              <a:rPr lang="en-US" dirty="0"/>
              <a:t>(bottom) provides an</a:t>
            </a:r>
          </a:p>
          <a:p>
            <a:r>
              <a:rPr lang="en-US" dirty="0"/>
              <a:t>easy overview of the</a:t>
            </a:r>
          </a:p>
          <a:p>
            <a:r>
              <a:rPr lang="en-US" dirty="0"/>
              <a:t>various categories.</a:t>
            </a:r>
          </a:p>
        </p:txBody>
      </p:sp>
      <p:sp>
        <p:nvSpPr>
          <p:cNvPr id="6" name="Slide Number Placeholder 5"/>
          <p:cNvSpPr>
            <a:spLocks noGrp="1"/>
          </p:cNvSpPr>
          <p:nvPr>
            <p:ph type="sldNum" sz="quarter" idx="12"/>
          </p:nvPr>
        </p:nvSpPr>
        <p:spPr/>
        <p:txBody>
          <a:bodyPr/>
          <a:lstStyle/>
          <a:p>
            <a:fld id="{6DF6AFC7-18CE-4C59-8428-091FD9A15DE8}" type="slidenum">
              <a:rPr lang="en-US" smtClean="0"/>
              <a:t>16</a:t>
            </a:fld>
            <a:endParaRPr lang="en-US"/>
          </a:p>
        </p:txBody>
      </p:sp>
    </p:spTree>
    <p:extLst>
      <p:ext uri="{BB962C8B-B14F-4D97-AF65-F5344CB8AC3E}">
        <p14:creationId xmlns:p14="http://schemas.microsoft.com/office/powerpoint/2010/main" val="49137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Export</a:t>
            </a:r>
          </a:p>
        </p:txBody>
      </p:sp>
      <p:sp>
        <p:nvSpPr>
          <p:cNvPr id="4" name="TextBox 3"/>
          <p:cNvSpPr txBox="1"/>
          <p:nvPr/>
        </p:nvSpPr>
        <p:spPr>
          <a:xfrm>
            <a:off x="5834130" y="2189408"/>
            <a:ext cx="2905604"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 can use the visual option</a:t>
            </a:r>
          </a:p>
          <a:p>
            <a:r>
              <a:rPr lang="en-US" dirty="0"/>
              <a:t>to View on Map for quick</a:t>
            </a:r>
          </a:p>
          <a:p>
            <a:r>
              <a:rPr lang="en-US" dirty="0"/>
              <a:t>comparison of holdings and</a:t>
            </a:r>
          </a:p>
          <a:p>
            <a:r>
              <a:rPr lang="en-US" dirty="0"/>
              <a:t>births/hatches for various</a:t>
            </a:r>
          </a:p>
          <a:p>
            <a:r>
              <a:rPr lang="en-US" dirty="0"/>
              <a:t>regions.</a:t>
            </a:r>
          </a:p>
        </p:txBody>
      </p:sp>
      <p:pic>
        <p:nvPicPr>
          <p:cNvPr id="5" name="Picture 4"/>
          <p:cNvPicPr>
            <a:picLocks noChangeAspect="1"/>
          </p:cNvPicPr>
          <p:nvPr/>
        </p:nvPicPr>
        <p:blipFill>
          <a:blip r:embed="rId2"/>
          <a:stretch>
            <a:fillRect/>
          </a:stretch>
        </p:blipFill>
        <p:spPr>
          <a:xfrm>
            <a:off x="260200" y="1690689"/>
            <a:ext cx="5445141" cy="4083856"/>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6DF6AFC7-18CE-4C59-8428-091FD9A15DE8}" type="slidenum">
              <a:rPr lang="en-US" smtClean="0"/>
              <a:t>17</a:t>
            </a:fld>
            <a:endParaRPr lang="en-US"/>
          </a:p>
        </p:txBody>
      </p:sp>
    </p:spTree>
    <p:extLst>
      <p:ext uri="{BB962C8B-B14F-4D97-AF65-F5344CB8AC3E}">
        <p14:creationId xmlns:p14="http://schemas.microsoft.com/office/powerpoint/2010/main" val="2517003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of TAG Export</a:t>
            </a:r>
          </a:p>
        </p:txBody>
      </p:sp>
      <p:sp>
        <p:nvSpPr>
          <p:cNvPr id="3" name="Content Placeholder 2"/>
          <p:cNvSpPr>
            <a:spLocks noGrp="1"/>
          </p:cNvSpPr>
          <p:nvPr>
            <p:ph idx="1"/>
          </p:nvPr>
        </p:nvSpPr>
        <p:spPr/>
        <p:txBody>
          <a:bodyPr/>
          <a:lstStyle/>
          <a:p>
            <a:r>
              <a:rPr lang="en-US" dirty="0"/>
              <a:t>Current holdings filtered by selected scope</a:t>
            </a:r>
          </a:p>
          <a:p>
            <a:pPr lvl="1"/>
            <a:r>
              <a:rPr lang="en-US" dirty="0"/>
              <a:t>Global, Continent, Country, Association, My Institution</a:t>
            </a:r>
          </a:p>
          <a:p>
            <a:r>
              <a:rPr lang="en-US" dirty="0"/>
              <a:t>IUCN status from Species360 assignments</a:t>
            </a:r>
          </a:p>
          <a:p>
            <a:r>
              <a:rPr lang="en-US" dirty="0"/>
              <a:t>Association information column as recorded by the World or Regional Associations</a:t>
            </a:r>
          </a:p>
          <a:p>
            <a:r>
              <a:rPr lang="en-US" dirty="0"/>
              <a:t>Natural Range column from Taxonomy module</a:t>
            </a:r>
          </a:p>
        </p:txBody>
      </p:sp>
      <p:sp>
        <p:nvSpPr>
          <p:cNvPr id="4" name="Slide Number Placeholder 3"/>
          <p:cNvSpPr>
            <a:spLocks noGrp="1"/>
          </p:cNvSpPr>
          <p:nvPr>
            <p:ph type="sldNum" sz="quarter" idx="12"/>
          </p:nvPr>
        </p:nvSpPr>
        <p:spPr/>
        <p:txBody>
          <a:bodyPr/>
          <a:lstStyle/>
          <a:p>
            <a:fld id="{6DF6AFC7-18CE-4C59-8428-091FD9A15DE8}" type="slidenum">
              <a:rPr lang="en-US" smtClean="0"/>
              <a:t>18</a:t>
            </a:fld>
            <a:endParaRPr lang="en-US"/>
          </a:p>
        </p:txBody>
      </p:sp>
    </p:spTree>
    <p:extLst>
      <p:ext uri="{BB962C8B-B14F-4D97-AF65-F5344CB8AC3E}">
        <p14:creationId xmlns:p14="http://schemas.microsoft.com/office/powerpoint/2010/main" val="37209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awny frogmouth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071" y="345719"/>
            <a:ext cx="6040192" cy="33976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897" y="3863664"/>
            <a:ext cx="8478539"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a:t>As the tawny frogmouth Studbook Keeper you have been asked to give an overview</a:t>
            </a:r>
          </a:p>
          <a:p>
            <a:r>
              <a:rPr lang="en-US" dirty="0"/>
              <a:t>of your responsibilities as a Studbook Keeper and the status of the species at the next </a:t>
            </a:r>
          </a:p>
          <a:p>
            <a:r>
              <a:rPr lang="en-US" dirty="0"/>
              <a:t>Board meeting. You run a Population Overview report by your studbook region to help </a:t>
            </a:r>
          </a:p>
          <a:p>
            <a:r>
              <a:rPr lang="en-US" dirty="0"/>
              <a:t>you prepare to discuss some of the differences between institutional data and studbook </a:t>
            </a:r>
          </a:p>
          <a:p>
            <a:r>
              <a:rPr lang="en-US" dirty="0"/>
              <a:t>data.</a:t>
            </a:r>
          </a:p>
        </p:txBody>
      </p:sp>
      <p:sp>
        <p:nvSpPr>
          <p:cNvPr id="2" name="Slide Number Placeholder 1"/>
          <p:cNvSpPr>
            <a:spLocks noGrp="1"/>
          </p:cNvSpPr>
          <p:nvPr>
            <p:ph type="sldNum" sz="quarter" idx="12"/>
          </p:nvPr>
        </p:nvSpPr>
        <p:spPr/>
        <p:txBody>
          <a:bodyPr/>
          <a:lstStyle/>
          <a:p>
            <a:fld id="{6DF6AFC7-18CE-4C59-8428-091FD9A15DE8}" type="slidenum">
              <a:rPr lang="en-US" smtClean="0"/>
              <a:t>19</a:t>
            </a:fld>
            <a:endParaRPr lang="en-US"/>
          </a:p>
        </p:txBody>
      </p:sp>
    </p:spTree>
    <p:extLst>
      <p:ext uri="{BB962C8B-B14F-4D97-AF65-F5344CB8AC3E}">
        <p14:creationId xmlns:p14="http://schemas.microsoft.com/office/powerpoint/2010/main" val="156738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Resources</a:t>
            </a:r>
            <a:endParaRPr lang="en-US" dirty="0"/>
          </a:p>
        </p:txBody>
      </p:sp>
      <p:sp>
        <p:nvSpPr>
          <p:cNvPr id="3" name="Content Placeholder 2"/>
          <p:cNvSpPr>
            <a:spLocks noGrp="1"/>
          </p:cNvSpPr>
          <p:nvPr>
            <p:ph idx="1"/>
          </p:nvPr>
        </p:nvSpPr>
        <p:spPr/>
        <p:txBody>
          <a:bodyPr/>
          <a:lstStyle/>
          <a:p>
            <a:r>
              <a:rPr lang="en-US" dirty="0" smtClean="0"/>
              <a:t>The ZIMS Global Resources take the data entered by our members and provide valuable references to better manage the husbandry and health of the animals in our care.</a:t>
            </a:r>
          </a:p>
          <a:p>
            <a:r>
              <a:rPr lang="en-US" dirty="0" smtClean="0"/>
              <a:t>It is important to note that if you have an animal in a Collection that is marked as Local, no data recorded in their record will be contributed to these Global Resources</a:t>
            </a:r>
            <a:endParaRPr lang="en-US" dirty="0"/>
          </a:p>
        </p:txBody>
      </p:sp>
      <p:sp>
        <p:nvSpPr>
          <p:cNvPr id="4" name="Slide Number Placeholder 3"/>
          <p:cNvSpPr>
            <a:spLocks noGrp="1"/>
          </p:cNvSpPr>
          <p:nvPr>
            <p:ph type="sldNum" sz="quarter" idx="12"/>
          </p:nvPr>
        </p:nvSpPr>
        <p:spPr/>
        <p:txBody>
          <a:bodyPr/>
          <a:lstStyle/>
          <a:p>
            <a:fld id="{6DF6AFC7-18CE-4C59-8428-091FD9A15DE8}" type="slidenum">
              <a:rPr lang="en-US" smtClean="0"/>
              <a:t>2</a:t>
            </a:fld>
            <a:endParaRPr lang="en-US"/>
          </a:p>
        </p:txBody>
      </p:sp>
    </p:spTree>
    <p:extLst>
      <p:ext uri="{BB962C8B-B14F-4D97-AF65-F5344CB8AC3E}">
        <p14:creationId xmlns:p14="http://schemas.microsoft.com/office/powerpoint/2010/main" val="352068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Overview</a:t>
            </a:r>
          </a:p>
        </p:txBody>
      </p:sp>
      <p:pic>
        <p:nvPicPr>
          <p:cNvPr id="3" name="Picture 2"/>
          <p:cNvPicPr>
            <a:picLocks noChangeAspect="1"/>
          </p:cNvPicPr>
          <p:nvPr/>
        </p:nvPicPr>
        <p:blipFill>
          <a:blip r:embed="rId2"/>
          <a:stretch>
            <a:fillRect/>
          </a:stretch>
        </p:blipFill>
        <p:spPr>
          <a:xfrm>
            <a:off x="499862" y="1423565"/>
            <a:ext cx="5808371" cy="4097026"/>
          </a:xfrm>
          <a:prstGeom prst="rect">
            <a:avLst/>
          </a:prstGeom>
          <a:ln>
            <a:solidFill>
              <a:schemeClr val="tx1"/>
            </a:solidFill>
          </a:ln>
        </p:spPr>
      </p:pic>
      <p:sp>
        <p:nvSpPr>
          <p:cNvPr id="4" name="TextBox 3"/>
          <p:cNvSpPr txBox="1"/>
          <p:nvPr/>
        </p:nvSpPr>
        <p:spPr>
          <a:xfrm>
            <a:off x="6542468" y="862885"/>
            <a:ext cx="2403928" cy="4616648"/>
          </a:xfrm>
          <a:prstGeom prst="rect">
            <a:avLst/>
          </a:prstGeom>
          <a:solidFill>
            <a:schemeClr val="accent3">
              <a:lumMod val="40000"/>
              <a:lumOff val="60000"/>
            </a:schemeClr>
          </a:solidFill>
          <a:ln>
            <a:solidFill>
              <a:schemeClr val="tx1"/>
            </a:solidFill>
          </a:ln>
        </p:spPr>
        <p:txBody>
          <a:bodyPr wrap="none" rtlCol="0">
            <a:spAutoFit/>
          </a:bodyPr>
          <a:lstStyle/>
          <a:p>
            <a:r>
              <a:rPr lang="en-US" sz="1400" dirty="0"/>
              <a:t>If you select to Run Report</a:t>
            </a:r>
          </a:p>
          <a:p>
            <a:r>
              <a:rPr lang="en-US" sz="1400" dirty="0"/>
              <a:t>a graphic view of the</a:t>
            </a:r>
          </a:p>
          <a:p>
            <a:r>
              <a:rPr lang="en-US" sz="1400" dirty="0"/>
              <a:t>species population will</a:t>
            </a:r>
          </a:p>
          <a:p>
            <a:r>
              <a:rPr lang="en-US" sz="1400" dirty="0"/>
              <a:t>display in four quadrants.</a:t>
            </a:r>
          </a:p>
          <a:p>
            <a:r>
              <a:rPr lang="en-US" sz="1400" dirty="0"/>
              <a:t>The Acquisitions and</a:t>
            </a:r>
          </a:p>
          <a:p>
            <a:r>
              <a:rPr lang="en-US" sz="1400" dirty="0"/>
              <a:t>Dispositions quadrant</a:t>
            </a:r>
          </a:p>
          <a:p>
            <a:r>
              <a:rPr lang="en-US" sz="1400" dirty="0"/>
              <a:t>displays specific transactions</a:t>
            </a:r>
          </a:p>
          <a:p>
            <a:r>
              <a:rPr lang="en-US" sz="1400" dirty="0"/>
              <a:t>and can help you to interpret</a:t>
            </a:r>
          </a:p>
          <a:p>
            <a:r>
              <a:rPr lang="en-US" sz="1400" dirty="0"/>
              <a:t>the simpler Population and</a:t>
            </a:r>
          </a:p>
          <a:p>
            <a:r>
              <a:rPr lang="en-US" sz="1400" dirty="0"/>
              <a:t>Holders by Year quadrant.</a:t>
            </a:r>
          </a:p>
          <a:p>
            <a:r>
              <a:rPr lang="en-US" sz="1400" dirty="0"/>
              <a:t>The Age Graph does not</a:t>
            </a:r>
          </a:p>
          <a:p>
            <a:r>
              <a:rPr lang="en-US" sz="1400" dirty="0"/>
              <a:t>indicate the number of</a:t>
            </a:r>
          </a:p>
          <a:p>
            <a:r>
              <a:rPr lang="en-US" sz="1400" dirty="0"/>
              <a:t>animals excluded due to</a:t>
            </a:r>
          </a:p>
          <a:p>
            <a:r>
              <a:rPr lang="en-US" sz="1400" dirty="0"/>
              <a:t>unknown/estimated hatch </a:t>
            </a:r>
          </a:p>
          <a:p>
            <a:r>
              <a:rPr lang="en-US" sz="1400" dirty="0"/>
              <a:t>dates as the Age Distribution</a:t>
            </a:r>
          </a:p>
          <a:p>
            <a:r>
              <a:rPr lang="en-US" sz="1400" dirty="0"/>
              <a:t>resource does. The lower</a:t>
            </a:r>
          </a:p>
          <a:p>
            <a:r>
              <a:rPr lang="en-US" sz="1400" dirty="0"/>
              <a:t>right side quadrant provides</a:t>
            </a:r>
          </a:p>
          <a:p>
            <a:r>
              <a:rPr lang="en-US" sz="1400" dirty="0"/>
              <a:t>detailed information that</a:t>
            </a:r>
          </a:p>
          <a:p>
            <a:r>
              <a:rPr lang="en-US" sz="1400" dirty="0"/>
              <a:t>helps define the population.</a:t>
            </a:r>
          </a:p>
          <a:p>
            <a:r>
              <a:rPr lang="en-US" sz="1400" dirty="0"/>
              <a:t>Population Overview can</a:t>
            </a:r>
          </a:p>
          <a:p>
            <a:r>
              <a:rPr lang="en-US" sz="1400" dirty="0"/>
              <a:t>also be exported to Raw Excel.</a:t>
            </a:r>
          </a:p>
        </p:txBody>
      </p:sp>
      <p:sp>
        <p:nvSpPr>
          <p:cNvPr id="5" name="Slide Number Placeholder 4"/>
          <p:cNvSpPr>
            <a:spLocks noGrp="1"/>
          </p:cNvSpPr>
          <p:nvPr>
            <p:ph type="sldNum" sz="quarter" idx="12"/>
          </p:nvPr>
        </p:nvSpPr>
        <p:spPr/>
        <p:txBody>
          <a:bodyPr/>
          <a:lstStyle/>
          <a:p>
            <a:fld id="{6DF6AFC7-18CE-4C59-8428-091FD9A15DE8}" type="slidenum">
              <a:rPr lang="en-US" smtClean="0"/>
              <a:t>20</a:t>
            </a:fld>
            <a:endParaRPr lang="en-US"/>
          </a:p>
        </p:txBody>
      </p:sp>
    </p:spTree>
    <p:extLst>
      <p:ext uri="{BB962C8B-B14F-4D97-AF65-F5344CB8AC3E}">
        <p14:creationId xmlns:p14="http://schemas.microsoft.com/office/powerpoint/2010/main" val="3506866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Source of Population </a:t>
            </a:r>
            <a:r>
              <a:rPr lang="en-US" dirty="0"/>
              <a:t>Overview</a:t>
            </a:r>
          </a:p>
        </p:txBody>
      </p:sp>
      <p:sp>
        <p:nvSpPr>
          <p:cNvPr id="3" name="Content Placeholder 2"/>
          <p:cNvSpPr>
            <a:spLocks noGrp="1"/>
          </p:cNvSpPr>
          <p:nvPr>
            <p:ph idx="1"/>
          </p:nvPr>
        </p:nvSpPr>
        <p:spPr>
          <a:xfrm>
            <a:off x="628650" y="1503653"/>
            <a:ext cx="7886700" cy="4351338"/>
          </a:xfrm>
        </p:spPr>
        <p:txBody>
          <a:bodyPr>
            <a:normAutofit fontScale="62500" lnSpcReduction="20000"/>
          </a:bodyPr>
          <a:lstStyle/>
          <a:p>
            <a:r>
              <a:rPr lang="en-US" dirty="0"/>
              <a:t>Institutional data NOT studbook data</a:t>
            </a:r>
          </a:p>
          <a:p>
            <a:r>
              <a:rPr lang="en-US" dirty="0"/>
              <a:t>Last 20 years of data filtered by selected scope</a:t>
            </a:r>
          </a:p>
          <a:p>
            <a:r>
              <a:rPr lang="en-US" dirty="0"/>
              <a:t>Acquisitions and Dispositions by Year</a:t>
            </a:r>
          </a:p>
          <a:p>
            <a:pPr lvl="1"/>
            <a:r>
              <a:rPr lang="en-US" dirty="0"/>
              <a:t>Specific transactions entered by institutions in the selected scope</a:t>
            </a:r>
          </a:p>
          <a:p>
            <a:r>
              <a:rPr lang="en-US" dirty="0"/>
              <a:t>Population and Holders by Year</a:t>
            </a:r>
          </a:p>
          <a:p>
            <a:pPr lvl="1"/>
            <a:r>
              <a:rPr lang="en-US" dirty="0"/>
              <a:t>Living population size (individuals plus groups), census as of today’s date each year</a:t>
            </a:r>
          </a:p>
          <a:p>
            <a:pPr lvl="1"/>
            <a:r>
              <a:rPr lang="en-US" dirty="0"/>
              <a:t>Number of institutions physically holding the animals on these dates</a:t>
            </a:r>
          </a:p>
          <a:p>
            <a:pPr lvl="1"/>
            <a:r>
              <a:rPr lang="en-US" dirty="0"/>
              <a:t>Species360 current membership is used for the entire time period, not all current members may have entered data for 20 years so some positive census trends might be caused by more recent years being more comprehensive</a:t>
            </a:r>
          </a:p>
          <a:p>
            <a:r>
              <a:rPr lang="en-US" dirty="0"/>
              <a:t>Age Graph</a:t>
            </a:r>
          </a:p>
          <a:p>
            <a:pPr lvl="1"/>
            <a:r>
              <a:rPr lang="en-US" dirty="0"/>
              <a:t>Living population filtered by scope</a:t>
            </a:r>
          </a:p>
          <a:p>
            <a:pPr lvl="1"/>
            <a:r>
              <a:rPr lang="en-US" dirty="0"/>
              <a:t>Unknown/estimated ages are not included</a:t>
            </a:r>
          </a:p>
          <a:p>
            <a:r>
              <a:rPr lang="en-US" dirty="0"/>
              <a:t>Population Data and Data Quality Indicators</a:t>
            </a:r>
          </a:p>
          <a:p>
            <a:pPr lvl="1"/>
            <a:r>
              <a:rPr lang="en-US" dirty="0"/>
              <a:t>From all the data entered by institutions in the selected scope such as birth type and date, parentage and offspring and hybrid status</a:t>
            </a:r>
          </a:p>
        </p:txBody>
      </p:sp>
      <p:sp>
        <p:nvSpPr>
          <p:cNvPr id="4" name="Slide Number Placeholder 3"/>
          <p:cNvSpPr>
            <a:spLocks noGrp="1"/>
          </p:cNvSpPr>
          <p:nvPr>
            <p:ph type="sldNum" sz="quarter" idx="12"/>
          </p:nvPr>
        </p:nvSpPr>
        <p:spPr/>
        <p:txBody>
          <a:bodyPr/>
          <a:lstStyle/>
          <a:p>
            <a:fld id="{6DF6AFC7-18CE-4C59-8428-091FD9A15DE8}" type="slidenum">
              <a:rPr lang="en-US" smtClean="0"/>
              <a:t>21</a:t>
            </a:fld>
            <a:endParaRPr lang="en-US"/>
          </a:p>
        </p:txBody>
      </p:sp>
    </p:spTree>
    <p:extLst>
      <p:ext uri="{BB962C8B-B14F-4D97-AF65-F5344CB8AC3E}">
        <p14:creationId xmlns:p14="http://schemas.microsoft.com/office/powerpoint/2010/main" val="37224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d kangaroo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70707" y="210669"/>
            <a:ext cx="6038850" cy="38332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9155" y="4043967"/>
            <a:ext cx="7601953"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 need to anesthetize your red kangaroo for some dental work. You have</a:t>
            </a:r>
          </a:p>
          <a:p>
            <a:r>
              <a:rPr lang="en-US" dirty="0"/>
              <a:t>never anesthetized that species so you run an Anesthesia Summary to get an</a:t>
            </a:r>
          </a:p>
          <a:p>
            <a:r>
              <a:rPr lang="en-US" dirty="0"/>
              <a:t>idea of what drugs have been successfully used. You then check your Pharmacy</a:t>
            </a:r>
          </a:p>
          <a:p>
            <a:r>
              <a:rPr lang="en-US" dirty="0"/>
              <a:t>Inventory to see what you have on hand before consulting with a colleague</a:t>
            </a:r>
          </a:p>
          <a:p>
            <a:r>
              <a:rPr lang="en-US" dirty="0"/>
              <a:t>in Australia.</a:t>
            </a:r>
          </a:p>
        </p:txBody>
      </p:sp>
      <p:sp>
        <p:nvSpPr>
          <p:cNvPr id="3" name="Slide Number Placeholder 2"/>
          <p:cNvSpPr>
            <a:spLocks noGrp="1"/>
          </p:cNvSpPr>
          <p:nvPr>
            <p:ph type="sldNum" sz="quarter" idx="12"/>
          </p:nvPr>
        </p:nvSpPr>
        <p:spPr/>
        <p:txBody>
          <a:bodyPr/>
          <a:lstStyle/>
          <a:p>
            <a:fld id="{6DF6AFC7-18CE-4C59-8428-091FD9A15DE8}" type="slidenum">
              <a:rPr lang="en-US" smtClean="0"/>
              <a:t>22</a:t>
            </a:fld>
            <a:endParaRPr lang="en-US"/>
          </a:p>
        </p:txBody>
      </p:sp>
    </p:spTree>
    <p:extLst>
      <p:ext uri="{BB962C8B-B14F-4D97-AF65-F5344CB8AC3E}">
        <p14:creationId xmlns:p14="http://schemas.microsoft.com/office/powerpoint/2010/main" val="4179067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136788"/>
            <a:ext cx="7886700" cy="1325563"/>
          </a:xfrm>
        </p:spPr>
        <p:txBody>
          <a:bodyPr/>
          <a:lstStyle/>
          <a:p>
            <a:r>
              <a:rPr lang="en-US" dirty="0"/>
              <a:t>Anesthesia Summary</a:t>
            </a:r>
          </a:p>
        </p:txBody>
      </p:sp>
      <p:pic>
        <p:nvPicPr>
          <p:cNvPr id="3" name="Picture 2"/>
          <p:cNvPicPr>
            <a:picLocks noChangeAspect="1"/>
          </p:cNvPicPr>
          <p:nvPr/>
        </p:nvPicPr>
        <p:blipFill>
          <a:blip r:embed="rId2"/>
          <a:stretch>
            <a:fillRect/>
          </a:stretch>
        </p:blipFill>
        <p:spPr>
          <a:xfrm>
            <a:off x="1403797" y="1101743"/>
            <a:ext cx="6156102" cy="3279130"/>
          </a:xfrm>
          <a:prstGeom prst="rect">
            <a:avLst/>
          </a:prstGeom>
          <a:ln>
            <a:solidFill>
              <a:schemeClr val="tx1"/>
            </a:solidFill>
          </a:ln>
        </p:spPr>
      </p:pic>
      <p:sp>
        <p:nvSpPr>
          <p:cNvPr id="4" name="TextBox 3"/>
          <p:cNvSpPr txBox="1"/>
          <p:nvPr/>
        </p:nvSpPr>
        <p:spPr>
          <a:xfrm>
            <a:off x="657554" y="4524935"/>
            <a:ext cx="7919797" cy="1200329"/>
          </a:xfrm>
          <a:prstGeom prst="rect">
            <a:avLst/>
          </a:prstGeom>
          <a:solidFill>
            <a:schemeClr val="accent3">
              <a:lumMod val="40000"/>
              <a:lumOff val="60000"/>
            </a:schemeClr>
          </a:solidFill>
          <a:ln>
            <a:solidFill>
              <a:schemeClr val="tx1"/>
            </a:solidFill>
          </a:ln>
        </p:spPr>
        <p:txBody>
          <a:bodyPr wrap="none" rtlCol="0">
            <a:spAutoFit/>
          </a:bodyPr>
          <a:lstStyle/>
          <a:p>
            <a:r>
              <a:rPr lang="en-US" dirty="0"/>
              <a:t>Anesthesia Summaries are not meant to be interpreted as a recommendation. The</a:t>
            </a:r>
          </a:p>
          <a:p>
            <a:r>
              <a:rPr lang="en-US" dirty="0"/>
              <a:t>information is provided to aid in choosing drug combinations and dosages that will</a:t>
            </a:r>
          </a:p>
          <a:p>
            <a:r>
              <a:rPr lang="en-US" dirty="0"/>
              <a:t>minimize risk and maximize safety. Responsibility lies with the clinician to consider</a:t>
            </a:r>
          </a:p>
          <a:p>
            <a:r>
              <a:rPr lang="en-US" dirty="0"/>
              <a:t>all relevant factors.</a:t>
            </a:r>
          </a:p>
        </p:txBody>
      </p:sp>
      <p:sp>
        <p:nvSpPr>
          <p:cNvPr id="5" name="Slide Number Placeholder 4"/>
          <p:cNvSpPr>
            <a:spLocks noGrp="1"/>
          </p:cNvSpPr>
          <p:nvPr>
            <p:ph type="sldNum" sz="quarter" idx="12"/>
          </p:nvPr>
        </p:nvSpPr>
        <p:spPr/>
        <p:txBody>
          <a:bodyPr/>
          <a:lstStyle/>
          <a:p>
            <a:fld id="{6DF6AFC7-18CE-4C59-8428-091FD9A15DE8}" type="slidenum">
              <a:rPr lang="en-US" smtClean="0"/>
              <a:t>23</a:t>
            </a:fld>
            <a:endParaRPr lang="en-US"/>
          </a:p>
        </p:txBody>
      </p:sp>
    </p:spTree>
    <p:extLst>
      <p:ext uri="{BB962C8B-B14F-4D97-AF65-F5344CB8AC3E}">
        <p14:creationId xmlns:p14="http://schemas.microsoft.com/office/powerpoint/2010/main" val="415721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2" y="314868"/>
            <a:ext cx="8682775" cy="1325563"/>
          </a:xfrm>
        </p:spPr>
        <p:txBody>
          <a:bodyPr>
            <a:normAutofit/>
          </a:bodyPr>
          <a:lstStyle/>
          <a:p>
            <a:r>
              <a:rPr lang="en-US" dirty="0"/>
              <a:t>Source of Anesthesia Summaries</a:t>
            </a:r>
          </a:p>
        </p:txBody>
      </p:sp>
      <p:sp>
        <p:nvSpPr>
          <p:cNvPr id="3" name="Content Placeholder 2"/>
          <p:cNvSpPr>
            <a:spLocks noGrp="1"/>
          </p:cNvSpPr>
          <p:nvPr>
            <p:ph idx="1"/>
          </p:nvPr>
        </p:nvSpPr>
        <p:spPr/>
        <p:txBody>
          <a:bodyPr>
            <a:normAutofit lnSpcReduction="10000"/>
          </a:bodyPr>
          <a:lstStyle/>
          <a:p>
            <a:r>
              <a:rPr lang="en-US" dirty="0"/>
              <a:t>From the anesthesia event records </a:t>
            </a:r>
          </a:p>
          <a:p>
            <a:pPr lvl="1"/>
            <a:r>
              <a:rPr lang="en-US" dirty="0"/>
              <a:t>Drugs Given tab</a:t>
            </a:r>
          </a:p>
          <a:p>
            <a:pPr lvl="2"/>
            <a:r>
              <a:rPr lang="en-US" dirty="0"/>
              <a:t>Drug combinations used</a:t>
            </a:r>
          </a:p>
          <a:p>
            <a:pPr lvl="2"/>
            <a:r>
              <a:rPr lang="en-US" dirty="0"/>
              <a:t>Dosage</a:t>
            </a:r>
          </a:p>
          <a:p>
            <a:pPr lvl="1"/>
            <a:r>
              <a:rPr lang="en-US" dirty="0"/>
              <a:t>Recovery &amp; Ratings tab</a:t>
            </a:r>
          </a:p>
          <a:p>
            <a:pPr lvl="2"/>
            <a:r>
              <a:rPr lang="en-US" dirty="0"/>
              <a:t>Complications</a:t>
            </a:r>
          </a:p>
          <a:p>
            <a:pPr lvl="2"/>
            <a:r>
              <a:rPr lang="en-US" dirty="0"/>
              <a:t>Recovery</a:t>
            </a:r>
          </a:p>
          <a:p>
            <a:pPr lvl="2"/>
            <a:r>
              <a:rPr lang="en-US" dirty="0"/>
              <a:t>Died in Recovery</a:t>
            </a:r>
          </a:p>
          <a:p>
            <a:pPr lvl="2"/>
            <a:r>
              <a:rPr lang="en-US" dirty="0"/>
              <a:t>Multiple Issues</a:t>
            </a:r>
          </a:p>
          <a:p>
            <a:pPr lvl="3"/>
            <a:r>
              <a:rPr lang="en-US" dirty="0"/>
              <a:t>A measure of linkage between Complications and Bad Recovery</a:t>
            </a:r>
          </a:p>
          <a:p>
            <a:pPr lvl="1"/>
            <a:r>
              <a:rPr lang="en-US" dirty="0"/>
              <a:t>Physiological Measurements tab</a:t>
            </a:r>
          </a:p>
          <a:p>
            <a:pPr lvl="2"/>
            <a:r>
              <a:rPr lang="en-US" dirty="0"/>
              <a:t>Body weight range</a:t>
            </a:r>
          </a:p>
        </p:txBody>
      </p:sp>
      <p:pic>
        <p:nvPicPr>
          <p:cNvPr id="2050" name="Picture 2" descr="Image result for zoo animal anesthes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851" y="2191275"/>
            <a:ext cx="3143831" cy="24749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DF6AFC7-18CE-4C59-8428-091FD9A15DE8}" type="slidenum">
              <a:rPr lang="en-US" smtClean="0"/>
              <a:t>24</a:t>
            </a:fld>
            <a:endParaRPr lang="en-US"/>
          </a:p>
        </p:txBody>
      </p:sp>
    </p:spTree>
    <p:extLst>
      <p:ext uri="{BB962C8B-B14F-4D97-AF65-F5344CB8AC3E}">
        <p14:creationId xmlns:p14="http://schemas.microsoft.com/office/powerpoint/2010/main" val="236372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ound hornbil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2" y="1188076"/>
            <a:ext cx="4286250" cy="42862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83369" y="2177039"/>
            <a:ext cx="2853538" cy="2308324"/>
          </a:xfrm>
          <a:prstGeom prst="rect">
            <a:avLst/>
          </a:prstGeom>
          <a:solidFill>
            <a:schemeClr val="accent3">
              <a:lumMod val="40000"/>
              <a:lumOff val="60000"/>
            </a:schemeClr>
          </a:solidFill>
          <a:ln>
            <a:solidFill>
              <a:schemeClr val="tx1"/>
            </a:solidFill>
          </a:ln>
        </p:spPr>
        <p:txBody>
          <a:bodyPr wrap="none" rtlCol="0">
            <a:spAutoFit/>
          </a:bodyPr>
          <a:lstStyle/>
          <a:p>
            <a:r>
              <a:rPr lang="en-US" dirty="0"/>
              <a:t>It is time to vaccinate your</a:t>
            </a:r>
          </a:p>
          <a:p>
            <a:r>
              <a:rPr lang="en-US" dirty="0"/>
              <a:t>ground hornbills for West</a:t>
            </a:r>
          </a:p>
          <a:p>
            <a:r>
              <a:rPr lang="en-US" dirty="0"/>
              <a:t>Nile virus. You just got the</a:t>
            </a:r>
          </a:p>
          <a:p>
            <a:r>
              <a:rPr lang="en-US" dirty="0"/>
              <a:t>species for the first time six </a:t>
            </a:r>
          </a:p>
          <a:p>
            <a:r>
              <a:rPr lang="en-US" dirty="0"/>
              <a:t>months ago so have no</a:t>
            </a:r>
          </a:p>
          <a:p>
            <a:r>
              <a:rPr lang="en-US" dirty="0"/>
              <a:t>previous vaccination records</a:t>
            </a:r>
          </a:p>
          <a:p>
            <a:r>
              <a:rPr lang="en-US" dirty="0"/>
              <a:t>to review. You run a Drug</a:t>
            </a:r>
          </a:p>
          <a:p>
            <a:r>
              <a:rPr lang="en-US" dirty="0"/>
              <a:t>Usage Extract.</a:t>
            </a:r>
          </a:p>
        </p:txBody>
      </p:sp>
      <p:sp>
        <p:nvSpPr>
          <p:cNvPr id="2" name="Slide Number Placeholder 1"/>
          <p:cNvSpPr>
            <a:spLocks noGrp="1"/>
          </p:cNvSpPr>
          <p:nvPr>
            <p:ph type="sldNum" sz="quarter" idx="12"/>
          </p:nvPr>
        </p:nvSpPr>
        <p:spPr/>
        <p:txBody>
          <a:bodyPr/>
          <a:lstStyle/>
          <a:p>
            <a:fld id="{6DF6AFC7-18CE-4C59-8428-091FD9A15DE8}" type="slidenum">
              <a:rPr lang="en-US" smtClean="0"/>
              <a:t>25</a:t>
            </a:fld>
            <a:endParaRPr lang="en-US"/>
          </a:p>
        </p:txBody>
      </p:sp>
    </p:spTree>
    <p:extLst>
      <p:ext uri="{BB962C8B-B14F-4D97-AF65-F5344CB8AC3E}">
        <p14:creationId xmlns:p14="http://schemas.microsoft.com/office/powerpoint/2010/main" val="3945813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a:t>Drug Usage Extracts</a:t>
            </a:r>
          </a:p>
        </p:txBody>
      </p:sp>
      <p:pic>
        <p:nvPicPr>
          <p:cNvPr id="3" name="Picture 2"/>
          <p:cNvPicPr>
            <a:picLocks noChangeAspect="1"/>
          </p:cNvPicPr>
          <p:nvPr/>
        </p:nvPicPr>
        <p:blipFill>
          <a:blip r:embed="rId2"/>
          <a:stretch>
            <a:fillRect/>
          </a:stretch>
        </p:blipFill>
        <p:spPr>
          <a:xfrm>
            <a:off x="435465" y="1479845"/>
            <a:ext cx="5455207" cy="270012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888643" y="3805162"/>
            <a:ext cx="5890672" cy="1886591"/>
          </a:xfrm>
          <a:prstGeom prst="rect">
            <a:avLst/>
          </a:prstGeom>
          <a:ln>
            <a:solidFill>
              <a:schemeClr val="tx1"/>
            </a:solidFill>
          </a:ln>
        </p:spPr>
      </p:pic>
      <p:sp>
        <p:nvSpPr>
          <p:cNvPr id="7" name="TextBox 6"/>
          <p:cNvSpPr txBox="1"/>
          <p:nvPr/>
        </p:nvSpPr>
        <p:spPr>
          <a:xfrm>
            <a:off x="6075343" y="2147761"/>
            <a:ext cx="2690801" cy="1200329"/>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 find two references</a:t>
            </a:r>
          </a:p>
          <a:p>
            <a:r>
              <a:rPr lang="en-US" dirty="0"/>
              <a:t>to West Nile virus</a:t>
            </a:r>
          </a:p>
          <a:p>
            <a:r>
              <a:rPr lang="en-US" dirty="0"/>
              <a:t>vaccinations. You select to </a:t>
            </a:r>
          </a:p>
          <a:p>
            <a:r>
              <a:rPr lang="en-US" dirty="0"/>
              <a:t>v</a:t>
            </a:r>
            <a:r>
              <a:rPr lang="en-US"/>
              <a:t>iew </a:t>
            </a:r>
            <a:r>
              <a:rPr lang="en-US" dirty="0"/>
              <a:t>them.</a:t>
            </a:r>
          </a:p>
        </p:txBody>
      </p:sp>
      <p:sp>
        <p:nvSpPr>
          <p:cNvPr id="4" name="Slide Number Placeholder 3"/>
          <p:cNvSpPr>
            <a:spLocks noGrp="1"/>
          </p:cNvSpPr>
          <p:nvPr>
            <p:ph type="sldNum" sz="quarter" idx="12"/>
          </p:nvPr>
        </p:nvSpPr>
        <p:spPr/>
        <p:txBody>
          <a:bodyPr/>
          <a:lstStyle/>
          <a:p>
            <a:fld id="{6DF6AFC7-18CE-4C59-8428-091FD9A15DE8}" type="slidenum">
              <a:rPr lang="en-US" smtClean="0"/>
              <a:t>26</a:t>
            </a:fld>
            <a:endParaRPr lang="en-US"/>
          </a:p>
        </p:txBody>
      </p:sp>
    </p:spTree>
    <p:extLst>
      <p:ext uri="{BB962C8B-B14F-4D97-AF65-F5344CB8AC3E}">
        <p14:creationId xmlns:p14="http://schemas.microsoft.com/office/powerpoint/2010/main" val="1718791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Usage Extracts</a:t>
            </a:r>
          </a:p>
        </p:txBody>
      </p:sp>
      <p:pic>
        <p:nvPicPr>
          <p:cNvPr id="3" name="Picture 2"/>
          <p:cNvPicPr>
            <a:picLocks noChangeAspect="1"/>
          </p:cNvPicPr>
          <p:nvPr/>
        </p:nvPicPr>
        <p:blipFill>
          <a:blip r:embed="rId2"/>
          <a:stretch>
            <a:fillRect/>
          </a:stretch>
        </p:blipFill>
        <p:spPr>
          <a:xfrm>
            <a:off x="306678" y="1690689"/>
            <a:ext cx="5652416" cy="3153259"/>
          </a:xfrm>
          <a:prstGeom prst="rect">
            <a:avLst/>
          </a:prstGeom>
          <a:ln>
            <a:solidFill>
              <a:schemeClr val="tx1"/>
            </a:solidFill>
          </a:ln>
        </p:spPr>
      </p:pic>
      <p:sp>
        <p:nvSpPr>
          <p:cNvPr id="4" name="TextBox 3"/>
          <p:cNvSpPr txBox="1"/>
          <p:nvPr/>
        </p:nvSpPr>
        <p:spPr>
          <a:xfrm>
            <a:off x="6156102" y="2113156"/>
            <a:ext cx="2598532" cy="2308324"/>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 can also view what</a:t>
            </a:r>
          </a:p>
          <a:p>
            <a:r>
              <a:rPr lang="en-US" dirty="0"/>
              <a:t>regions the data is</a:t>
            </a:r>
          </a:p>
          <a:p>
            <a:r>
              <a:rPr lang="en-US" dirty="0"/>
              <a:t>sourced from by selecting</a:t>
            </a:r>
          </a:p>
          <a:p>
            <a:r>
              <a:rPr lang="en-US" dirty="0"/>
              <a:t>the View Distributions</a:t>
            </a:r>
          </a:p>
          <a:p>
            <a:r>
              <a:rPr lang="en-US" dirty="0"/>
              <a:t>link. This may help you</a:t>
            </a:r>
          </a:p>
          <a:p>
            <a:r>
              <a:rPr lang="en-US" dirty="0"/>
              <a:t>determine what drug to</a:t>
            </a:r>
          </a:p>
          <a:p>
            <a:r>
              <a:rPr lang="en-US" dirty="0"/>
              <a:t>use based on regional </a:t>
            </a:r>
          </a:p>
          <a:p>
            <a:r>
              <a:rPr lang="en-US" dirty="0"/>
              <a:t>preferences and use.</a:t>
            </a:r>
          </a:p>
        </p:txBody>
      </p:sp>
      <p:sp>
        <p:nvSpPr>
          <p:cNvPr id="5" name="Slide Number Placeholder 4"/>
          <p:cNvSpPr>
            <a:spLocks noGrp="1"/>
          </p:cNvSpPr>
          <p:nvPr>
            <p:ph type="sldNum" sz="quarter" idx="12"/>
          </p:nvPr>
        </p:nvSpPr>
        <p:spPr/>
        <p:txBody>
          <a:bodyPr/>
          <a:lstStyle/>
          <a:p>
            <a:fld id="{6DF6AFC7-18CE-4C59-8428-091FD9A15DE8}" type="slidenum">
              <a:rPr lang="en-US" smtClean="0"/>
              <a:t>27</a:t>
            </a:fld>
            <a:endParaRPr lang="en-US"/>
          </a:p>
        </p:txBody>
      </p:sp>
    </p:spTree>
    <p:extLst>
      <p:ext uri="{BB962C8B-B14F-4D97-AF65-F5344CB8AC3E}">
        <p14:creationId xmlns:p14="http://schemas.microsoft.com/office/powerpoint/2010/main" val="3103588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 of Drug Usage Extracts</a:t>
            </a:r>
          </a:p>
        </p:txBody>
      </p:sp>
      <p:sp>
        <p:nvSpPr>
          <p:cNvPr id="3" name="Content Placeholder 2"/>
          <p:cNvSpPr>
            <a:spLocks noGrp="1"/>
          </p:cNvSpPr>
          <p:nvPr>
            <p:ph idx="1"/>
          </p:nvPr>
        </p:nvSpPr>
        <p:spPr/>
        <p:txBody>
          <a:bodyPr/>
          <a:lstStyle/>
          <a:p>
            <a:r>
              <a:rPr lang="en-US" dirty="0"/>
              <a:t>The Prescription records entered </a:t>
            </a:r>
          </a:p>
          <a:p>
            <a:pPr lvl="1"/>
            <a:r>
              <a:rPr lang="en-US" dirty="0"/>
              <a:t>Prescription tab</a:t>
            </a:r>
          </a:p>
          <a:p>
            <a:pPr lvl="2"/>
            <a:r>
              <a:rPr lang="en-US" dirty="0"/>
              <a:t>Drug</a:t>
            </a:r>
          </a:p>
          <a:p>
            <a:pPr lvl="2"/>
            <a:r>
              <a:rPr lang="en-US" dirty="0"/>
              <a:t>Dose</a:t>
            </a:r>
          </a:p>
          <a:p>
            <a:pPr lvl="2"/>
            <a:r>
              <a:rPr lang="en-US" dirty="0"/>
              <a:t>Route</a:t>
            </a:r>
          </a:p>
          <a:p>
            <a:pPr lvl="2"/>
            <a:r>
              <a:rPr lang="en-US" dirty="0"/>
              <a:t>Frequency</a:t>
            </a:r>
          </a:p>
          <a:p>
            <a:pPr lvl="2"/>
            <a:r>
              <a:rPr lang="en-US" dirty="0"/>
              <a:t>Duration</a:t>
            </a:r>
          </a:p>
          <a:p>
            <a:pPr lvl="1"/>
            <a:r>
              <a:rPr lang="en-US" dirty="0"/>
              <a:t>Treatment Response</a:t>
            </a:r>
          </a:p>
          <a:p>
            <a:pPr lvl="2"/>
            <a:r>
              <a:rPr lang="en-US" dirty="0"/>
              <a:t>Adverse Reactions</a:t>
            </a:r>
          </a:p>
        </p:txBody>
      </p:sp>
      <p:pic>
        <p:nvPicPr>
          <p:cNvPr id="3076" name="Picture 4" descr="Image result for zoo animal med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362" y="2435716"/>
            <a:ext cx="3689799" cy="27673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DF6AFC7-18CE-4C59-8428-091FD9A15DE8}" type="slidenum">
              <a:rPr lang="en-US" smtClean="0"/>
              <a:t>28</a:t>
            </a:fld>
            <a:endParaRPr lang="en-US"/>
          </a:p>
        </p:txBody>
      </p:sp>
    </p:spTree>
    <p:extLst>
      <p:ext uri="{BB962C8B-B14F-4D97-AF65-F5344CB8AC3E}">
        <p14:creationId xmlns:p14="http://schemas.microsoft.com/office/powerpoint/2010/main" val="856723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must be at least 10 Prescriptions written for a taxonomic group and recorded by at least 2 institutions. Why? </a:t>
            </a:r>
            <a:r>
              <a:rPr lang="en-US" dirty="0"/>
              <a:t> To protect </a:t>
            </a:r>
            <a:r>
              <a:rPr lang="en-US" dirty="0" smtClean="0"/>
              <a:t>the anonymity </a:t>
            </a:r>
            <a:r>
              <a:rPr lang="en-US" dirty="0"/>
              <a:t>of medical data for institutions with minimally held species. If you are the only institution who holds a species, and there is data in the global resources representing that species, it would be </a:t>
            </a:r>
            <a:r>
              <a:rPr lang="en-US" dirty="0" smtClean="0"/>
              <a:t>easy </a:t>
            </a:r>
            <a:r>
              <a:rPr lang="en-US" dirty="0"/>
              <a:t>for </a:t>
            </a:r>
            <a:r>
              <a:rPr lang="en-US" dirty="0" smtClean="0"/>
              <a:t>members </a:t>
            </a:r>
            <a:r>
              <a:rPr lang="en-US" dirty="0"/>
              <a:t>to determine whose records that data represents. </a:t>
            </a:r>
            <a:endParaRPr lang="en-US" dirty="0" smtClean="0"/>
          </a:p>
          <a:p>
            <a:r>
              <a:rPr lang="en-US" dirty="0" smtClean="0"/>
              <a:t>If you enter </a:t>
            </a:r>
            <a:r>
              <a:rPr lang="en-US" dirty="0"/>
              <a:t>a prescription and have a repeated transcription error or misunderstanding it will not display in the global resource until at least one other institution reports the same thing. Example: if </a:t>
            </a:r>
            <a:r>
              <a:rPr lang="en-US" dirty="0" smtClean="0"/>
              <a:t>you </a:t>
            </a:r>
            <a:r>
              <a:rPr lang="en-US" dirty="0"/>
              <a:t>administer </a:t>
            </a:r>
            <a:r>
              <a:rPr lang="en-US" dirty="0" err="1"/>
              <a:t>ivermectin</a:t>
            </a:r>
            <a:r>
              <a:rPr lang="en-US" dirty="0"/>
              <a:t> </a:t>
            </a:r>
            <a:r>
              <a:rPr lang="en-US" dirty="0" err="1"/>
              <a:t>intranasally</a:t>
            </a:r>
            <a:r>
              <a:rPr lang="en-US" dirty="0"/>
              <a:t> to address nasal mites and </a:t>
            </a:r>
            <a:r>
              <a:rPr lang="en-US" dirty="0" smtClean="0"/>
              <a:t>write </a:t>
            </a:r>
            <a:r>
              <a:rPr lang="en-US" dirty="0"/>
              <a:t>IN- intranasal but </a:t>
            </a:r>
            <a:r>
              <a:rPr lang="en-US" dirty="0" smtClean="0"/>
              <a:t>your </a:t>
            </a:r>
            <a:r>
              <a:rPr lang="en-US" dirty="0"/>
              <a:t>assistant enters IN-inhalant in the prescription record, that is an error we do not want to “publish</a:t>
            </a:r>
            <a:r>
              <a:rPr lang="en-US" dirty="0" smtClean="0"/>
              <a:t>”.</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6DF6AFC7-18CE-4C59-8428-091FD9A15DE8}" type="slidenum">
              <a:rPr lang="en-US" smtClean="0"/>
              <a:t>29</a:t>
            </a:fld>
            <a:endParaRPr lang="en-US"/>
          </a:p>
        </p:txBody>
      </p:sp>
    </p:spTree>
    <p:extLst>
      <p:ext uri="{BB962C8B-B14F-4D97-AF65-F5344CB8AC3E}">
        <p14:creationId xmlns:p14="http://schemas.microsoft.com/office/powerpoint/2010/main" val="75739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a:t>
            </a:r>
          </a:p>
        </p:txBody>
      </p:sp>
      <p:sp>
        <p:nvSpPr>
          <p:cNvPr id="5" name="TextBox 4"/>
          <p:cNvSpPr txBox="1"/>
          <p:nvPr/>
        </p:nvSpPr>
        <p:spPr>
          <a:xfrm>
            <a:off x="1004552" y="5064616"/>
            <a:ext cx="7420646" cy="646331"/>
          </a:xfrm>
          <a:prstGeom prst="rect">
            <a:avLst/>
          </a:prstGeom>
          <a:solidFill>
            <a:schemeClr val="accent3">
              <a:lumMod val="40000"/>
              <a:lumOff val="60000"/>
            </a:schemeClr>
          </a:solidFill>
          <a:ln>
            <a:solidFill>
              <a:schemeClr val="tx1"/>
            </a:solidFill>
          </a:ln>
        </p:spPr>
        <p:txBody>
          <a:bodyPr wrap="square" rtlCol="0">
            <a:spAutoFit/>
          </a:bodyPr>
          <a:lstStyle/>
          <a:p>
            <a:r>
              <a:rPr lang="en-US" dirty="0"/>
              <a:t>The ZIMS Global Resources are found under Start &gt; Global Resources. The</a:t>
            </a:r>
          </a:p>
          <a:p>
            <a:r>
              <a:rPr lang="en-US" dirty="0"/>
              <a:t>Medical Resources are also found under the Medical module.</a:t>
            </a:r>
          </a:p>
        </p:txBody>
      </p:sp>
      <p:pic>
        <p:nvPicPr>
          <p:cNvPr id="6" name="Picture 5"/>
          <p:cNvPicPr>
            <a:picLocks noChangeAspect="1"/>
          </p:cNvPicPr>
          <p:nvPr/>
        </p:nvPicPr>
        <p:blipFill>
          <a:blip r:embed="rId2"/>
          <a:stretch>
            <a:fillRect/>
          </a:stretch>
        </p:blipFill>
        <p:spPr>
          <a:xfrm>
            <a:off x="381000" y="1653845"/>
            <a:ext cx="4511431" cy="299492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105400" y="1752886"/>
            <a:ext cx="3600052" cy="2590514"/>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6DF6AFC7-18CE-4C59-8428-091FD9A15DE8}" type="slidenum">
              <a:rPr lang="en-US" smtClean="0"/>
              <a:t>3</a:t>
            </a:fld>
            <a:endParaRPr lang="en-US"/>
          </a:p>
        </p:txBody>
      </p:sp>
    </p:spTree>
    <p:extLst>
      <p:ext uri="{BB962C8B-B14F-4D97-AF65-F5344CB8AC3E}">
        <p14:creationId xmlns:p14="http://schemas.microsoft.com/office/powerpoint/2010/main" val="2855624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nghorn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939" y="338365"/>
            <a:ext cx="6755157" cy="37997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2330" y="4237148"/>
            <a:ext cx="7759241" cy="1477328"/>
          </a:xfrm>
          <a:prstGeom prst="rect">
            <a:avLst/>
          </a:prstGeom>
          <a:solidFill>
            <a:schemeClr val="accent3">
              <a:lumMod val="40000"/>
              <a:lumOff val="60000"/>
            </a:schemeClr>
          </a:solidFill>
          <a:ln>
            <a:solidFill>
              <a:schemeClr val="tx1"/>
            </a:solidFill>
          </a:ln>
        </p:spPr>
        <p:txBody>
          <a:bodyPr wrap="square" rtlCol="0">
            <a:spAutoFit/>
          </a:bodyPr>
          <a:lstStyle/>
          <a:p>
            <a:r>
              <a:rPr lang="en-US" dirty="0"/>
              <a:t>Some members of your pronghorn herd are looking unthrifty and there has been a low survival rate in your fawns. In the past a deficiency in Selenium caused the same issues. You run a Test Results – Expected Test Results to see what normal selenium ranges are in pronghorn. No Results are </a:t>
            </a:r>
            <a:r>
              <a:rPr lang="en-US" dirty="0" smtClean="0"/>
              <a:t>found! You </a:t>
            </a:r>
            <a:r>
              <a:rPr lang="en-US" dirty="0"/>
              <a:t>then search by Test Results – Search by Test and find thirteen results.</a:t>
            </a:r>
          </a:p>
        </p:txBody>
      </p:sp>
      <p:sp>
        <p:nvSpPr>
          <p:cNvPr id="3" name="Slide Number Placeholder 2"/>
          <p:cNvSpPr>
            <a:spLocks noGrp="1"/>
          </p:cNvSpPr>
          <p:nvPr>
            <p:ph type="sldNum" sz="quarter" idx="12"/>
          </p:nvPr>
        </p:nvSpPr>
        <p:spPr/>
        <p:txBody>
          <a:bodyPr/>
          <a:lstStyle/>
          <a:p>
            <a:fld id="{6DF6AFC7-18CE-4C59-8428-091FD9A15DE8}" type="slidenum">
              <a:rPr lang="en-US" smtClean="0"/>
              <a:t>30</a:t>
            </a:fld>
            <a:endParaRPr lang="en-US"/>
          </a:p>
        </p:txBody>
      </p:sp>
    </p:spTree>
    <p:extLst>
      <p:ext uri="{BB962C8B-B14F-4D97-AF65-F5344CB8AC3E}">
        <p14:creationId xmlns:p14="http://schemas.microsoft.com/office/powerpoint/2010/main" val="2455444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168" y="0"/>
            <a:ext cx="8515351" cy="1325563"/>
          </a:xfrm>
        </p:spPr>
        <p:txBody>
          <a:bodyPr>
            <a:normAutofit/>
          </a:bodyPr>
          <a:lstStyle/>
          <a:p>
            <a:r>
              <a:rPr lang="en-US" dirty="0"/>
              <a:t>Test Results - Search by Test</a:t>
            </a:r>
          </a:p>
        </p:txBody>
      </p:sp>
      <p:pic>
        <p:nvPicPr>
          <p:cNvPr id="3" name="Picture 2"/>
          <p:cNvPicPr>
            <a:picLocks noChangeAspect="1"/>
          </p:cNvPicPr>
          <p:nvPr/>
        </p:nvPicPr>
        <p:blipFill>
          <a:blip r:embed="rId2"/>
          <a:stretch>
            <a:fillRect/>
          </a:stretch>
        </p:blipFill>
        <p:spPr>
          <a:xfrm>
            <a:off x="1254944" y="1081825"/>
            <a:ext cx="6670329" cy="3616649"/>
          </a:xfrm>
          <a:prstGeom prst="rect">
            <a:avLst/>
          </a:prstGeom>
          <a:ln>
            <a:solidFill>
              <a:schemeClr val="tx1"/>
            </a:solidFill>
          </a:ln>
        </p:spPr>
      </p:pic>
      <p:sp>
        <p:nvSpPr>
          <p:cNvPr id="4" name="TextBox 3"/>
          <p:cNvSpPr txBox="1"/>
          <p:nvPr/>
        </p:nvSpPr>
        <p:spPr>
          <a:xfrm>
            <a:off x="630168" y="4856969"/>
            <a:ext cx="8183651" cy="923330"/>
          </a:xfrm>
          <a:prstGeom prst="rect">
            <a:avLst/>
          </a:prstGeom>
          <a:solidFill>
            <a:schemeClr val="accent3">
              <a:lumMod val="40000"/>
              <a:lumOff val="60000"/>
            </a:schemeClr>
          </a:solidFill>
          <a:ln>
            <a:solidFill>
              <a:schemeClr val="tx1"/>
            </a:solidFill>
          </a:ln>
        </p:spPr>
        <p:txBody>
          <a:bodyPr wrap="none" rtlCol="0">
            <a:spAutoFit/>
          </a:bodyPr>
          <a:lstStyle/>
          <a:p>
            <a:r>
              <a:rPr lang="en-US" dirty="0"/>
              <a:t>Search by Test is not subject to the strict requirements that Expected Test Results are.</a:t>
            </a:r>
          </a:p>
          <a:p>
            <a:r>
              <a:rPr lang="en-US" dirty="0"/>
              <a:t>This resource will return information if there are fewer than fifteen results regardless</a:t>
            </a:r>
          </a:p>
          <a:p>
            <a:r>
              <a:rPr lang="en-US" dirty="0"/>
              <a:t>of if the sample was compromised.</a:t>
            </a:r>
          </a:p>
        </p:txBody>
      </p:sp>
      <p:sp>
        <p:nvSpPr>
          <p:cNvPr id="5" name="Slide Number Placeholder 4"/>
          <p:cNvSpPr>
            <a:spLocks noGrp="1"/>
          </p:cNvSpPr>
          <p:nvPr>
            <p:ph type="sldNum" sz="quarter" idx="12"/>
          </p:nvPr>
        </p:nvSpPr>
        <p:spPr/>
        <p:txBody>
          <a:bodyPr/>
          <a:lstStyle/>
          <a:p>
            <a:fld id="{6DF6AFC7-18CE-4C59-8428-091FD9A15DE8}" type="slidenum">
              <a:rPr lang="en-US" smtClean="0"/>
              <a:t>31</a:t>
            </a:fld>
            <a:endParaRPr lang="en-US"/>
          </a:p>
        </p:txBody>
      </p:sp>
    </p:spTree>
    <p:extLst>
      <p:ext uri="{BB962C8B-B14F-4D97-AF65-F5344CB8AC3E}">
        <p14:creationId xmlns:p14="http://schemas.microsoft.com/office/powerpoint/2010/main" val="2947278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a:t>Test Results – Expected Test Results</a:t>
            </a:r>
          </a:p>
        </p:txBody>
      </p:sp>
      <p:pic>
        <p:nvPicPr>
          <p:cNvPr id="4" name="Picture 3"/>
          <p:cNvPicPr>
            <a:picLocks noChangeAspect="1"/>
          </p:cNvPicPr>
          <p:nvPr/>
        </p:nvPicPr>
        <p:blipFill>
          <a:blip r:embed="rId2"/>
          <a:stretch>
            <a:fillRect/>
          </a:stretch>
        </p:blipFill>
        <p:spPr>
          <a:xfrm>
            <a:off x="1048190" y="1698566"/>
            <a:ext cx="6254131" cy="3963767"/>
          </a:xfrm>
          <a:prstGeom prst="rect">
            <a:avLst/>
          </a:prstGeom>
          <a:ln>
            <a:solidFill>
              <a:schemeClr val="tx1"/>
            </a:solidFill>
          </a:ln>
        </p:spPr>
      </p:pic>
      <p:sp>
        <p:nvSpPr>
          <p:cNvPr id="3" name="TextBox 2"/>
          <p:cNvSpPr txBox="1"/>
          <p:nvPr/>
        </p:nvSpPr>
        <p:spPr>
          <a:xfrm>
            <a:off x="4365938" y="2408349"/>
            <a:ext cx="4285212"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a:t>Expected Test Results are reference</a:t>
            </a:r>
          </a:p>
          <a:p>
            <a:r>
              <a:rPr lang="en-US" dirty="0"/>
              <a:t>intervals essential for the interpretation</a:t>
            </a:r>
          </a:p>
          <a:p>
            <a:r>
              <a:rPr lang="en-US" dirty="0"/>
              <a:t>of test results. They are displayed as basic </a:t>
            </a:r>
          </a:p>
          <a:p>
            <a:r>
              <a:rPr lang="en-US" dirty="0"/>
              <a:t>expected results (Basic Stats) or Global </a:t>
            </a:r>
          </a:p>
          <a:p>
            <a:r>
              <a:rPr lang="en-US" dirty="0"/>
              <a:t>Reference Intervals (Global </a:t>
            </a:r>
            <a:r>
              <a:rPr lang="en-US" dirty="0" err="1"/>
              <a:t>sp</a:t>
            </a:r>
            <a:r>
              <a:rPr lang="en-US" dirty="0"/>
              <a:t> RI) .</a:t>
            </a:r>
          </a:p>
        </p:txBody>
      </p:sp>
      <p:sp>
        <p:nvSpPr>
          <p:cNvPr id="5" name="Slide Number Placeholder 4"/>
          <p:cNvSpPr>
            <a:spLocks noGrp="1"/>
          </p:cNvSpPr>
          <p:nvPr>
            <p:ph type="sldNum" sz="quarter" idx="12"/>
          </p:nvPr>
        </p:nvSpPr>
        <p:spPr/>
        <p:txBody>
          <a:bodyPr/>
          <a:lstStyle/>
          <a:p>
            <a:fld id="{6DF6AFC7-18CE-4C59-8428-091FD9A15DE8}" type="slidenum">
              <a:rPr lang="en-US" smtClean="0"/>
              <a:t>32</a:t>
            </a:fld>
            <a:endParaRPr lang="en-US"/>
          </a:p>
        </p:txBody>
      </p:sp>
    </p:spTree>
    <p:extLst>
      <p:ext uri="{BB962C8B-B14F-4D97-AF65-F5344CB8AC3E}">
        <p14:creationId xmlns:p14="http://schemas.microsoft.com/office/powerpoint/2010/main" val="11755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Source of Test Results</a:t>
            </a:r>
          </a:p>
        </p:txBody>
      </p:sp>
      <p:sp>
        <p:nvSpPr>
          <p:cNvPr id="4" name="Content Placeholder 3"/>
          <p:cNvSpPr>
            <a:spLocks noGrp="1"/>
          </p:cNvSpPr>
          <p:nvPr>
            <p:ph idx="1"/>
          </p:nvPr>
        </p:nvSpPr>
        <p:spPr>
          <a:xfrm>
            <a:off x="628650" y="1580927"/>
            <a:ext cx="7886700" cy="4351338"/>
          </a:xfrm>
        </p:spPr>
        <p:txBody>
          <a:bodyPr>
            <a:normAutofit fontScale="92500" lnSpcReduction="10000"/>
          </a:bodyPr>
          <a:lstStyle/>
          <a:p>
            <a:r>
              <a:rPr lang="en-US" dirty="0"/>
              <a:t>Tests and Results module</a:t>
            </a:r>
          </a:p>
          <a:p>
            <a:r>
              <a:rPr lang="en-US" dirty="0"/>
              <a:t>Excluded from Expected Test Results</a:t>
            </a:r>
          </a:p>
          <a:p>
            <a:pPr lvl="1"/>
            <a:r>
              <a:rPr lang="en-US" dirty="0"/>
              <a:t>Health Status was abnormal at the time the sample was collected</a:t>
            </a:r>
          </a:p>
          <a:p>
            <a:pPr lvl="1"/>
            <a:r>
              <a:rPr lang="en-US" dirty="0"/>
              <a:t>Genus level taxonomy</a:t>
            </a:r>
          </a:p>
          <a:p>
            <a:pPr lvl="1"/>
            <a:r>
              <a:rPr lang="en-US" dirty="0"/>
              <a:t>Samples marked as frozen and stored</a:t>
            </a:r>
          </a:p>
          <a:p>
            <a:pPr lvl="1"/>
            <a:r>
              <a:rPr lang="en-US" dirty="0"/>
              <a:t>Samples marked as deteriorated</a:t>
            </a:r>
          </a:p>
          <a:p>
            <a:pPr lvl="1"/>
            <a:r>
              <a:rPr lang="en-US" dirty="0"/>
              <a:t>Marked as Exclude from RI</a:t>
            </a:r>
          </a:p>
          <a:p>
            <a:r>
              <a:rPr lang="en-US" dirty="0"/>
              <a:t>Basic Stats</a:t>
            </a:r>
          </a:p>
          <a:p>
            <a:pPr lvl="1"/>
            <a:r>
              <a:rPr lang="en-US" dirty="0"/>
              <a:t>15 to 39 results</a:t>
            </a:r>
          </a:p>
          <a:p>
            <a:r>
              <a:rPr lang="en-US" dirty="0"/>
              <a:t>Global Species Reference Interval</a:t>
            </a:r>
          </a:p>
          <a:p>
            <a:pPr lvl="1"/>
            <a:r>
              <a:rPr lang="en-US" dirty="0"/>
              <a:t>At least 40 results </a:t>
            </a:r>
          </a:p>
        </p:txBody>
      </p:sp>
      <p:sp>
        <p:nvSpPr>
          <p:cNvPr id="2" name="Slide Number Placeholder 1"/>
          <p:cNvSpPr>
            <a:spLocks noGrp="1"/>
          </p:cNvSpPr>
          <p:nvPr>
            <p:ph type="sldNum" sz="quarter" idx="12"/>
          </p:nvPr>
        </p:nvSpPr>
        <p:spPr/>
        <p:txBody>
          <a:bodyPr/>
          <a:lstStyle/>
          <a:p>
            <a:fld id="{6DF6AFC7-18CE-4C59-8428-091FD9A15DE8}" type="slidenum">
              <a:rPr lang="en-US" smtClean="0"/>
              <a:t>33</a:t>
            </a:fld>
            <a:endParaRPr lang="en-US"/>
          </a:p>
        </p:txBody>
      </p:sp>
    </p:spTree>
    <p:extLst>
      <p:ext uri="{BB962C8B-B14F-4D97-AF65-F5344CB8AC3E}">
        <p14:creationId xmlns:p14="http://schemas.microsoft.com/office/powerpoint/2010/main" val="9386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 calcmode="lin" valueType="num">
                                      <p:cBhvr additive="base">
                                        <p:cTn id="4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 calcmode="lin" valueType="num">
                                      <p:cBhvr additive="base">
                                        <p:cTn id="4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ma wallaby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980" y="469045"/>
            <a:ext cx="5895074" cy="39290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7127" y="4584878"/>
            <a:ext cx="7165231" cy="923330"/>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 are thinking of adding Parma wallabies to your collection. You run </a:t>
            </a:r>
            <a:r>
              <a:rPr lang="en-US" dirty="0" smtClean="0"/>
              <a:t>two</a:t>
            </a:r>
            <a:endParaRPr lang="en-US" dirty="0"/>
          </a:p>
          <a:p>
            <a:r>
              <a:rPr lang="en-US" dirty="0" smtClean="0"/>
              <a:t>of the </a:t>
            </a:r>
            <a:r>
              <a:rPr lang="en-US" dirty="0"/>
              <a:t>report options under Morbidity and Mortality Analysis to determine</a:t>
            </a:r>
          </a:p>
          <a:p>
            <a:r>
              <a:rPr lang="en-US" dirty="0"/>
              <a:t>potential health issues with the species.</a:t>
            </a:r>
          </a:p>
        </p:txBody>
      </p:sp>
      <p:sp>
        <p:nvSpPr>
          <p:cNvPr id="3" name="Slide Number Placeholder 2"/>
          <p:cNvSpPr>
            <a:spLocks noGrp="1"/>
          </p:cNvSpPr>
          <p:nvPr>
            <p:ph type="sldNum" sz="quarter" idx="12"/>
          </p:nvPr>
        </p:nvSpPr>
        <p:spPr/>
        <p:txBody>
          <a:bodyPr/>
          <a:lstStyle/>
          <a:p>
            <a:fld id="{6DF6AFC7-18CE-4C59-8428-091FD9A15DE8}" type="slidenum">
              <a:rPr lang="en-US" smtClean="0"/>
              <a:t>34</a:t>
            </a:fld>
            <a:endParaRPr lang="en-US"/>
          </a:p>
        </p:txBody>
      </p:sp>
    </p:spTree>
    <p:extLst>
      <p:ext uri="{BB962C8B-B14F-4D97-AF65-F5344CB8AC3E}">
        <p14:creationId xmlns:p14="http://schemas.microsoft.com/office/powerpoint/2010/main" val="1440004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a:t>Morbidity &amp; Mortality Analysis – Relevant Death Information</a:t>
            </a:r>
          </a:p>
        </p:txBody>
      </p:sp>
      <p:pic>
        <p:nvPicPr>
          <p:cNvPr id="3" name="Picture 2"/>
          <p:cNvPicPr>
            <a:picLocks noChangeAspect="1"/>
          </p:cNvPicPr>
          <p:nvPr/>
        </p:nvPicPr>
        <p:blipFill>
          <a:blip r:embed="rId2"/>
          <a:stretch>
            <a:fillRect/>
          </a:stretch>
        </p:blipFill>
        <p:spPr>
          <a:xfrm>
            <a:off x="435465" y="1596979"/>
            <a:ext cx="5469848" cy="3393413"/>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021983" y="3237345"/>
            <a:ext cx="4108361" cy="2525686"/>
          </a:xfrm>
          <a:prstGeom prst="rect">
            <a:avLst/>
          </a:prstGeom>
          <a:ln>
            <a:solidFill>
              <a:schemeClr val="tx1"/>
            </a:solidFill>
          </a:ln>
        </p:spPr>
      </p:pic>
      <p:sp>
        <p:nvSpPr>
          <p:cNvPr id="5" name="TextBox 4"/>
          <p:cNvSpPr txBox="1"/>
          <p:nvPr/>
        </p:nvSpPr>
        <p:spPr>
          <a:xfrm>
            <a:off x="6385177" y="1851071"/>
            <a:ext cx="2565639" cy="3139321"/>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 then look at the</a:t>
            </a:r>
          </a:p>
          <a:p>
            <a:r>
              <a:rPr lang="en-US" dirty="0"/>
              <a:t>Relevant Death Info</a:t>
            </a:r>
          </a:p>
          <a:p>
            <a:r>
              <a:rPr lang="en-US" dirty="0"/>
              <a:t>report. Looking at</a:t>
            </a:r>
          </a:p>
          <a:p>
            <a:r>
              <a:rPr lang="en-US" dirty="0"/>
              <a:t>Global data, Trauma </a:t>
            </a:r>
          </a:p>
          <a:p>
            <a:r>
              <a:rPr lang="en-US" dirty="0"/>
              <a:t>is the most common</a:t>
            </a:r>
          </a:p>
          <a:p>
            <a:r>
              <a:rPr lang="en-US" dirty="0"/>
              <a:t>cause of death, with</a:t>
            </a:r>
          </a:p>
          <a:p>
            <a:r>
              <a:rPr lang="en-US" dirty="0"/>
              <a:t>Infectious Disease a</a:t>
            </a:r>
          </a:p>
          <a:p>
            <a:r>
              <a:rPr lang="en-US" dirty="0"/>
              <a:t>close second. However,</a:t>
            </a:r>
          </a:p>
          <a:p>
            <a:r>
              <a:rPr lang="en-US" dirty="0"/>
              <a:t>running the report just</a:t>
            </a:r>
          </a:p>
          <a:p>
            <a:r>
              <a:rPr lang="en-US" dirty="0"/>
              <a:t>for your Continent you</a:t>
            </a:r>
          </a:p>
          <a:p>
            <a:r>
              <a:rPr lang="en-US" dirty="0"/>
              <a:t>see the two are reversed.</a:t>
            </a:r>
          </a:p>
        </p:txBody>
      </p:sp>
      <p:sp>
        <p:nvSpPr>
          <p:cNvPr id="6" name="Slide Number Placeholder 5"/>
          <p:cNvSpPr>
            <a:spLocks noGrp="1"/>
          </p:cNvSpPr>
          <p:nvPr>
            <p:ph type="sldNum" sz="quarter" idx="12"/>
          </p:nvPr>
        </p:nvSpPr>
        <p:spPr/>
        <p:txBody>
          <a:bodyPr/>
          <a:lstStyle/>
          <a:p>
            <a:fld id="{6DF6AFC7-18CE-4C59-8428-091FD9A15DE8}" type="slidenum">
              <a:rPr lang="en-US" smtClean="0"/>
              <a:t>35</a:t>
            </a:fld>
            <a:endParaRPr lang="en-US"/>
          </a:p>
        </p:txBody>
      </p:sp>
    </p:spTree>
    <p:extLst>
      <p:ext uri="{BB962C8B-B14F-4D97-AF65-F5344CB8AC3E}">
        <p14:creationId xmlns:p14="http://schemas.microsoft.com/office/powerpoint/2010/main" val="2263408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of Relevant Death Information</a:t>
            </a:r>
          </a:p>
        </p:txBody>
      </p:sp>
      <p:sp>
        <p:nvSpPr>
          <p:cNvPr id="3" name="Content Placeholder 2"/>
          <p:cNvSpPr>
            <a:spLocks noGrp="1"/>
          </p:cNvSpPr>
          <p:nvPr>
            <p:ph idx="1"/>
          </p:nvPr>
        </p:nvSpPr>
        <p:spPr/>
        <p:txBody>
          <a:bodyPr>
            <a:normAutofit/>
          </a:bodyPr>
          <a:lstStyle/>
          <a:p>
            <a:pPr lvl="1"/>
            <a:r>
              <a:rPr lang="en-US" sz="3200" dirty="0"/>
              <a:t>Husbandry &gt; My Transactions &gt; Add Transaction &gt; Disposition &gt; Death &gt; Relevant Death Info</a:t>
            </a:r>
          </a:p>
          <a:p>
            <a:pPr lvl="1"/>
            <a:r>
              <a:rPr lang="en-US" sz="3200" dirty="0" smtClean="0"/>
              <a:t>Medical </a:t>
            </a:r>
            <a:r>
              <a:rPr lang="en-US" sz="3200" dirty="0"/>
              <a:t>&gt; Necropsy &gt; Finalize </a:t>
            </a:r>
            <a:r>
              <a:rPr lang="en-US" sz="3200" dirty="0" smtClean="0"/>
              <a:t>tab &gt; </a:t>
            </a:r>
            <a:r>
              <a:rPr lang="en-US" sz="3200" dirty="0"/>
              <a:t>Relevant Death Info</a:t>
            </a:r>
          </a:p>
          <a:p>
            <a:pPr lvl="1"/>
            <a:r>
              <a:rPr lang="en-US" sz="3200" dirty="0" smtClean="0"/>
              <a:t>Last </a:t>
            </a:r>
            <a:r>
              <a:rPr lang="en-US" sz="3200" dirty="0"/>
              <a:t>RDI entry “wins” for this resource</a:t>
            </a:r>
          </a:p>
          <a:p>
            <a:pPr lvl="1"/>
            <a:r>
              <a:rPr lang="en-US" sz="3200" dirty="0"/>
              <a:t>Holder recorded RDI “wins” over Owner record</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6DF6AFC7-18CE-4C59-8428-091FD9A15DE8}" type="slidenum">
              <a:rPr lang="en-US" smtClean="0"/>
              <a:t>36</a:t>
            </a:fld>
            <a:endParaRPr lang="en-US"/>
          </a:p>
        </p:txBody>
      </p:sp>
    </p:spTree>
    <p:extLst>
      <p:ext uri="{BB962C8B-B14F-4D97-AF65-F5344CB8AC3E}">
        <p14:creationId xmlns:p14="http://schemas.microsoft.com/office/powerpoint/2010/main" val="248950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a:t>Morbidity &amp; Mortality Analysis – Common Clinical Issues</a:t>
            </a:r>
          </a:p>
        </p:txBody>
      </p:sp>
      <p:pic>
        <p:nvPicPr>
          <p:cNvPr id="5" name="Picture 4"/>
          <p:cNvPicPr>
            <a:picLocks noChangeAspect="1"/>
          </p:cNvPicPr>
          <p:nvPr/>
        </p:nvPicPr>
        <p:blipFill>
          <a:blip r:embed="rId2"/>
          <a:stretch>
            <a:fillRect/>
          </a:stretch>
        </p:blipFill>
        <p:spPr>
          <a:xfrm>
            <a:off x="899924" y="1690689"/>
            <a:ext cx="7830355" cy="3254335"/>
          </a:xfrm>
          <a:prstGeom prst="rect">
            <a:avLst/>
          </a:prstGeom>
          <a:ln>
            <a:solidFill>
              <a:schemeClr val="tx1"/>
            </a:solidFill>
          </a:ln>
        </p:spPr>
      </p:pic>
      <p:sp>
        <p:nvSpPr>
          <p:cNvPr id="4" name="TextBox 3"/>
          <p:cNvSpPr txBox="1"/>
          <p:nvPr/>
        </p:nvSpPr>
        <p:spPr>
          <a:xfrm>
            <a:off x="1077122" y="4481848"/>
            <a:ext cx="7475957" cy="923330"/>
          </a:xfrm>
          <a:prstGeom prst="rect">
            <a:avLst/>
          </a:prstGeom>
          <a:solidFill>
            <a:schemeClr val="accent3">
              <a:lumMod val="40000"/>
              <a:lumOff val="60000"/>
            </a:schemeClr>
          </a:solidFill>
          <a:ln>
            <a:solidFill>
              <a:schemeClr val="tx1"/>
            </a:solidFill>
          </a:ln>
        </p:spPr>
        <p:txBody>
          <a:bodyPr wrap="none" rtlCol="0">
            <a:spAutoFit/>
          </a:bodyPr>
          <a:lstStyle/>
          <a:p>
            <a:r>
              <a:rPr lang="en-US" dirty="0"/>
              <a:t>The Common Clinical Issues indicate that wounds are a common problem.</a:t>
            </a:r>
          </a:p>
          <a:p>
            <a:r>
              <a:rPr lang="en-US" dirty="0"/>
              <a:t>You expand the Wound Issues to see further details about what type of</a:t>
            </a:r>
          </a:p>
          <a:p>
            <a:r>
              <a:rPr lang="en-US" dirty="0"/>
              <a:t>wounds are common. Hovering over the graphs will provide an enlarged view.</a:t>
            </a:r>
          </a:p>
        </p:txBody>
      </p:sp>
      <p:sp>
        <p:nvSpPr>
          <p:cNvPr id="3" name="Slide Number Placeholder 2"/>
          <p:cNvSpPr>
            <a:spLocks noGrp="1"/>
          </p:cNvSpPr>
          <p:nvPr>
            <p:ph type="sldNum" sz="quarter" idx="12"/>
          </p:nvPr>
        </p:nvSpPr>
        <p:spPr/>
        <p:txBody>
          <a:bodyPr/>
          <a:lstStyle/>
          <a:p>
            <a:fld id="{6DF6AFC7-18CE-4C59-8428-091FD9A15DE8}" type="slidenum">
              <a:rPr lang="en-US" smtClean="0"/>
              <a:t>37</a:t>
            </a:fld>
            <a:endParaRPr lang="en-US"/>
          </a:p>
        </p:txBody>
      </p:sp>
    </p:spTree>
    <p:extLst>
      <p:ext uri="{BB962C8B-B14F-4D97-AF65-F5344CB8AC3E}">
        <p14:creationId xmlns:p14="http://schemas.microsoft.com/office/powerpoint/2010/main" val="1020219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734291" cy="1325563"/>
          </a:xfrm>
        </p:spPr>
        <p:txBody>
          <a:bodyPr/>
          <a:lstStyle/>
          <a:p>
            <a:r>
              <a:rPr lang="en-US" dirty="0"/>
              <a:t>Common Clinical Issues - graph</a:t>
            </a:r>
          </a:p>
        </p:txBody>
      </p:sp>
      <p:pic>
        <p:nvPicPr>
          <p:cNvPr id="3" name="Picture 2"/>
          <p:cNvPicPr>
            <a:picLocks noChangeAspect="1"/>
          </p:cNvPicPr>
          <p:nvPr/>
        </p:nvPicPr>
        <p:blipFill>
          <a:blip r:embed="rId2"/>
          <a:stretch>
            <a:fillRect/>
          </a:stretch>
        </p:blipFill>
        <p:spPr>
          <a:xfrm>
            <a:off x="476519" y="1586857"/>
            <a:ext cx="8087932" cy="3141436"/>
          </a:xfrm>
          <a:prstGeom prst="rect">
            <a:avLst/>
          </a:prstGeom>
          <a:ln>
            <a:solidFill>
              <a:schemeClr val="tx1"/>
            </a:solidFill>
          </a:ln>
        </p:spPr>
      </p:pic>
      <p:sp>
        <p:nvSpPr>
          <p:cNvPr id="4" name="TextBox 3"/>
          <p:cNvSpPr txBox="1"/>
          <p:nvPr/>
        </p:nvSpPr>
        <p:spPr>
          <a:xfrm>
            <a:off x="1880316" y="4984123"/>
            <a:ext cx="4629344" cy="369332"/>
          </a:xfrm>
          <a:prstGeom prst="rect">
            <a:avLst/>
          </a:prstGeom>
          <a:solidFill>
            <a:schemeClr val="accent3">
              <a:lumMod val="40000"/>
              <a:lumOff val="60000"/>
            </a:schemeClr>
          </a:solidFill>
          <a:ln>
            <a:solidFill>
              <a:schemeClr val="tx1"/>
            </a:solidFill>
          </a:ln>
        </p:spPr>
        <p:txBody>
          <a:bodyPr wrap="none" rtlCol="0">
            <a:spAutoFit/>
          </a:bodyPr>
          <a:lstStyle/>
          <a:p>
            <a:r>
              <a:rPr lang="en-US" dirty="0"/>
              <a:t>This grid can also be viewed in a graphical view.</a:t>
            </a:r>
          </a:p>
        </p:txBody>
      </p:sp>
      <p:sp>
        <p:nvSpPr>
          <p:cNvPr id="5" name="Slide Number Placeholder 4"/>
          <p:cNvSpPr>
            <a:spLocks noGrp="1"/>
          </p:cNvSpPr>
          <p:nvPr>
            <p:ph type="sldNum" sz="quarter" idx="12"/>
          </p:nvPr>
        </p:nvSpPr>
        <p:spPr/>
        <p:txBody>
          <a:bodyPr/>
          <a:lstStyle/>
          <a:p>
            <a:fld id="{6DF6AFC7-18CE-4C59-8428-091FD9A15DE8}" type="slidenum">
              <a:rPr lang="en-US" smtClean="0"/>
              <a:t>38</a:t>
            </a:fld>
            <a:endParaRPr lang="en-US"/>
          </a:p>
        </p:txBody>
      </p:sp>
    </p:spTree>
    <p:extLst>
      <p:ext uri="{BB962C8B-B14F-4D97-AF65-F5344CB8AC3E}">
        <p14:creationId xmlns:p14="http://schemas.microsoft.com/office/powerpoint/2010/main" val="3630697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5" y="365126"/>
            <a:ext cx="8515351" cy="1325563"/>
          </a:xfrm>
        </p:spPr>
        <p:txBody>
          <a:bodyPr>
            <a:normAutofit/>
          </a:bodyPr>
          <a:lstStyle/>
          <a:p>
            <a:r>
              <a:rPr lang="en-US" dirty="0"/>
              <a:t>Morbidity &amp; Mortality Analysis – Search by Diagnosis</a:t>
            </a:r>
          </a:p>
        </p:txBody>
      </p:sp>
      <p:pic>
        <p:nvPicPr>
          <p:cNvPr id="3" name="Picture 2"/>
          <p:cNvPicPr>
            <a:picLocks noChangeAspect="1"/>
          </p:cNvPicPr>
          <p:nvPr/>
        </p:nvPicPr>
        <p:blipFill>
          <a:blip r:embed="rId2"/>
          <a:stretch>
            <a:fillRect/>
          </a:stretch>
        </p:blipFill>
        <p:spPr>
          <a:xfrm>
            <a:off x="608257" y="1902081"/>
            <a:ext cx="6552396" cy="3669342"/>
          </a:xfrm>
          <a:prstGeom prst="rect">
            <a:avLst/>
          </a:prstGeom>
          <a:ln>
            <a:solidFill>
              <a:schemeClr val="tx1"/>
            </a:solidFill>
          </a:ln>
        </p:spPr>
      </p:pic>
      <p:sp>
        <p:nvSpPr>
          <p:cNvPr id="4" name="TextBox 3"/>
          <p:cNvSpPr txBox="1"/>
          <p:nvPr/>
        </p:nvSpPr>
        <p:spPr>
          <a:xfrm>
            <a:off x="5029200" y="2488059"/>
            <a:ext cx="3703771" cy="2862322"/>
          </a:xfrm>
          <a:prstGeom prst="rect">
            <a:avLst/>
          </a:prstGeom>
          <a:solidFill>
            <a:schemeClr val="accent3">
              <a:lumMod val="40000"/>
              <a:lumOff val="60000"/>
            </a:schemeClr>
          </a:solidFill>
          <a:ln>
            <a:solidFill>
              <a:schemeClr val="tx1"/>
            </a:solidFill>
          </a:ln>
        </p:spPr>
        <p:txBody>
          <a:bodyPr wrap="none" rtlCol="0">
            <a:spAutoFit/>
          </a:bodyPr>
          <a:lstStyle/>
          <a:p>
            <a:r>
              <a:rPr lang="en-US" dirty="0" smtClean="0"/>
              <a:t>The third report in Morbidity &amp;</a:t>
            </a:r>
          </a:p>
          <a:p>
            <a:r>
              <a:rPr lang="en-US" dirty="0" smtClean="0"/>
              <a:t>Mortality is Search by Diagnosis</a:t>
            </a:r>
          </a:p>
          <a:p>
            <a:r>
              <a:rPr lang="en-US" dirty="0" smtClean="0"/>
              <a:t>and can only be run at the Local</a:t>
            </a:r>
          </a:p>
          <a:p>
            <a:r>
              <a:rPr lang="en-US" dirty="0" smtClean="0"/>
              <a:t>level for your institution’s animals</a:t>
            </a:r>
          </a:p>
          <a:p>
            <a:r>
              <a:rPr lang="en-US" dirty="0" smtClean="0"/>
              <a:t>only. You talk with several institutions</a:t>
            </a:r>
          </a:p>
          <a:p>
            <a:r>
              <a:rPr lang="en-US" dirty="0" smtClean="0"/>
              <a:t>that have held </a:t>
            </a:r>
            <a:r>
              <a:rPr lang="en-US" dirty="0" err="1" smtClean="0"/>
              <a:t>parma</a:t>
            </a:r>
            <a:r>
              <a:rPr lang="en-US" dirty="0" smtClean="0"/>
              <a:t> wallabies and</a:t>
            </a:r>
          </a:p>
          <a:p>
            <a:r>
              <a:rPr lang="en-US" dirty="0" smtClean="0"/>
              <a:t>they run the report for their facilities</a:t>
            </a:r>
          </a:p>
          <a:p>
            <a:r>
              <a:rPr lang="en-US" dirty="0" smtClean="0"/>
              <a:t>and provide you with the results.</a:t>
            </a:r>
          </a:p>
          <a:p>
            <a:r>
              <a:rPr lang="en-US" dirty="0" smtClean="0"/>
              <a:t>Toxoplasmosis is a very common</a:t>
            </a:r>
          </a:p>
          <a:p>
            <a:r>
              <a:rPr lang="en-US" dirty="0" smtClean="0"/>
              <a:t>Diagnosis.</a:t>
            </a:r>
            <a:endParaRPr lang="en-US" dirty="0"/>
          </a:p>
        </p:txBody>
      </p:sp>
      <p:sp>
        <p:nvSpPr>
          <p:cNvPr id="5" name="Slide Number Placeholder 4"/>
          <p:cNvSpPr>
            <a:spLocks noGrp="1"/>
          </p:cNvSpPr>
          <p:nvPr>
            <p:ph type="sldNum" sz="quarter" idx="12"/>
          </p:nvPr>
        </p:nvSpPr>
        <p:spPr/>
        <p:txBody>
          <a:bodyPr/>
          <a:lstStyle/>
          <a:p>
            <a:fld id="{6DF6AFC7-18CE-4C59-8428-091FD9A15DE8}" type="slidenum">
              <a:rPr lang="en-US" smtClean="0"/>
              <a:t>39</a:t>
            </a:fld>
            <a:endParaRPr lang="en-US"/>
          </a:p>
        </p:txBody>
      </p:sp>
    </p:spTree>
    <p:extLst>
      <p:ext uri="{BB962C8B-B14F-4D97-AF65-F5344CB8AC3E}">
        <p14:creationId xmlns:p14="http://schemas.microsoft.com/office/powerpoint/2010/main" val="2188043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6" name="TextBox 5"/>
          <p:cNvSpPr txBox="1"/>
          <p:nvPr/>
        </p:nvSpPr>
        <p:spPr>
          <a:xfrm>
            <a:off x="5793515" y="1935404"/>
            <a:ext cx="2721835" cy="1200329"/>
          </a:xfrm>
          <a:prstGeom prst="rect">
            <a:avLst/>
          </a:prstGeom>
          <a:solidFill>
            <a:schemeClr val="accent3">
              <a:lumMod val="40000"/>
              <a:lumOff val="60000"/>
            </a:schemeClr>
          </a:solidFill>
          <a:ln>
            <a:solidFill>
              <a:schemeClr val="tx1"/>
            </a:solidFill>
          </a:ln>
        </p:spPr>
        <p:txBody>
          <a:bodyPr wrap="none" rtlCol="0">
            <a:spAutoFit/>
          </a:bodyPr>
          <a:lstStyle/>
          <a:p>
            <a:r>
              <a:rPr lang="en-US" dirty="0"/>
              <a:t>The Resources are divided </a:t>
            </a:r>
          </a:p>
          <a:p>
            <a:r>
              <a:rPr lang="en-US" dirty="0"/>
              <a:t>into Animal Management/ </a:t>
            </a:r>
          </a:p>
          <a:p>
            <a:r>
              <a:rPr lang="en-US" dirty="0"/>
              <a:t>Husbandry and Medical </a:t>
            </a:r>
          </a:p>
          <a:p>
            <a:r>
              <a:rPr lang="en-US" dirty="0"/>
              <a:t>Resources.</a:t>
            </a:r>
          </a:p>
        </p:txBody>
      </p:sp>
      <p:pic>
        <p:nvPicPr>
          <p:cNvPr id="5" name="Picture 4"/>
          <p:cNvPicPr>
            <a:picLocks noChangeAspect="1"/>
          </p:cNvPicPr>
          <p:nvPr/>
        </p:nvPicPr>
        <p:blipFill>
          <a:blip r:embed="rId2"/>
          <a:stretch>
            <a:fillRect/>
          </a:stretch>
        </p:blipFill>
        <p:spPr>
          <a:xfrm>
            <a:off x="1371600" y="1605303"/>
            <a:ext cx="4056368" cy="1747497"/>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1371600" y="3733800"/>
            <a:ext cx="5247132" cy="167640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6DF6AFC7-18CE-4C59-8428-091FD9A15DE8}" type="slidenum">
              <a:rPr lang="en-US" smtClean="0"/>
              <a:t>4</a:t>
            </a:fld>
            <a:endParaRPr lang="en-US"/>
          </a:p>
        </p:txBody>
      </p:sp>
    </p:spTree>
    <p:extLst>
      <p:ext uri="{BB962C8B-B14F-4D97-AF65-F5344CB8AC3E}">
        <p14:creationId xmlns:p14="http://schemas.microsoft.com/office/powerpoint/2010/main" val="93311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of Common Clinical Issues &amp; Search by Diagnosis</a:t>
            </a:r>
          </a:p>
        </p:txBody>
      </p:sp>
      <p:sp>
        <p:nvSpPr>
          <p:cNvPr id="3" name="Content Placeholder 2"/>
          <p:cNvSpPr>
            <a:spLocks noGrp="1"/>
          </p:cNvSpPr>
          <p:nvPr>
            <p:ph idx="1"/>
          </p:nvPr>
        </p:nvSpPr>
        <p:spPr/>
        <p:txBody>
          <a:bodyPr>
            <a:normAutofit fontScale="77500" lnSpcReduction="20000"/>
          </a:bodyPr>
          <a:lstStyle/>
          <a:p>
            <a:r>
              <a:rPr lang="en-US" dirty="0"/>
              <a:t>From Diagnosis &amp; Procedure Records</a:t>
            </a:r>
          </a:p>
          <a:p>
            <a:pPr lvl="1"/>
            <a:r>
              <a:rPr lang="en-US" dirty="0"/>
              <a:t>Discard the procedures records (example: examination), clinical sign records (example: cough) and the clinical finding records (example: elevated BUN level)</a:t>
            </a:r>
          </a:p>
          <a:p>
            <a:r>
              <a:rPr lang="en-US" dirty="0"/>
              <a:t>Only the “real” diagnosis are included in the resource and that is what is entered as a “Medical Condition/ Syndrome/ Disorder” under the Term Type field</a:t>
            </a:r>
          </a:p>
          <a:p>
            <a:r>
              <a:rPr lang="en-US" dirty="0"/>
              <a:t>For example: Lameness (a clinical sign) is a medical problem, but it is not important for diagnosis and treatment so not included. It is the reason for the lameness (strained ligament, infected joint, arthritis, sole abscess, broken bone) that is important. Knowing how often lameness” is reported in a species is not medically helpful, but knowing that “sole abscess” is the third most common clinical issue for a species is useful</a:t>
            </a:r>
          </a:p>
          <a:p>
            <a:pPr lvl="1"/>
            <a:endParaRPr lang="en-US" dirty="0"/>
          </a:p>
        </p:txBody>
      </p:sp>
      <p:sp>
        <p:nvSpPr>
          <p:cNvPr id="4" name="Slide Number Placeholder 3"/>
          <p:cNvSpPr>
            <a:spLocks noGrp="1"/>
          </p:cNvSpPr>
          <p:nvPr>
            <p:ph type="sldNum" sz="quarter" idx="12"/>
          </p:nvPr>
        </p:nvSpPr>
        <p:spPr/>
        <p:txBody>
          <a:bodyPr/>
          <a:lstStyle/>
          <a:p>
            <a:fld id="{6DF6AFC7-18CE-4C59-8428-091FD9A15DE8}" type="slidenum">
              <a:rPr lang="en-US" smtClean="0"/>
              <a:t>40</a:t>
            </a:fld>
            <a:endParaRPr lang="en-US"/>
          </a:p>
        </p:txBody>
      </p:sp>
    </p:spTree>
    <p:extLst>
      <p:ext uri="{BB962C8B-B14F-4D97-AF65-F5344CB8AC3E}">
        <p14:creationId xmlns:p14="http://schemas.microsoft.com/office/powerpoint/2010/main" val="259712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15"/>
            <a:ext cx="8134350" cy="1325563"/>
          </a:xfrm>
        </p:spPr>
        <p:txBody>
          <a:bodyPr/>
          <a:lstStyle/>
          <a:p>
            <a:r>
              <a:rPr lang="en-US" dirty="0" smtClean="0"/>
              <a:t>When are Resources Updated?</a:t>
            </a:r>
            <a:endParaRPr lang="en-US" dirty="0"/>
          </a:p>
        </p:txBody>
      </p:sp>
      <p:sp>
        <p:nvSpPr>
          <p:cNvPr id="3" name="Content Placeholder 2"/>
          <p:cNvSpPr>
            <a:spLocks noGrp="1"/>
          </p:cNvSpPr>
          <p:nvPr>
            <p:ph idx="1"/>
          </p:nvPr>
        </p:nvSpPr>
        <p:spPr>
          <a:xfrm>
            <a:off x="628650" y="1335225"/>
            <a:ext cx="7886700" cy="4351338"/>
          </a:xfrm>
        </p:spPr>
        <p:txBody>
          <a:bodyPr>
            <a:normAutofit/>
          </a:bodyPr>
          <a:lstStyle/>
          <a:p>
            <a:r>
              <a:rPr lang="en-US" sz="2400" dirty="0" smtClean="0"/>
              <a:t>The Animal Management/Husbandry Resources are updated as soon as data is saved.</a:t>
            </a:r>
          </a:p>
          <a:p>
            <a:r>
              <a:rPr lang="en-US" sz="2400" dirty="0" smtClean="0"/>
              <a:t>The Medical Resources are </a:t>
            </a:r>
            <a:r>
              <a:rPr lang="en-US" sz="2400" dirty="0"/>
              <a:t>calculated regularly, some every other week and some monthly depending on the resource. Each last date of calculation is available </a:t>
            </a:r>
            <a:r>
              <a:rPr lang="en-US" sz="2400" dirty="0" smtClean="0"/>
              <a:t>on the Global ZIMS Statistics </a:t>
            </a:r>
            <a:r>
              <a:rPr lang="en-US" sz="2400" dirty="0"/>
              <a:t>tab on the resource </a:t>
            </a:r>
            <a:r>
              <a:rPr lang="en-US" sz="2400" dirty="0" smtClean="0"/>
              <a:t>page.</a:t>
            </a:r>
            <a:endParaRPr lang="en-US" sz="2400" dirty="0"/>
          </a:p>
        </p:txBody>
      </p:sp>
      <p:sp>
        <p:nvSpPr>
          <p:cNvPr id="4" name="Slide Number Placeholder 3"/>
          <p:cNvSpPr>
            <a:spLocks noGrp="1"/>
          </p:cNvSpPr>
          <p:nvPr>
            <p:ph type="sldNum" sz="quarter" idx="12"/>
          </p:nvPr>
        </p:nvSpPr>
        <p:spPr/>
        <p:txBody>
          <a:bodyPr/>
          <a:lstStyle/>
          <a:p>
            <a:fld id="{6DF6AFC7-18CE-4C59-8428-091FD9A15DE8}" type="slidenum">
              <a:rPr lang="en-US" smtClean="0"/>
              <a:t>41</a:t>
            </a:fld>
            <a:endParaRPr lang="en-US"/>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81400"/>
            <a:ext cx="6392863" cy="2165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374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And That is Where All the Data is Sourced From!</a:t>
            </a:r>
            <a:endParaRPr lang="en-US" dirty="0"/>
          </a:p>
        </p:txBody>
      </p:sp>
      <p:sp>
        <p:nvSpPr>
          <p:cNvPr id="6" name="Subtitle 5"/>
          <p:cNvSpPr>
            <a:spLocks noGrp="1"/>
          </p:cNvSpPr>
          <p:nvPr>
            <p:ph type="subTitle" idx="1"/>
          </p:nvPr>
        </p:nvSpPr>
        <p:spPr/>
        <p:txBody>
          <a:bodyPr/>
          <a:lstStyle/>
          <a:p>
            <a:r>
              <a:rPr lang="en-US" dirty="0" smtClean="0"/>
              <a:t>For the ZIMS Global </a:t>
            </a:r>
            <a:r>
              <a:rPr lang="en-US" dirty="0"/>
              <a:t>Resources</a:t>
            </a:r>
          </a:p>
        </p:txBody>
      </p:sp>
      <p:sp>
        <p:nvSpPr>
          <p:cNvPr id="2" name="Slide Number Placeholder 1"/>
          <p:cNvSpPr>
            <a:spLocks noGrp="1"/>
          </p:cNvSpPr>
          <p:nvPr>
            <p:ph type="sldNum" sz="quarter" idx="12"/>
          </p:nvPr>
        </p:nvSpPr>
        <p:spPr/>
        <p:txBody>
          <a:bodyPr/>
          <a:lstStyle/>
          <a:p>
            <a:fld id="{6DF6AFC7-18CE-4C59-8428-091FD9A15DE8}" type="slidenum">
              <a:rPr lang="en-US" smtClean="0"/>
              <a:t>42</a:t>
            </a:fld>
            <a:endParaRPr lang="en-US"/>
          </a:p>
        </p:txBody>
      </p:sp>
    </p:spTree>
    <p:extLst>
      <p:ext uri="{BB962C8B-B14F-4D97-AF65-F5344CB8AC3E}">
        <p14:creationId xmlns:p14="http://schemas.microsoft.com/office/powerpoint/2010/main" val="297391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Not Included in Global Resources</a:t>
            </a:r>
          </a:p>
        </p:txBody>
      </p:sp>
      <p:sp>
        <p:nvSpPr>
          <p:cNvPr id="3" name="Content Placeholder 2"/>
          <p:cNvSpPr>
            <a:spLocks noGrp="1"/>
          </p:cNvSpPr>
          <p:nvPr>
            <p:ph idx="1"/>
          </p:nvPr>
        </p:nvSpPr>
        <p:spPr/>
        <p:txBody>
          <a:bodyPr/>
          <a:lstStyle/>
          <a:p>
            <a:r>
              <a:rPr lang="en-US" dirty="0"/>
              <a:t>Provisional records</a:t>
            </a:r>
          </a:p>
          <a:p>
            <a:r>
              <a:rPr lang="en-US" dirty="0"/>
              <a:t>Animals in Local Collections</a:t>
            </a:r>
          </a:p>
          <a:p>
            <a:r>
              <a:rPr lang="en-US" dirty="0"/>
              <a:t>Incomplete Accessions</a:t>
            </a:r>
          </a:p>
        </p:txBody>
      </p:sp>
      <p:pic>
        <p:nvPicPr>
          <p:cNvPr id="1028" name="Picture 4" descr="Image result for No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279" y="2545683"/>
            <a:ext cx="2923505" cy="29112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DF6AFC7-18CE-4C59-8428-091FD9A15DE8}" type="slidenum">
              <a:rPr lang="en-US" smtClean="0"/>
              <a:t>5</a:t>
            </a:fld>
            <a:endParaRPr lang="en-US"/>
          </a:p>
        </p:txBody>
      </p:sp>
    </p:spTree>
    <p:extLst>
      <p:ext uri="{BB962C8B-B14F-4D97-AF65-F5344CB8AC3E}">
        <p14:creationId xmlns:p14="http://schemas.microsoft.com/office/powerpoint/2010/main" val="66814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frican hunting do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41" y="1216813"/>
            <a:ext cx="5717191" cy="415595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13679" y="1429555"/>
            <a:ext cx="2431243" cy="3139321"/>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Your female African</a:t>
            </a:r>
          </a:p>
          <a:p>
            <a:r>
              <a:rPr lang="en-US" dirty="0"/>
              <a:t>Hunting dog is</a:t>
            </a:r>
          </a:p>
          <a:p>
            <a:r>
              <a:rPr lang="en-US" dirty="0"/>
              <a:t>confirmed pregnant.</a:t>
            </a:r>
          </a:p>
          <a:p>
            <a:r>
              <a:rPr lang="en-US" dirty="0"/>
              <a:t>This is her first litter </a:t>
            </a:r>
          </a:p>
          <a:p>
            <a:r>
              <a:rPr lang="en-US" dirty="0"/>
              <a:t>and also the first time </a:t>
            </a:r>
          </a:p>
          <a:p>
            <a:r>
              <a:rPr lang="en-US" dirty="0"/>
              <a:t>for you and your</a:t>
            </a:r>
          </a:p>
          <a:p>
            <a:r>
              <a:rPr lang="en-US" dirty="0"/>
              <a:t>institution. You want</a:t>
            </a:r>
          </a:p>
          <a:p>
            <a:r>
              <a:rPr lang="en-US" dirty="0"/>
              <a:t>to talk to someone at</a:t>
            </a:r>
          </a:p>
          <a:p>
            <a:r>
              <a:rPr lang="en-US" dirty="0"/>
              <a:t>a facility that has</a:t>
            </a:r>
          </a:p>
          <a:p>
            <a:r>
              <a:rPr lang="en-US" dirty="0"/>
              <a:t>successfully reproduced</a:t>
            </a:r>
          </a:p>
          <a:p>
            <a:r>
              <a:rPr lang="en-US" dirty="0"/>
              <a:t>the species.</a:t>
            </a:r>
          </a:p>
        </p:txBody>
      </p:sp>
      <p:sp>
        <p:nvSpPr>
          <p:cNvPr id="2" name="Slide Number Placeholder 1"/>
          <p:cNvSpPr>
            <a:spLocks noGrp="1"/>
          </p:cNvSpPr>
          <p:nvPr>
            <p:ph type="sldNum" sz="quarter" idx="12"/>
          </p:nvPr>
        </p:nvSpPr>
        <p:spPr/>
        <p:txBody>
          <a:bodyPr/>
          <a:lstStyle/>
          <a:p>
            <a:fld id="{6DF6AFC7-18CE-4C59-8428-091FD9A15DE8}" type="slidenum">
              <a:rPr lang="en-US" smtClean="0"/>
              <a:t>6</a:t>
            </a:fld>
            <a:endParaRPr lang="en-US"/>
          </a:p>
        </p:txBody>
      </p:sp>
    </p:spTree>
    <p:extLst>
      <p:ext uri="{BB962C8B-B14F-4D97-AF65-F5344CB8AC3E}">
        <p14:creationId xmlns:p14="http://schemas.microsoft.com/office/powerpoint/2010/main" val="191040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66" y="184821"/>
            <a:ext cx="7886700" cy="1325563"/>
          </a:xfrm>
        </p:spPr>
        <p:txBody>
          <a:bodyPr/>
          <a:lstStyle/>
          <a:p>
            <a:r>
              <a:rPr lang="en-US" dirty="0"/>
              <a:t>Species Holding</a:t>
            </a:r>
          </a:p>
        </p:txBody>
      </p:sp>
      <p:pic>
        <p:nvPicPr>
          <p:cNvPr id="3" name="Picture 2"/>
          <p:cNvPicPr>
            <a:picLocks noChangeAspect="1"/>
          </p:cNvPicPr>
          <p:nvPr/>
        </p:nvPicPr>
        <p:blipFill>
          <a:blip r:embed="rId2"/>
          <a:stretch>
            <a:fillRect/>
          </a:stretch>
        </p:blipFill>
        <p:spPr>
          <a:xfrm>
            <a:off x="401002" y="1307541"/>
            <a:ext cx="5896767" cy="4318964"/>
          </a:xfrm>
          <a:prstGeom prst="rect">
            <a:avLst/>
          </a:prstGeom>
          <a:ln>
            <a:solidFill>
              <a:schemeClr val="tx1"/>
            </a:solidFill>
          </a:ln>
        </p:spPr>
      </p:pic>
      <p:sp>
        <p:nvSpPr>
          <p:cNvPr id="4" name="TextBox 3"/>
          <p:cNvSpPr txBox="1"/>
          <p:nvPr/>
        </p:nvSpPr>
        <p:spPr>
          <a:xfrm>
            <a:off x="5950039" y="1583285"/>
            <a:ext cx="2715808" cy="3970318"/>
          </a:xfrm>
          <a:prstGeom prst="rect">
            <a:avLst/>
          </a:prstGeom>
          <a:solidFill>
            <a:schemeClr val="accent3">
              <a:lumMod val="40000"/>
              <a:lumOff val="60000"/>
            </a:schemeClr>
          </a:solidFill>
          <a:ln>
            <a:solidFill>
              <a:schemeClr val="tx1"/>
            </a:solidFill>
          </a:ln>
        </p:spPr>
        <p:txBody>
          <a:bodyPr wrap="none" rtlCol="0">
            <a:spAutoFit/>
          </a:bodyPr>
          <a:lstStyle/>
          <a:p>
            <a:r>
              <a:rPr lang="en-US" dirty="0"/>
              <a:t>Using Species Holding</a:t>
            </a:r>
          </a:p>
          <a:p>
            <a:r>
              <a:rPr lang="en-US" dirty="0"/>
              <a:t>you enter the species</a:t>
            </a:r>
          </a:p>
          <a:p>
            <a:r>
              <a:rPr lang="en-US" dirty="0"/>
              <a:t>and chose to filter for</a:t>
            </a:r>
          </a:p>
          <a:p>
            <a:r>
              <a:rPr lang="en-US" dirty="0"/>
              <a:t>your continent (Europe)</a:t>
            </a:r>
          </a:p>
          <a:p>
            <a:r>
              <a:rPr lang="en-US" dirty="0"/>
              <a:t>as you want to talk to</a:t>
            </a:r>
          </a:p>
          <a:p>
            <a:r>
              <a:rPr lang="en-US" dirty="0"/>
              <a:t>someone at an institution</a:t>
            </a:r>
          </a:p>
          <a:p>
            <a:r>
              <a:rPr lang="en-US" dirty="0"/>
              <a:t>with similar environmental</a:t>
            </a:r>
          </a:p>
          <a:p>
            <a:r>
              <a:rPr lang="en-US" dirty="0"/>
              <a:t>conditions as yours. You</a:t>
            </a:r>
          </a:p>
          <a:p>
            <a:r>
              <a:rPr lang="en-US" dirty="0"/>
              <a:t>find several facilities</a:t>
            </a:r>
          </a:p>
          <a:p>
            <a:r>
              <a:rPr lang="en-US" dirty="0"/>
              <a:t>that have had births in</a:t>
            </a:r>
          </a:p>
          <a:p>
            <a:r>
              <a:rPr lang="en-US" dirty="0"/>
              <a:t>the last year. Using the</a:t>
            </a:r>
          </a:p>
          <a:p>
            <a:r>
              <a:rPr lang="en-US" dirty="0"/>
              <a:t>hyperlink to the institution</a:t>
            </a:r>
          </a:p>
          <a:p>
            <a:r>
              <a:rPr lang="en-US" dirty="0"/>
              <a:t>you find the contact info</a:t>
            </a:r>
          </a:p>
          <a:p>
            <a:r>
              <a:rPr lang="en-US" dirty="0"/>
              <a:t>for them.</a:t>
            </a:r>
          </a:p>
        </p:txBody>
      </p:sp>
      <p:sp>
        <p:nvSpPr>
          <p:cNvPr id="5" name="Slide Number Placeholder 4"/>
          <p:cNvSpPr>
            <a:spLocks noGrp="1"/>
          </p:cNvSpPr>
          <p:nvPr>
            <p:ph type="sldNum" sz="quarter" idx="12"/>
          </p:nvPr>
        </p:nvSpPr>
        <p:spPr/>
        <p:txBody>
          <a:bodyPr/>
          <a:lstStyle/>
          <a:p>
            <a:fld id="{6DF6AFC7-18CE-4C59-8428-091FD9A15DE8}" type="slidenum">
              <a:rPr lang="en-US" smtClean="0"/>
              <a:t>7</a:t>
            </a:fld>
            <a:endParaRPr lang="en-US"/>
          </a:p>
        </p:txBody>
      </p:sp>
    </p:spTree>
    <p:extLst>
      <p:ext uri="{BB962C8B-B14F-4D97-AF65-F5344CB8AC3E}">
        <p14:creationId xmlns:p14="http://schemas.microsoft.com/office/powerpoint/2010/main" val="166106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of Species Holding</a:t>
            </a:r>
          </a:p>
        </p:txBody>
      </p:sp>
      <p:sp>
        <p:nvSpPr>
          <p:cNvPr id="3" name="Content Placeholder 2"/>
          <p:cNvSpPr>
            <a:spLocks noGrp="1"/>
          </p:cNvSpPr>
          <p:nvPr>
            <p:ph idx="1"/>
          </p:nvPr>
        </p:nvSpPr>
        <p:spPr/>
        <p:txBody>
          <a:bodyPr/>
          <a:lstStyle/>
          <a:p>
            <a:r>
              <a:rPr lang="en-US" dirty="0"/>
              <a:t>Currently living animals</a:t>
            </a:r>
          </a:p>
          <a:p>
            <a:r>
              <a:rPr lang="en-US" dirty="0"/>
              <a:t>Taken from what each institution says it is holding at the moment of the request from ZIMS</a:t>
            </a:r>
          </a:p>
          <a:p>
            <a:r>
              <a:rPr lang="en-US" dirty="0"/>
              <a:t>If an institution has performed a Receiver Initiated transfer and the </a:t>
            </a:r>
            <a:r>
              <a:rPr lang="en-US" dirty="0" smtClean="0"/>
              <a:t>Sender </a:t>
            </a:r>
            <a:r>
              <a:rPr lang="en-US" dirty="0"/>
              <a:t>has not yet recorded sending, the animal will display at both facilities</a:t>
            </a:r>
          </a:p>
          <a:p>
            <a:r>
              <a:rPr lang="en-US" dirty="0"/>
              <a:t>This is a very small effect on the holding numbers</a:t>
            </a:r>
          </a:p>
        </p:txBody>
      </p:sp>
      <p:sp>
        <p:nvSpPr>
          <p:cNvPr id="4" name="Slide Number Placeholder 3"/>
          <p:cNvSpPr>
            <a:spLocks noGrp="1"/>
          </p:cNvSpPr>
          <p:nvPr>
            <p:ph type="sldNum" sz="quarter" idx="12"/>
          </p:nvPr>
        </p:nvSpPr>
        <p:spPr/>
        <p:txBody>
          <a:bodyPr/>
          <a:lstStyle/>
          <a:p>
            <a:fld id="{6DF6AFC7-18CE-4C59-8428-091FD9A15DE8}" type="slidenum">
              <a:rPr lang="en-US" smtClean="0"/>
              <a:t>8</a:t>
            </a:fld>
            <a:endParaRPr lang="en-US"/>
          </a:p>
        </p:txBody>
      </p:sp>
    </p:spTree>
    <p:extLst>
      <p:ext uri="{BB962C8B-B14F-4D97-AF65-F5344CB8AC3E}">
        <p14:creationId xmlns:p14="http://schemas.microsoft.com/office/powerpoint/2010/main" val="795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7584" y="4325044"/>
            <a:ext cx="7105728"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a:t>Just looking at the sex ratios for a population doesn’t really tell you the</a:t>
            </a:r>
          </a:p>
          <a:p>
            <a:r>
              <a:rPr lang="en-US" dirty="0"/>
              <a:t>reproductive potential of a population. The ages of the animals is also</a:t>
            </a:r>
          </a:p>
          <a:p>
            <a:r>
              <a:rPr lang="en-US" dirty="0"/>
              <a:t>a </a:t>
            </a:r>
            <a:r>
              <a:rPr lang="en-US"/>
              <a:t>good indicator </a:t>
            </a:r>
            <a:r>
              <a:rPr lang="en-US" dirty="0"/>
              <a:t>of their reproductive health. You are very interested</a:t>
            </a:r>
          </a:p>
          <a:p>
            <a:r>
              <a:rPr lang="en-US" dirty="0"/>
              <a:t>in acquiring some zebras so you check the Age Distribution in your region</a:t>
            </a:r>
          </a:p>
          <a:p>
            <a:r>
              <a:rPr lang="en-US" dirty="0"/>
              <a:t>for the various zebra species held in captivity.</a:t>
            </a:r>
          </a:p>
        </p:txBody>
      </p:sp>
      <p:pic>
        <p:nvPicPr>
          <p:cNvPr id="2050" name="Picture 2" descr="Image result for zebr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691" y="480127"/>
            <a:ext cx="5992277" cy="33706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DF6AFC7-18CE-4C59-8428-091FD9A15DE8}" type="slidenum">
              <a:rPr lang="en-US" smtClean="0"/>
              <a:t>9</a:t>
            </a:fld>
            <a:endParaRPr lang="en-US"/>
          </a:p>
        </p:txBody>
      </p:sp>
    </p:spTree>
    <p:extLst>
      <p:ext uri="{BB962C8B-B14F-4D97-AF65-F5344CB8AC3E}">
        <p14:creationId xmlns:p14="http://schemas.microsoft.com/office/powerpoint/2010/main" val="748870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2000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945772E5-F7C2-4EFB-AB66-657C885B8DD6}"/>
</file>

<file path=customXml/itemProps2.xml><?xml version="1.0" encoding="utf-8"?>
<ds:datastoreItem xmlns:ds="http://schemas.openxmlformats.org/officeDocument/2006/customXml" ds:itemID="{051FA550-4769-4777-8B78-7E256DFFF3AB}"/>
</file>

<file path=customXml/itemProps3.xml><?xml version="1.0" encoding="utf-8"?>
<ds:datastoreItem xmlns:ds="http://schemas.openxmlformats.org/officeDocument/2006/customXml" ds:itemID="{9D3C8E5B-0806-4AF4-AFDD-A609C9B72EFE}"/>
</file>

<file path=docProps/app.xml><?xml version="1.0" encoding="utf-8"?>
<Properties xmlns="http://schemas.openxmlformats.org/officeDocument/2006/extended-properties" xmlns:vt="http://schemas.openxmlformats.org/officeDocument/2006/docPropsVTypes">
  <Template>ZIMS Powerpoint Template</Template>
  <TotalTime>0</TotalTime>
  <Words>2185</Words>
  <Application>Microsoft Office PowerPoint</Application>
  <PresentationFormat>On-screen Show (4:3)</PresentationFormat>
  <Paragraphs>338</Paragraphs>
  <Slides>42</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42</vt:i4>
      </vt:variant>
    </vt:vector>
  </HeadingPairs>
  <TitlesOfParts>
    <vt:vector size="60"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Global Resources – Where the Data is Sourced From for the Husbandry and Medical Global Resources</vt:lpstr>
      <vt:lpstr>Global Resources</vt:lpstr>
      <vt:lpstr>Navigation</vt:lpstr>
      <vt:lpstr>Topics Covered</vt:lpstr>
      <vt:lpstr>Data Not Included in Global Resources</vt:lpstr>
      <vt:lpstr>PowerPoint Presentation</vt:lpstr>
      <vt:lpstr>Species Holding</vt:lpstr>
      <vt:lpstr>Source of Species Holding</vt:lpstr>
      <vt:lpstr>PowerPoint Presentation</vt:lpstr>
      <vt:lpstr>Source of Age Distribution</vt:lpstr>
      <vt:lpstr>Age Distribution</vt:lpstr>
      <vt:lpstr>PowerPoint Presentation</vt:lpstr>
      <vt:lpstr>Weight Comparison</vt:lpstr>
      <vt:lpstr>Source of Weight Comparison</vt:lpstr>
      <vt:lpstr>PowerPoint Presentation</vt:lpstr>
      <vt:lpstr>TAG Export </vt:lpstr>
      <vt:lpstr>TAG Export</vt:lpstr>
      <vt:lpstr>Source of TAG Export</vt:lpstr>
      <vt:lpstr>PowerPoint Presentation</vt:lpstr>
      <vt:lpstr>Population Overview</vt:lpstr>
      <vt:lpstr>Source of Population Overview</vt:lpstr>
      <vt:lpstr>PowerPoint Presentation</vt:lpstr>
      <vt:lpstr>Anesthesia Summary</vt:lpstr>
      <vt:lpstr>Source of Anesthesia Summaries</vt:lpstr>
      <vt:lpstr>PowerPoint Presentation</vt:lpstr>
      <vt:lpstr>Drug Usage Extracts</vt:lpstr>
      <vt:lpstr>Drug Usage Extracts</vt:lpstr>
      <vt:lpstr>Source of Drug Usage Extracts</vt:lpstr>
      <vt:lpstr>Important Notes!</vt:lpstr>
      <vt:lpstr>PowerPoint Presentation</vt:lpstr>
      <vt:lpstr>Test Results - Search by Test</vt:lpstr>
      <vt:lpstr>Test Results – Expected Test Results</vt:lpstr>
      <vt:lpstr>Source of Test Results</vt:lpstr>
      <vt:lpstr>PowerPoint Presentation</vt:lpstr>
      <vt:lpstr>Morbidity &amp; Mortality Analysis – Relevant Death Information</vt:lpstr>
      <vt:lpstr>Source of Relevant Death Information</vt:lpstr>
      <vt:lpstr>Morbidity &amp; Mortality Analysis – Common Clinical Issues</vt:lpstr>
      <vt:lpstr>Common Clinical Issues - graph</vt:lpstr>
      <vt:lpstr>Morbidity &amp; Mortality Analysis – Search by Diagnosis</vt:lpstr>
      <vt:lpstr>Source of Common Clinical Issues &amp; Search by Diagnosis</vt:lpstr>
      <vt:lpstr>When are Resources Updated?</vt:lpstr>
      <vt:lpstr>And That is Where All the Data is Sourced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2019-01-11T20:38:10Z</dcterms:created>
  <dcterms:modified xsi:type="dcterms:W3CDTF">2019-05-28T14:57:42Z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