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73" r:id="rId5"/>
    <p:sldId id="295" r:id="rId6"/>
    <p:sldId id="280" r:id="rId7"/>
    <p:sldId id="267" r:id="rId8"/>
    <p:sldId id="287" r:id="rId9"/>
    <p:sldId id="288" r:id="rId10"/>
    <p:sldId id="293" r:id="rId11"/>
    <p:sldId id="265" r:id="rId12"/>
    <p:sldId id="286" r:id="rId13"/>
    <p:sldId id="279" r:id="rId14"/>
    <p:sldId id="290" r:id="rId15"/>
    <p:sldId id="291" r:id="rId16"/>
    <p:sldId id="270" r:id="rId17"/>
    <p:sldId id="294" r:id="rId18"/>
    <p:sldId id="292" r:id="rId19"/>
    <p:sldId id="289" r:id="rId20"/>
    <p:sldId id="281" r:id="rId21"/>
    <p:sldId id="274" r:id="rId22"/>
    <p:sldId id="282" r:id="rId23"/>
    <p:sldId id="296"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1" autoAdjust="0"/>
    <p:restoredTop sz="94660"/>
  </p:normalViewPr>
  <p:slideViewPr>
    <p:cSldViewPr snapToGrid="0">
      <p:cViewPr varScale="1">
        <p:scale>
          <a:sx n="115" d="100"/>
          <a:sy n="115" d="100"/>
        </p:scale>
        <p:origin x="1290" y="13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6D62B-5A03-4718-BEEC-6311BF0C3F94}" type="datetimeFigureOut">
              <a:rPr lang="en-US" smtClean="0"/>
              <a:t>7/16/2020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09017-7C58-4FF7-BFD3-1A8F293DA8A5}" type="slidenum">
              <a:rPr lang="en-US" smtClean="0"/>
              <a:t>‹#›</a:t>
            </a:fld>
            <a:endParaRPr lang="en-US"/>
          </a:p>
        </p:txBody>
      </p:sp>
    </p:spTree>
    <p:extLst>
      <p:ext uri="{BB962C8B-B14F-4D97-AF65-F5344CB8AC3E}">
        <p14:creationId xmlns:p14="http://schemas.microsoft.com/office/powerpoint/2010/main" val="86693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session covers the additional information that you can enter on your animals. Some of the grids in the animal record have already been covered in previous sessions. We will cover the remaining grids that have not.</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a:t>
            </a:fld>
            <a:endParaRPr lang="en-US"/>
          </a:p>
        </p:txBody>
      </p:sp>
    </p:spTree>
    <p:extLst>
      <p:ext uri="{BB962C8B-B14F-4D97-AF65-F5344CB8AC3E}">
        <p14:creationId xmlns:p14="http://schemas.microsoft.com/office/powerpoint/2010/main" val="2277297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At the top of the animal record there is a tab titled Major Life Events. This is a quick view of major events for the animal. It includes transactions, sex changes and parent updates in addition to other life events if they have been recorded. Nothing can be edited from this tab, it is only for your information and the data is sourced from the specific topic grids in the animal record. It will include information that you have entered as well as information that other holders/owners have entered.</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10</a:t>
            </a:fld>
            <a:endParaRPr lang="en-US"/>
          </a:p>
        </p:txBody>
      </p:sp>
    </p:spTree>
    <p:extLst>
      <p:ext uri="{BB962C8B-B14F-4D97-AF65-F5344CB8AC3E}">
        <p14:creationId xmlns:p14="http://schemas.microsoft.com/office/powerpoint/2010/main" val="392414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Contraception grid lets you enter various methods of contraception such as Animal Management and Medical (hormonal, immunological or surgical). You can have more than one method Active at a time. The details of the contraception are entered into the medical module but the actual contraception status is recorded here.</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11</a:t>
            </a:fld>
            <a:endParaRPr lang="en-US"/>
          </a:p>
        </p:txBody>
      </p:sp>
    </p:spTree>
    <p:extLst>
      <p:ext uri="{BB962C8B-B14F-4D97-AF65-F5344CB8AC3E}">
        <p14:creationId xmlns:p14="http://schemas.microsoft.com/office/powerpoint/2010/main" val="354794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Contraception grid lets you enter various methods of contraception such as Animal Management and Medical (hormonal, immunological or surgical). You can have more than one method Active at a time. The details of the contraception are entered into the medical module but the actual contraception status is recorded here.</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12</a:t>
            </a:fld>
            <a:endParaRPr lang="en-US"/>
          </a:p>
        </p:txBody>
      </p:sp>
    </p:spTree>
    <p:extLst>
      <p:ext uri="{BB962C8B-B14F-4D97-AF65-F5344CB8AC3E}">
        <p14:creationId xmlns:p14="http://schemas.microsoft.com/office/powerpoint/2010/main" val="370085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Physical Holder History and Ownership Transaction History grids compile all the information you have entered into My Transactions plus what other institutions have entered for their transaction/visit history. You cannot edit anything from these grids it is simply for you to see the entire physical and ownership thread for the animal.</a:t>
            </a:r>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13</a:t>
            </a:fld>
            <a:endParaRPr lang="en-US"/>
          </a:p>
        </p:txBody>
      </p:sp>
    </p:spTree>
    <p:extLst>
      <p:ext uri="{BB962C8B-B14F-4D97-AF65-F5344CB8AC3E}">
        <p14:creationId xmlns:p14="http://schemas.microsoft.com/office/powerpoint/2010/main" val="2616744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Physical Holder History and Ownership Transaction History grids compile all the information you have entered into My Transactions plus what other institutions have entered for their transaction/visit history. You cannot edit anything from these grids it is simply for you to see the entire physical and ownership thread for the animal.</a:t>
            </a:r>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14</a:t>
            </a:fld>
            <a:endParaRPr lang="en-US"/>
          </a:p>
        </p:txBody>
      </p:sp>
    </p:spTree>
    <p:extLst>
      <p:ext uri="{BB962C8B-B14F-4D97-AF65-F5344CB8AC3E}">
        <p14:creationId xmlns:p14="http://schemas.microsoft.com/office/powerpoint/2010/main" val="3102478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Physical Holder History and Ownership Transaction History grids compile all the information you have entered into My Transactions plus what other institutions have entered for their transaction/visit history. You cannot edit anything from these grids it is simply for you to see the entire physical and ownership thread for the animal.</a:t>
            </a:r>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15</a:t>
            </a:fld>
            <a:endParaRPr lang="en-US"/>
          </a:p>
        </p:txBody>
      </p:sp>
    </p:spTree>
    <p:extLst>
      <p:ext uri="{BB962C8B-B14F-4D97-AF65-F5344CB8AC3E}">
        <p14:creationId xmlns:p14="http://schemas.microsoft.com/office/powerpoint/2010/main" val="1653842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Contraception grid lets you enter various methods of contraception such as Animal Management and Medical (hormonal, immunological or surgical). You can have more than one method Active at a time. The details of the contraception are entered into the medical module but the actual contraception status is recorded here.</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16</a:t>
            </a:fld>
            <a:endParaRPr lang="en-US"/>
          </a:p>
        </p:txBody>
      </p:sp>
    </p:spTree>
    <p:extLst>
      <p:ext uri="{BB962C8B-B14F-4D97-AF65-F5344CB8AC3E}">
        <p14:creationId xmlns:p14="http://schemas.microsoft.com/office/powerpoint/2010/main" val="499709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At the top of the animal record there is a tab titled Major Life Events. This is a quick view of major events for the animal. It includes transactions, sex changes and parent updates in addition to other life events if they have been recorded. Nothing can be edited from this tab, it is only for your information and the data is sourced from the specific topic grids in the animal record. It will include information that you have entered as well as information that other holders/owners have entered.</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17</a:t>
            </a:fld>
            <a:endParaRPr lang="en-US"/>
          </a:p>
        </p:txBody>
      </p:sp>
    </p:spTree>
    <p:extLst>
      <p:ext uri="{BB962C8B-B14F-4D97-AF65-F5344CB8AC3E}">
        <p14:creationId xmlns:p14="http://schemas.microsoft.com/office/powerpoint/2010/main" val="988915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At the top of the animal record there is a tab titled Major Life Events. This is a quick view of major events for the animal. It includes transactions, sex changes and parent updates in addition to other life events if they have been recorded. Nothing can be edited from this tab, it is only for your information and the data is sourced from the specific topic grids in the animal record. It will include information that you have entered as well as information that other holders/owners have entered.</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18</a:t>
            </a:fld>
            <a:endParaRPr lang="en-US"/>
          </a:p>
        </p:txBody>
      </p:sp>
    </p:spTree>
    <p:extLst>
      <p:ext uri="{BB962C8B-B14F-4D97-AF65-F5344CB8AC3E}">
        <p14:creationId xmlns:p14="http://schemas.microsoft.com/office/powerpoint/2010/main" val="3876946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Physical Holder History and Ownership Transaction History grids compile all the information you have entered into My Transactions plus what other institutions have entered for their transaction/visit history. You cannot edit anything from these grids it is simply for you to see the entire physical and ownership thread for the animal.</a:t>
            </a:r>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19</a:t>
            </a:fld>
            <a:endParaRPr lang="en-US"/>
          </a:p>
        </p:txBody>
      </p:sp>
    </p:spTree>
    <p:extLst>
      <p:ext uri="{BB962C8B-B14F-4D97-AF65-F5344CB8AC3E}">
        <p14:creationId xmlns:p14="http://schemas.microsoft.com/office/powerpoint/2010/main" val="341612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session covers the additional information that you can enter on your animals. Some of the grids in the animal record have already been covered in previous sessions. We will cover the remaining grids that have not.</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2</a:t>
            </a:fld>
            <a:endParaRPr lang="en-US"/>
          </a:p>
        </p:txBody>
      </p:sp>
    </p:spTree>
    <p:extLst>
      <p:ext uri="{BB962C8B-B14F-4D97-AF65-F5344CB8AC3E}">
        <p14:creationId xmlns:p14="http://schemas.microsoft.com/office/powerpoint/2010/main" val="349617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Physical Holder History and Ownership Transaction History grids compile all the information you have entered into My Transactions plus what other institutions have entered for their transaction/visit history. You cannot edit anything from these grids it is simply for you to see the entire physical and ownership thread for the animal.</a:t>
            </a:r>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20</a:t>
            </a:fld>
            <a:endParaRPr lang="en-US"/>
          </a:p>
        </p:txBody>
      </p:sp>
    </p:spTree>
    <p:extLst>
      <p:ext uri="{BB962C8B-B14F-4D97-AF65-F5344CB8AC3E}">
        <p14:creationId xmlns:p14="http://schemas.microsoft.com/office/powerpoint/2010/main" val="2561883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session covers the additional information that you can enter on your animals. Some of the grids in the animal record have already been covered in previous sessions. We will cover the remaining grids that have not.</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21</a:t>
            </a:fld>
            <a:endParaRPr lang="en-US"/>
          </a:p>
        </p:txBody>
      </p:sp>
    </p:spTree>
    <p:extLst>
      <p:ext uri="{BB962C8B-B14F-4D97-AF65-F5344CB8AC3E}">
        <p14:creationId xmlns:p14="http://schemas.microsoft.com/office/powerpoint/2010/main" val="177527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When recording a move to a different enclosure you have two options – Record Current Move or Record Historical Move. Record Current Move means that the animal currently occupies the enclosure that they are being moved out of to go into another enclosure. Unless your institution allows multiple enclosure assignment ZIMS will automatically record a Move Out Date. Record Historical Enclosure means that you are recording a move sometime prior to the move into the current enclosure. You will be required to enter both a Move In Date and a Move Out Date for Historical moves. </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3</a:t>
            </a:fld>
            <a:endParaRPr lang="en-US"/>
          </a:p>
        </p:txBody>
      </p:sp>
    </p:spTree>
    <p:extLst>
      <p:ext uri="{BB962C8B-B14F-4D97-AF65-F5344CB8AC3E}">
        <p14:creationId xmlns:p14="http://schemas.microsoft.com/office/powerpoint/2010/main" val="389299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Contraception grid lets you enter various methods of contraception such as Animal Management and Medical (hormonal, immunological or surgical). You can have more than one method Active at a time. The details of the contraception are entered into the medical module but the actual contraception status is recorded here.</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4</a:t>
            </a:fld>
            <a:endParaRPr lang="en-US"/>
          </a:p>
        </p:txBody>
      </p:sp>
    </p:spTree>
    <p:extLst>
      <p:ext uri="{BB962C8B-B14F-4D97-AF65-F5344CB8AC3E}">
        <p14:creationId xmlns:p14="http://schemas.microsoft.com/office/powerpoint/2010/main" val="122518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Contraception grid lets you enter various methods of contraception such as Animal Management and Medical (hormonal, immunological or surgical). You can have more than one method Active at a time. The details of the contraception are entered into the medical module but the actual contraception status is recorded here.</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5</a:t>
            </a:fld>
            <a:endParaRPr lang="en-US"/>
          </a:p>
        </p:txBody>
      </p:sp>
    </p:spTree>
    <p:extLst>
      <p:ext uri="{BB962C8B-B14F-4D97-AF65-F5344CB8AC3E}">
        <p14:creationId xmlns:p14="http://schemas.microsoft.com/office/powerpoint/2010/main" val="379073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Contraception grid lets you enter various methods of contraception such as Animal Management and Medical (hormonal, immunological or surgical). You can have more than one method Active at a time. The details of the contraception are entered into the medical module but the actual contraception status is recorded here.</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6</a:t>
            </a:fld>
            <a:endParaRPr lang="en-US"/>
          </a:p>
        </p:txBody>
      </p:sp>
    </p:spTree>
    <p:extLst>
      <p:ext uri="{BB962C8B-B14F-4D97-AF65-F5344CB8AC3E}">
        <p14:creationId xmlns:p14="http://schemas.microsoft.com/office/powerpoint/2010/main" val="76303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Contraception grid lets you enter various methods of contraception such as Animal Management and Medical (hormonal, immunological or surgical). You can have more than one method Active at a time. The details of the contraception are entered into the medical module but the actual contraception status is recorded here.</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7</a:t>
            </a:fld>
            <a:endParaRPr lang="en-US"/>
          </a:p>
        </p:txBody>
      </p:sp>
    </p:spTree>
    <p:extLst>
      <p:ext uri="{BB962C8B-B14F-4D97-AF65-F5344CB8AC3E}">
        <p14:creationId xmlns:p14="http://schemas.microsoft.com/office/powerpoint/2010/main" val="304897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My Transactions tab is where you would enter all of the transactions or visits this animal has had with your facility. The green arrows on the  left indicate incoming and the red arrows indicate outgoing transactions. The colored circles indicate if the transaction has been confirmed by the other institution involved if they are a Species360 member.</a:t>
            </a:r>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8</a:t>
            </a:fld>
            <a:endParaRPr lang="en-US"/>
          </a:p>
        </p:txBody>
      </p:sp>
    </p:spTree>
    <p:extLst>
      <p:ext uri="{BB962C8B-B14F-4D97-AF65-F5344CB8AC3E}">
        <p14:creationId xmlns:p14="http://schemas.microsoft.com/office/powerpoint/2010/main" val="271466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Contraception grid lets you enter various methods of contraception such as Animal Management and Medical (hormonal, immunological or surgical). You can have more than one method Active at a time. The details of the contraception are entered into the medical module but the actual contraception status is recorded here.</a:t>
            </a:r>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9</a:t>
            </a:fld>
            <a:endParaRPr lang="en-US"/>
          </a:p>
        </p:txBody>
      </p:sp>
    </p:spTree>
    <p:extLst>
      <p:ext uri="{BB962C8B-B14F-4D97-AF65-F5344CB8AC3E}">
        <p14:creationId xmlns:p14="http://schemas.microsoft.com/office/powerpoint/2010/main" val="26258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7112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8929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979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032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128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5759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78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566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5022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5355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9319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3FB76-7418-4AE9-B270-0509E432ACFA}" type="datetimeFigureOut">
              <a:rPr lang="en-US" smtClean="0"/>
              <a:t>7/16/2020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12E6A-C85A-496C-95D0-8B82A2649983}" type="slidenum">
              <a:rPr lang="en-US" smtClean="0"/>
              <a:t>‹#›</a:t>
            </a:fld>
            <a:endParaRPr lang="en-US"/>
          </a:p>
        </p:txBody>
      </p:sp>
    </p:spTree>
    <p:extLst>
      <p:ext uri="{BB962C8B-B14F-4D97-AF65-F5344CB8AC3E}">
        <p14:creationId xmlns:p14="http://schemas.microsoft.com/office/powerpoint/2010/main" val="3432859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mailto:support@Species360.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ctrTitle"/>
          </p:nvPr>
        </p:nvSpPr>
        <p:spPr/>
        <p:txBody>
          <a:bodyPr>
            <a:normAutofit fontScale="90000"/>
          </a:bodyPr>
          <a:lstStyle/>
          <a:p>
            <a:r>
              <a:rPr lang="en-US" dirty="0" smtClean="0"/>
              <a:t>Tips for Getting the Most out of your Enhancement Requests in ZIMS</a:t>
            </a:r>
            <a:endParaRPr lang="en-US" dirty="0"/>
          </a:p>
        </p:txBody>
      </p:sp>
      <p:sp>
        <p:nvSpPr>
          <p:cNvPr id="3" name="Subtitle 2"/>
          <p:cNvSpPr>
            <a:spLocks noGrp="1"/>
          </p:cNvSpPr>
          <p:nvPr>
            <p:ph type="subTitle" idx="1"/>
          </p:nvPr>
        </p:nvSpPr>
        <p:spPr>
          <a:xfrm>
            <a:off x="1138136" y="3585942"/>
            <a:ext cx="6858000" cy="1655762"/>
          </a:xfrm>
        </p:spPr>
        <p:txBody>
          <a:bodyPr/>
          <a:lstStyle/>
          <a:p>
            <a:r>
              <a:rPr lang="en-US" dirty="0" smtClean="0"/>
              <a:t>Making your good ideas count!</a:t>
            </a:r>
            <a:endParaRPr lang="en-US" dirty="0"/>
          </a:p>
        </p:txBody>
      </p:sp>
      <p:pic>
        <p:nvPicPr>
          <p:cNvPr id="1026" name="Picture 2" descr="Vector of I have an good idea emoji. - ID:69948876 - Royalty Fre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985" y="4106880"/>
            <a:ext cx="2511151" cy="251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38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0409" y="5593404"/>
            <a:ext cx="2966936" cy="1024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7" name="Rounded Rectangle 6"/>
          <p:cNvSpPr/>
          <p:nvPr/>
        </p:nvSpPr>
        <p:spPr>
          <a:xfrm>
            <a:off x="214009"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5" name="Title 4"/>
          <p:cNvSpPr>
            <a:spLocks noGrp="1"/>
          </p:cNvSpPr>
          <p:nvPr>
            <p:ph type="title"/>
          </p:nvPr>
        </p:nvSpPr>
        <p:spPr/>
        <p:txBody>
          <a:bodyPr/>
          <a:lstStyle/>
          <a:p>
            <a:r>
              <a:rPr lang="en-US" dirty="0" smtClean="0"/>
              <a:t>Search for it!</a:t>
            </a:r>
            <a:endParaRPr lang="en-US" dirty="0"/>
          </a:p>
        </p:txBody>
      </p:sp>
      <p:pic>
        <p:nvPicPr>
          <p:cNvPr id="8" name="Picture 7"/>
          <p:cNvPicPr>
            <a:picLocks noChangeAspect="1"/>
          </p:cNvPicPr>
          <p:nvPr/>
        </p:nvPicPr>
        <p:blipFill>
          <a:blip r:embed="rId4"/>
          <a:stretch>
            <a:fillRect/>
          </a:stretch>
        </p:blipFill>
        <p:spPr>
          <a:xfrm>
            <a:off x="681524" y="1663196"/>
            <a:ext cx="7780952" cy="2304762"/>
          </a:xfrm>
          <a:prstGeom prst="rect">
            <a:avLst/>
          </a:prstGeom>
          <a:ln>
            <a:solidFill>
              <a:schemeClr val="tx1"/>
            </a:solidFill>
          </a:ln>
        </p:spPr>
      </p:pic>
      <p:sp>
        <p:nvSpPr>
          <p:cNvPr id="9" name="TextBox 8"/>
          <p:cNvSpPr txBox="1"/>
          <p:nvPr/>
        </p:nvSpPr>
        <p:spPr>
          <a:xfrm>
            <a:off x="892204" y="4191671"/>
            <a:ext cx="7175682" cy="646331"/>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Here is an example. This User would like to be able to add floor plans to an</a:t>
            </a:r>
          </a:p>
          <a:p>
            <a:r>
              <a:rPr lang="en-US" dirty="0" smtClean="0"/>
              <a:t>Enclosure record so they submitted a new request with their single vote.</a:t>
            </a:r>
            <a:endParaRPr lang="en-US" dirty="0"/>
          </a:p>
        </p:txBody>
      </p:sp>
    </p:spTree>
    <p:extLst>
      <p:ext uri="{BB962C8B-B14F-4D97-AF65-F5344CB8AC3E}">
        <p14:creationId xmlns:p14="http://schemas.microsoft.com/office/powerpoint/2010/main" val="1320209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p:txBody>
          <a:bodyPr/>
          <a:lstStyle/>
          <a:p>
            <a:r>
              <a:rPr lang="en-US" dirty="0" smtClean="0"/>
              <a:t>Search For It!</a:t>
            </a:r>
            <a:endParaRPr lang="en-US" dirty="0"/>
          </a:p>
        </p:txBody>
      </p:sp>
      <p:pic>
        <p:nvPicPr>
          <p:cNvPr id="5" name="Picture 4"/>
          <p:cNvPicPr>
            <a:picLocks noChangeAspect="1"/>
          </p:cNvPicPr>
          <p:nvPr/>
        </p:nvPicPr>
        <p:blipFill>
          <a:blip r:embed="rId4"/>
          <a:stretch>
            <a:fillRect/>
          </a:stretch>
        </p:blipFill>
        <p:spPr>
          <a:xfrm>
            <a:off x="641277" y="1443297"/>
            <a:ext cx="5085714" cy="4542857"/>
          </a:xfrm>
          <a:prstGeom prst="rect">
            <a:avLst/>
          </a:prstGeom>
          <a:ln>
            <a:solidFill>
              <a:schemeClr val="tx1"/>
            </a:solidFill>
          </a:ln>
        </p:spPr>
      </p:pic>
      <p:sp>
        <p:nvSpPr>
          <p:cNvPr id="10" name="TextBox 9"/>
          <p:cNvSpPr txBox="1"/>
          <p:nvPr/>
        </p:nvSpPr>
        <p:spPr>
          <a:xfrm>
            <a:off x="4902725" y="3664840"/>
            <a:ext cx="3764620"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If they had first searched for related</a:t>
            </a:r>
          </a:p>
          <a:p>
            <a:r>
              <a:rPr lang="en-US" dirty="0"/>
              <a:t>r</a:t>
            </a:r>
            <a:r>
              <a:rPr lang="en-US" dirty="0" smtClean="0"/>
              <a:t>equests, trying various different</a:t>
            </a:r>
          </a:p>
          <a:p>
            <a:r>
              <a:rPr lang="en-US" dirty="0"/>
              <a:t>t</a:t>
            </a:r>
            <a:r>
              <a:rPr lang="en-US" dirty="0" smtClean="0"/>
              <a:t>erms, they would have found a</a:t>
            </a:r>
          </a:p>
          <a:p>
            <a:r>
              <a:rPr lang="en-US" dirty="0"/>
              <a:t>r</a:t>
            </a:r>
            <a:r>
              <a:rPr lang="en-US" dirty="0" smtClean="0"/>
              <a:t>equest for “Add Image to Enclosures”.</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0755" y="867082"/>
            <a:ext cx="3618963" cy="2410939"/>
          </a:xfrm>
          <a:prstGeom prst="rect">
            <a:avLst/>
          </a:prstGeom>
          <a:effectLst>
            <a:softEdge rad="127000"/>
          </a:effectLst>
        </p:spPr>
      </p:pic>
    </p:spTree>
    <p:extLst>
      <p:ext uri="{BB962C8B-B14F-4D97-AF65-F5344CB8AC3E}">
        <p14:creationId xmlns:p14="http://schemas.microsoft.com/office/powerpoint/2010/main" val="3893485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p:txBody>
          <a:bodyPr/>
          <a:lstStyle/>
          <a:p>
            <a:r>
              <a:rPr lang="en-US" dirty="0" smtClean="0"/>
              <a:t>The More the Merrier!</a:t>
            </a:r>
            <a:endParaRPr lang="en-US" dirty="0"/>
          </a:p>
        </p:txBody>
      </p:sp>
      <p:sp>
        <p:nvSpPr>
          <p:cNvPr id="7" name="TextBox 6"/>
          <p:cNvSpPr txBox="1"/>
          <p:nvPr/>
        </p:nvSpPr>
        <p:spPr>
          <a:xfrm>
            <a:off x="5844020" y="1381428"/>
            <a:ext cx="2902610" cy="3416320"/>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Opening the request shows that 51 Users have already voted on this! And there have been comments added. Add your vote by selecting “I want this” (the little thumbs up icon) and add a comment to the discussion if</a:t>
            </a:r>
          </a:p>
          <a:p>
            <a:r>
              <a:rPr lang="en-US" dirty="0"/>
              <a:t>y</a:t>
            </a:r>
            <a:r>
              <a:rPr lang="en-US" dirty="0" smtClean="0"/>
              <a:t>ou want. You have added your voice to reinforce how important this is to many Users.</a:t>
            </a:r>
            <a:endParaRPr lang="en-US" dirty="0"/>
          </a:p>
        </p:txBody>
      </p:sp>
      <p:pic>
        <p:nvPicPr>
          <p:cNvPr id="3" name="Picture 2"/>
          <p:cNvPicPr>
            <a:picLocks noChangeAspect="1"/>
          </p:cNvPicPr>
          <p:nvPr/>
        </p:nvPicPr>
        <p:blipFill>
          <a:blip r:embed="rId4"/>
          <a:stretch>
            <a:fillRect/>
          </a:stretch>
        </p:blipFill>
        <p:spPr>
          <a:xfrm>
            <a:off x="204282" y="1625365"/>
            <a:ext cx="5456377" cy="3847375"/>
          </a:xfrm>
          <a:prstGeom prst="rect">
            <a:avLst/>
          </a:prstGeom>
          <a:ln>
            <a:solidFill>
              <a:schemeClr val="tx1"/>
            </a:solidFill>
          </a:ln>
        </p:spPr>
      </p:pic>
    </p:spTree>
    <p:extLst>
      <p:ext uri="{BB962C8B-B14F-4D97-AF65-F5344CB8AC3E}">
        <p14:creationId xmlns:p14="http://schemas.microsoft.com/office/powerpoint/2010/main" val="475070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04282"/>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Rectangle 1"/>
          <p:cNvSpPr/>
          <p:nvPr/>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Can’t Find It? Suggest It!</a:t>
            </a:r>
            <a:endParaRPr lang="en-US" dirty="0"/>
          </a:p>
        </p:txBody>
      </p:sp>
      <p:sp>
        <p:nvSpPr>
          <p:cNvPr id="10" name="TextBox 9"/>
          <p:cNvSpPr txBox="1"/>
          <p:nvPr/>
        </p:nvSpPr>
        <p:spPr>
          <a:xfrm>
            <a:off x="5065947" y="2518001"/>
            <a:ext cx="3801762" cy="2554545"/>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smtClean="0"/>
              <a:t>Once you confirm that your idea has not </a:t>
            </a:r>
          </a:p>
          <a:p>
            <a:r>
              <a:rPr lang="en-US" sz="1600" dirty="0" smtClean="0"/>
              <a:t>already been suggested, select the Make </a:t>
            </a:r>
          </a:p>
          <a:p>
            <a:r>
              <a:rPr lang="en-US" sz="1600" dirty="0" smtClean="0"/>
              <a:t>a Suggestion button. When you start typing </a:t>
            </a:r>
          </a:p>
          <a:p>
            <a:r>
              <a:rPr lang="en-US" sz="1600" dirty="0" err="1" smtClean="0"/>
              <a:t>Pendo</a:t>
            </a:r>
            <a:r>
              <a:rPr lang="en-US" sz="1600" dirty="0" smtClean="0"/>
              <a:t> Feedback will look for possible matches. Only the top 3 will display here, that is why you should use the more detailed Search first. If your idea happens to be one of the top 3 found, select the “I Want </a:t>
            </a:r>
            <a:r>
              <a:rPr lang="en-US" sz="1600" dirty="0"/>
              <a:t>T</a:t>
            </a:r>
            <a:r>
              <a:rPr lang="en-US" sz="1600" dirty="0" smtClean="0"/>
              <a:t>his” button – no need to submit a new one!</a:t>
            </a:r>
            <a:endParaRPr lang="en-US" sz="1600" dirty="0"/>
          </a:p>
        </p:txBody>
      </p:sp>
      <p:pic>
        <p:nvPicPr>
          <p:cNvPr id="7" name="Picture 6"/>
          <p:cNvPicPr>
            <a:picLocks noChangeAspect="1"/>
          </p:cNvPicPr>
          <p:nvPr/>
        </p:nvPicPr>
        <p:blipFill>
          <a:blip r:embed="rId4"/>
          <a:stretch>
            <a:fillRect/>
          </a:stretch>
        </p:blipFill>
        <p:spPr>
          <a:xfrm>
            <a:off x="805570" y="1383574"/>
            <a:ext cx="4188368" cy="4625580"/>
          </a:xfrm>
          <a:prstGeom prst="rect">
            <a:avLst/>
          </a:prstGeom>
          <a:ln>
            <a:solidFill>
              <a:schemeClr val="tx1"/>
            </a:solidFill>
          </a:ln>
        </p:spPr>
      </p:pic>
    </p:spTree>
    <p:extLst>
      <p:ext uri="{BB962C8B-B14F-4D97-AF65-F5344CB8AC3E}">
        <p14:creationId xmlns:p14="http://schemas.microsoft.com/office/powerpoint/2010/main" val="2835740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04282"/>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Rectangle 1"/>
          <p:cNvSpPr/>
          <p:nvPr/>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33513" y="-4270"/>
            <a:ext cx="7886700" cy="1325563"/>
          </a:xfrm>
        </p:spPr>
        <p:txBody>
          <a:bodyPr/>
          <a:lstStyle/>
          <a:p>
            <a:r>
              <a:rPr lang="en-US" dirty="0" smtClean="0"/>
              <a:t>Can’t Find It? Suggest It!</a:t>
            </a:r>
            <a:endParaRPr lang="en-US" dirty="0"/>
          </a:p>
        </p:txBody>
      </p:sp>
      <p:sp>
        <p:nvSpPr>
          <p:cNvPr id="10" name="TextBox 9"/>
          <p:cNvSpPr txBox="1"/>
          <p:nvPr/>
        </p:nvSpPr>
        <p:spPr>
          <a:xfrm>
            <a:off x="4950496" y="1042757"/>
            <a:ext cx="3362305" cy="4524315"/>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smtClean="0"/>
              <a:t>If it is not one of the top 3 scroll down. </a:t>
            </a:r>
          </a:p>
          <a:p>
            <a:r>
              <a:rPr lang="en-US" sz="1600" dirty="0" smtClean="0"/>
              <a:t>1.Enter the location in ZIMS so we can easily find where you are talking about. </a:t>
            </a:r>
          </a:p>
          <a:p>
            <a:r>
              <a:rPr lang="en-US" sz="1600" dirty="0" smtClean="0"/>
              <a:t>2.Provide a detailed description of what it is that you want and why. Whereas as the title should be short, but clear, the description is</a:t>
            </a:r>
          </a:p>
          <a:p>
            <a:r>
              <a:rPr lang="en-US" sz="1600" dirty="0" smtClean="0"/>
              <a:t>where you can provide details. For the title think </a:t>
            </a:r>
            <a:r>
              <a:rPr lang="en-US" sz="1600" dirty="0"/>
              <a:t>of wording that others may use to help them find it to vote on it. </a:t>
            </a:r>
            <a:r>
              <a:rPr lang="en-US" sz="1600" dirty="0" smtClean="0"/>
              <a:t>3.You can even upload a file for further clarity. </a:t>
            </a:r>
          </a:p>
          <a:p>
            <a:r>
              <a:rPr lang="en-US" sz="1600" dirty="0" smtClean="0"/>
              <a:t>4.Select the module (Husbandry/Aquatics, Medical or Studbook).</a:t>
            </a:r>
          </a:p>
          <a:p>
            <a:r>
              <a:rPr lang="en-US" sz="1600" dirty="0" smtClean="0"/>
              <a:t>5. Cancel or Submit the Request.</a:t>
            </a:r>
            <a:endParaRPr lang="en-US" sz="1600" dirty="0"/>
          </a:p>
        </p:txBody>
      </p:sp>
      <p:pic>
        <p:nvPicPr>
          <p:cNvPr id="7" name="Picture 6"/>
          <p:cNvPicPr>
            <a:picLocks noChangeAspect="1"/>
          </p:cNvPicPr>
          <p:nvPr/>
        </p:nvPicPr>
        <p:blipFill>
          <a:blip r:embed="rId4"/>
          <a:stretch>
            <a:fillRect/>
          </a:stretch>
        </p:blipFill>
        <p:spPr>
          <a:xfrm>
            <a:off x="1466516" y="1392381"/>
            <a:ext cx="2972479" cy="5175362"/>
          </a:xfrm>
          <a:prstGeom prst="rect">
            <a:avLst/>
          </a:prstGeom>
          <a:ln>
            <a:solidFill>
              <a:schemeClr val="tx1"/>
            </a:solidFill>
          </a:ln>
        </p:spPr>
      </p:pic>
    </p:spTree>
    <p:extLst>
      <p:ext uri="{BB962C8B-B14F-4D97-AF65-F5344CB8AC3E}">
        <p14:creationId xmlns:p14="http://schemas.microsoft.com/office/powerpoint/2010/main" val="1342172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04282"/>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Rectangle 1"/>
          <p:cNvSpPr/>
          <p:nvPr/>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Request Received</a:t>
            </a:r>
            <a:endParaRPr lang="en-US" dirty="0"/>
          </a:p>
        </p:txBody>
      </p:sp>
      <p:sp>
        <p:nvSpPr>
          <p:cNvPr id="9" name="TextBox 8"/>
          <p:cNvSpPr txBox="1"/>
          <p:nvPr/>
        </p:nvSpPr>
        <p:spPr>
          <a:xfrm>
            <a:off x="434135" y="4637114"/>
            <a:ext cx="8275727" cy="646331"/>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You will get a message that your request has been received. You can view your request</a:t>
            </a:r>
          </a:p>
          <a:p>
            <a:r>
              <a:rPr lang="en-US" dirty="0"/>
              <a:t>o</a:t>
            </a:r>
            <a:r>
              <a:rPr lang="en-US" dirty="0" smtClean="0"/>
              <a:t>r suggest another feature.</a:t>
            </a:r>
            <a:endParaRPr lang="en-US" dirty="0"/>
          </a:p>
        </p:txBody>
      </p:sp>
      <p:pic>
        <p:nvPicPr>
          <p:cNvPr id="10" name="Picture 9"/>
          <p:cNvPicPr>
            <a:picLocks noChangeAspect="1"/>
          </p:cNvPicPr>
          <p:nvPr/>
        </p:nvPicPr>
        <p:blipFill>
          <a:blip r:embed="rId4"/>
          <a:stretch>
            <a:fillRect/>
          </a:stretch>
        </p:blipFill>
        <p:spPr>
          <a:xfrm>
            <a:off x="2751903" y="1408015"/>
            <a:ext cx="3640193" cy="3009226"/>
          </a:xfrm>
          <a:prstGeom prst="rect">
            <a:avLst/>
          </a:prstGeom>
          <a:ln>
            <a:solidFill>
              <a:schemeClr val="tx1"/>
            </a:solidFill>
          </a:ln>
        </p:spPr>
      </p:pic>
    </p:spTree>
    <p:extLst>
      <p:ext uri="{BB962C8B-B14F-4D97-AF65-F5344CB8AC3E}">
        <p14:creationId xmlns:p14="http://schemas.microsoft.com/office/powerpoint/2010/main" val="29423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p:txBody>
          <a:bodyPr/>
          <a:lstStyle/>
          <a:p>
            <a:r>
              <a:rPr lang="en-US" dirty="0" smtClean="0"/>
              <a:t>Why Did My Title Change?</a:t>
            </a:r>
            <a:endParaRPr lang="en-US" dirty="0"/>
          </a:p>
        </p:txBody>
      </p:sp>
      <p:sp>
        <p:nvSpPr>
          <p:cNvPr id="3" name="Content Placeholder 2"/>
          <p:cNvSpPr>
            <a:spLocks noGrp="1"/>
          </p:cNvSpPr>
          <p:nvPr>
            <p:ph idx="1"/>
          </p:nvPr>
        </p:nvSpPr>
        <p:spPr>
          <a:xfrm>
            <a:off x="1053018" y="1690689"/>
            <a:ext cx="7886700" cy="4351338"/>
          </a:xfrm>
        </p:spPr>
        <p:txBody>
          <a:bodyPr/>
          <a:lstStyle/>
          <a:p>
            <a:r>
              <a:rPr lang="en-US" dirty="0" smtClean="0"/>
              <a:t>When your request is submitted it is reviewed</a:t>
            </a:r>
          </a:p>
          <a:p>
            <a:pPr lvl="1"/>
            <a:r>
              <a:rPr lang="en-US" dirty="0" smtClean="0"/>
              <a:t>Possible Duplicate?</a:t>
            </a:r>
          </a:p>
          <a:p>
            <a:pPr lvl="1"/>
            <a:r>
              <a:rPr lang="en-US" dirty="0" smtClean="0"/>
              <a:t>Is the request clear?</a:t>
            </a:r>
          </a:p>
          <a:p>
            <a:pPr lvl="2"/>
            <a:r>
              <a:rPr lang="en-US" dirty="0" smtClean="0"/>
              <a:t>If not you will get an email asking for clarification</a:t>
            </a:r>
          </a:p>
          <a:p>
            <a:pPr lvl="1"/>
            <a:r>
              <a:rPr lang="en-US" dirty="0" smtClean="0"/>
              <a:t>Should it be Accepted? (more on Declined later)</a:t>
            </a:r>
          </a:p>
          <a:p>
            <a:r>
              <a:rPr lang="en-US" dirty="0" smtClean="0"/>
              <a:t>Having looked at over 2,000 suggested Enhancements we have an idea what terms are commonly used. Your title may be changed to use terms that will allow other Users to find it quicker.</a:t>
            </a:r>
            <a:endParaRPr lang="en-US" dirty="0"/>
          </a:p>
        </p:txBody>
      </p:sp>
    </p:spTree>
    <p:extLst>
      <p:ext uri="{BB962C8B-B14F-4D97-AF65-F5344CB8AC3E}">
        <p14:creationId xmlns:p14="http://schemas.microsoft.com/office/powerpoint/2010/main" val="249791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0409" y="5593404"/>
            <a:ext cx="2966936" cy="1024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7" name="Rounded Rectangle 6"/>
          <p:cNvSpPr/>
          <p:nvPr/>
        </p:nvSpPr>
        <p:spPr>
          <a:xfrm>
            <a:off x="214009"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5" name="Title 4"/>
          <p:cNvSpPr>
            <a:spLocks noGrp="1"/>
          </p:cNvSpPr>
          <p:nvPr>
            <p:ph type="title"/>
          </p:nvPr>
        </p:nvSpPr>
        <p:spPr/>
        <p:txBody>
          <a:bodyPr/>
          <a:lstStyle/>
          <a:p>
            <a:r>
              <a:rPr lang="en-US" dirty="0" smtClean="0"/>
              <a:t>What do the Terms Mean?</a:t>
            </a:r>
            <a:endParaRPr lang="en-US" dirty="0"/>
          </a:p>
        </p:txBody>
      </p:sp>
      <p:sp>
        <p:nvSpPr>
          <p:cNvPr id="9" name="Content Placeholder 8"/>
          <p:cNvSpPr>
            <a:spLocks noGrp="1"/>
          </p:cNvSpPr>
          <p:nvPr>
            <p:ph idx="1"/>
          </p:nvPr>
        </p:nvSpPr>
        <p:spPr>
          <a:xfrm>
            <a:off x="628650" y="1586752"/>
            <a:ext cx="7886700" cy="4351338"/>
          </a:xfrm>
        </p:spPr>
        <p:txBody>
          <a:bodyPr>
            <a:normAutofit fontScale="92500" lnSpcReduction="20000"/>
          </a:bodyPr>
          <a:lstStyle/>
          <a:p>
            <a:r>
              <a:rPr lang="en-US" dirty="0" smtClean="0"/>
              <a:t>Not Reviewed</a:t>
            </a:r>
          </a:p>
          <a:p>
            <a:pPr lvl="1"/>
            <a:r>
              <a:rPr lang="en-US" dirty="0" smtClean="0"/>
              <a:t>This is the status of new submissions</a:t>
            </a:r>
          </a:p>
          <a:p>
            <a:r>
              <a:rPr lang="en-US" dirty="0" smtClean="0"/>
              <a:t>Awaiting Feedback</a:t>
            </a:r>
          </a:p>
          <a:p>
            <a:pPr lvl="1"/>
            <a:r>
              <a:rPr lang="en-US" dirty="0" smtClean="0"/>
              <a:t>The request has been reviewed and accepted</a:t>
            </a:r>
          </a:p>
          <a:p>
            <a:r>
              <a:rPr lang="en-US" dirty="0" smtClean="0"/>
              <a:t>Planned</a:t>
            </a:r>
          </a:p>
          <a:p>
            <a:pPr lvl="1"/>
            <a:r>
              <a:rPr lang="en-US" dirty="0" smtClean="0"/>
              <a:t>The request has been approved for future development</a:t>
            </a:r>
          </a:p>
          <a:p>
            <a:r>
              <a:rPr lang="en-US" dirty="0" smtClean="0"/>
              <a:t>Building</a:t>
            </a:r>
          </a:p>
          <a:p>
            <a:pPr lvl="1"/>
            <a:r>
              <a:rPr lang="en-US" dirty="0" smtClean="0"/>
              <a:t>The request is in active development</a:t>
            </a:r>
          </a:p>
          <a:p>
            <a:r>
              <a:rPr lang="en-US" dirty="0" smtClean="0"/>
              <a:t>Released</a:t>
            </a:r>
          </a:p>
          <a:p>
            <a:pPr lvl="1"/>
            <a:r>
              <a:rPr lang="en-US" dirty="0" smtClean="0"/>
              <a:t>The request has been released!</a:t>
            </a:r>
          </a:p>
          <a:p>
            <a:r>
              <a:rPr lang="en-US" dirty="0" smtClean="0"/>
              <a:t>Declined</a:t>
            </a:r>
          </a:p>
          <a:p>
            <a:pPr lvl="1"/>
            <a:r>
              <a:rPr lang="en-US" dirty="0" smtClean="0"/>
              <a:t>The request will not be done</a:t>
            </a:r>
            <a:endParaRPr lang="en-US" dirty="0"/>
          </a:p>
        </p:txBody>
      </p:sp>
    </p:spTree>
    <p:extLst>
      <p:ext uri="{BB962C8B-B14F-4D97-AF65-F5344CB8AC3E}">
        <p14:creationId xmlns:p14="http://schemas.microsoft.com/office/powerpoint/2010/main" val="14692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 calcmode="lin" valueType="num">
                                      <p:cBhvr additive="base">
                                        <p:cTn id="3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anim calcmode="lin" valueType="num">
                                      <p:cBhvr additive="base">
                                        <p:cTn id="4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 calcmode="lin" valueType="num">
                                      <p:cBhvr additive="base">
                                        <p:cTn id="4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anim calcmode="lin" valueType="num">
                                      <p:cBhvr additive="base">
                                        <p:cTn id="5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0409" y="5593404"/>
            <a:ext cx="2966936" cy="1024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7" name="Rounded Rectangle 6"/>
          <p:cNvSpPr/>
          <p:nvPr/>
        </p:nvSpPr>
        <p:spPr>
          <a:xfrm>
            <a:off x="214009"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5" name="Title 4"/>
          <p:cNvSpPr>
            <a:spLocks noGrp="1"/>
          </p:cNvSpPr>
          <p:nvPr>
            <p:ph type="title"/>
          </p:nvPr>
        </p:nvSpPr>
        <p:spPr/>
        <p:txBody>
          <a:bodyPr/>
          <a:lstStyle/>
          <a:p>
            <a:r>
              <a:rPr lang="en-US" dirty="0" smtClean="0"/>
              <a:t>Declined???!!!</a:t>
            </a:r>
            <a:br>
              <a:rPr lang="en-US" dirty="0" smtClean="0"/>
            </a:br>
            <a:r>
              <a:rPr lang="en-US" sz="2800" dirty="0" smtClean="0"/>
              <a:t>But my idea was so good!</a:t>
            </a:r>
            <a:endParaRPr lang="en-US" sz="2800" dirty="0"/>
          </a:p>
        </p:txBody>
      </p:sp>
      <p:sp>
        <p:nvSpPr>
          <p:cNvPr id="9" name="Content Placeholder 8"/>
          <p:cNvSpPr>
            <a:spLocks noGrp="1"/>
          </p:cNvSpPr>
          <p:nvPr>
            <p:ph idx="1"/>
          </p:nvPr>
        </p:nvSpPr>
        <p:spPr>
          <a:xfrm>
            <a:off x="628650" y="1915666"/>
            <a:ext cx="7886700" cy="4351338"/>
          </a:xfrm>
        </p:spPr>
        <p:txBody>
          <a:bodyPr>
            <a:normAutofit/>
          </a:bodyPr>
          <a:lstStyle/>
          <a:p>
            <a:r>
              <a:rPr lang="en-US" dirty="0" smtClean="0"/>
              <a:t>It breaks a Business Rule</a:t>
            </a:r>
          </a:p>
          <a:p>
            <a:r>
              <a:rPr lang="en-US" dirty="0" smtClean="0"/>
              <a:t>ZIMS already does it</a:t>
            </a:r>
          </a:p>
          <a:p>
            <a:pPr lvl="1"/>
            <a:r>
              <a:rPr lang="en-US" dirty="0" smtClean="0"/>
              <a:t>Training Opportunity</a:t>
            </a:r>
          </a:p>
          <a:p>
            <a:r>
              <a:rPr lang="en-US" dirty="0" smtClean="0"/>
              <a:t>Already Submitted</a:t>
            </a:r>
          </a:p>
          <a:p>
            <a:pPr lvl="1"/>
            <a:r>
              <a:rPr lang="en-US" dirty="0" smtClean="0"/>
              <a:t>Will add your vote to the current request</a:t>
            </a:r>
          </a:p>
          <a:p>
            <a:r>
              <a:rPr lang="en-US" dirty="0" smtClean="0"/>
              <a:t>Resubmit</a:t>
            </a:r>
          </a:p>
          <a:p>
            <a:pPr lvl="1"/>
            <a:r>
              <a:rPr lang="en-US" dirty="0" smtClean="0"/>
              <a:t>If you believe </a:t>
            </a:r>
            <a:r>
              <a:rPr lang="en-US" dirty="0"/>
              <a:t>the request was misinterpreted</a:t>
            </a:r>
          </a:p>
          <a:p>
            <a:pPr lvl="1"/>
            <a:r>
              <a:rPr lang="en-US" dirty="0" smtClean="0"/>
              <a:t>If you feel strongly enough</a:t>
            </a:r>
          </a:p>
          <a:p>
            <a:pPr marL="457200" lvl="1" indent="0">
              <a:buNone/>
            </a:pP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708" y="623657"/>
            <a:ext cx="3766565" cy="2354103"/>
          </a:xfrm>
          <a:prstGeom prst="rect">
            <a:avLst/>
          </a:prstGeom>
          <a:effectLst>
            <a:softEdge rad="127000"/>
          </a:effectLst>
        </p:spPr>
      </p:pic>
    </p:spTree>
    <p:extLst>
      <p:ext uri="{BB962C8B-B14F-4D97-AF65-F5344CB8AC3E}">
        <p14:creationId xmlns:p14="http://schemas.microsoft.com/office/powerpoint/2010/main" val="23037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 calcmode="lin" valueType="num">
                                      <p:cBhvr additive="base">
                                        <p:cTn id="3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04282"/>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Rectangle 1"/>
          <p:cNvSpPr/>
          <p:nvPr/>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80645" y="361488"/>
            <a:ext cx="7886700" cy="1325563"/>
          </a:xfrm>
        </p:spPr>
        <p:txBody>
          <a:bodyPr>
            <a:normAutofit/>
          </a:bodyPr>
          <a:lstStyle/>
          <a:p>
            <a:r>
              <a:rPr lang="en-US" dirty="0" smtClean="0"/>
              <a:t>How do we Decide Which Enhancements will be Developed?</a:t>
            </a:r>
            <a:endParaRPr lang="en-US" dirty="0"/>
          </a:p>
        </p:txBody>
      </p:sp>
      <p:sp>
        <p:nvSpPr>
          <p:cNvPr id="5" name="Content Placeholder 4"/>
          <p:cNvSpPr>
            <a:spLocks noGrp="1"/>
          </p:cNvSpPr>
          <p:nvPr>
            <p:ph idx="1"/>
          </p:nvPr>
        </p:nvSpPr>
        <p:spPr>
          <a:xfrm>
            <a:off x="445652" y="1766040"/>
            <a:ext cx="8494066" cy="4351338"/>
          </a:xfrm>
        </p:spPr>
        <p:txBody>
          <a:bodyPr/>
          <a:lstStyle/>
          <a:p>
            <a:r>
              <a:rPr lang="en-US" dirty="0" smtClean="0"/>
              <a:t>From User Feedback</a:t>
            </a:r>
          </a:p>
          <a:p>
            <a:r>
              <a:rPr lang="en-US" dirty="0" smtClean="0"/>
              <a:t>Popularity Versus Priority</a:t>
            </a:r>
          </a:p>
          <a:p>
            <a:pPr lvl="1"/>
            <a:r>
              <a:rPr lang="en-US" dirty="0" smtClean="0"/>
              <a:t>Popularity is pulled from the number of User Votes</a:t>
            </a:r>
          </a:p>
          <a:p>
            <a:pPr lvl="2"/>
            <a:r>
              <a:rPr lang="en-US" dirty="0" smtClean="0"/>
              <a:t>Take the time to Vote for your favorites!</a:t>
            </a:r>
          </a:p>
          <a:p>
            <a:pPr lvl="1"/>
            <a:r>
              <a:rPr lang="en-US" dirty="0" smtClean="0"/>
              <a:t>Priority is pulled from User prioritizations</a:t>
            </a:r>
          </a:p>
          <a:p>
            <a:pPr lvl="2"/>
            <a:r>
              <a:rPr lang="en-US" dirty="0" smtClean="0"/>
              <a:t>Make sure you prioritize!</a:t>
            </a:r>
          </a:p>
        </p:txBody>
      </p:sp>
      <p:sp>
        <p:nvSpPr>
          <p:cNvPr id="9" name="TextBox 8"/>
          <p:cNvSpPr txBox="1"/>
          <p:nvPr/>
        </p:nvSpPr>
        <p:spPr>
          <a:xfrm>
            <a:off x="172682" y="4391753"/>
            <a:ext cx="5114148" cy="2031325"/>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It is important to prioritize your requested features because that helps us determine what requests are of the most value to our Users. There are two reports that we can run – one on Value and one on Popularity. The results are seldom the same. Reviewing both of these reports will help guide us for any future Enhancement development.</a:t>
            </a:r>
            <a:endParaRPr lang="en-US" dirty="0"/>
          </a:p>
        </p:txBody>
      </p:sp>
      <p:pic>
        <p:nvPicPr>
          <p:cNvPr id="1026" name="Picture 2" descr="Elections &amp; Voting | White Bear Lake Minneso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654" y="3108581"/>
            <a:ext cx="2218700" cy="210776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127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9" name="Title 8"/>
          <p:cNvSpPr>
            <a:spLocks noGrp="1"/>
          </p:cNvSpPr>
          <p:nvPr>
            <p:ph type="title"/>
          </p:nvPr>
        </p:nvSpPr>
        <p:spPr/>
        <p:txBody>
          <a:bodyPr/>
          <a:lstStyle/>
          <a:p>
            <a:r>
              <a:rPr lang="en-US" dirty="0" smtClean="0"/>
              <a:t>Enhancement versus Bug</a:t>
            </a:r>
            <a:endParaRPr lang="en-US" dirty="0"/>
          </a:p>
        </p:txBody>
      </p:sp>
      <p:sp>
        <p:nvSpPr>
          <p:cNvPr id="10" name="Content Placeholder 9"/>
          <p:cNvSpPr>
            <a:spLocks noGrp="1"/>
          </p:cNvSpPr>
          <p:nvPr>
            <p:ph idx="1"/>
          </p:nvPr>
        </p:nvSpPr>
        <p:spPr>
          <a:xfrm>
            <a:off x="538501" y="1373384"/>
            <a:ext cx="7886700" cy="4351338"/>
          </a:xfrm>
        </p:spPr>
        <p:txBody>
          <a:bodyPr>
            <a:normAutofit fontScale="92500" lnSpcReduction="20000"/>
          </a:bodyPr>
          <a:lstStyle/>
          <a:p>
            <a:r>
              <a:rPr lang="en-US" dirty="0" smtClean="0"/>
              <a:t>An Enhancement is an idea or suggestion that will help make ZIMS work better for you</a:t>
            </a:r>
          </a:p>
          <a:p>
            <a:pPr lvl="1"/>
            <a:r>
              <a:rPr lang="en-US" dirty="0" smtClean="0"/>
              <a:t>Make data entry faster</a:t>
            </a:r>
          </a:p>
          <a:p>
            <a:pPr lvl="1"/>
            <a:r>
              <a:rPr lang="en-US" dirty="0" smtClean="0"/>
              <a:t>Make it easier to use</a:t>
            </a:r>
          </a:p>
          <a:p>
            <a:pPr lvl="1"/>
            <a:r>
              <a:rPr lang="en-US" dirty="0" smtClean="0"/>
              <a:t>Add more functionality</a:t>
            </a:r>
          </a:p>
          <a:p>
            <a:pPr lvl="1"/>
            <a:r>
              <a:rPr lang="en-US" dirty="0" smtClean="0"/>
              <a:t>And more!</a:t>
            </a:r>
          </a:p>
          <a:p>
            <a:pPr lvl="1"/>
            <a:r>
              <a:rPr lang="en-US" dirty="0" smtClean="0"/>
              <a:t>Submit these right through ZIMS!</a:t>
            </a:r>
          </a:p>
          <a:p>
            <a:r>
              <a:rPr lang="en-US" dirty="0" smtClean="0"/>
              <a:t>A Bug is something that is wrong</a:t>
            </a:r>
          </a:p>
          <a:p>
            <a:pPr lvl="1"/>
            <a:r>
              <a:rPr lang="en-US" dirty="0" smtClean="0"/>
              <a:t>ZIMS does not function as designed</a:t>
            </a:r>
          </a:p>
          <a:p>
            <a:pPr lvl="1"/>
            <a:r>
              <a:rPr lang="en-US" dirty="0" smtClean="0"/>
              <a:t>You cannot get part of your work done</a:t>
            </a:r>
          </a:p>
          <a:p>
            <a:pPr lvl="1"/>
            <a:r>
              <a:rPr lang="en-US" dirty="0" smtClean="0"/>
              <a:t>Submit these to </a:t>
            </a:r>
            <a:r>
              <a:rPr lang="en-US" dirty="0" smtClean="0">
                <a:hlinkClick r:id="rId4"/>
              </a:rPr>
              <a:t>support@Species360.org</a:t>
            </a:r>
            <a:endParaRPr lang="en-US" dirty="0" smtClean="0"/>
          </a:p>
          <a:p>
            <a:pPr lvl="1"/>
            <a:r>
              <a:rPr lang="en-US" dirty="0" smtClean="0"/>
              <a:t>They may decide it is an Enhancement and ask you to submit through ZIMS</a:t>
            </a:r>
          </a:p>
          <a:p>
            <a:pPr lvl="1"/>
            <a:endParaRPr lang="en-US" dirty="0"/>
          </a:p>
        </p:txBody>
      </p:sp>
      <p:pic>
        <p:nvPicPr>
          <p:cNvPr id="2050" name="Picture 2" descr="light bulb idea - Clip Art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2963" y="1752634"/>
            <a:ext cx="1752157" cy="18926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unny Bug Cartoon Character Royalty Free Vector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779"/>
          <a:stretch/>
        </p:blipFill>
        <p:spPr bwMode="auto">
          <a:xfrm>
            <a:off x="3299732" y="5156425"/>
            <a:ext cx="1463461" cy="157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1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04282"/>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Rectangle 1"/>
          <p:cNvSpPr/>
          <p:nvPr/>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80645" y="361488"/>
            <a:ext cx="7886700" cy="1325563"/>
          </a:xfrm>
        </p:spPr>
        <p:txBody>
          <a:bodyPr>
            <a:normAutofit/>
          </a:bodyPr>
          <a:lstStyle/>
          <a:p>
            <a:r>
              <a:rPr lang="en-US" dirty="0" smtClean="0"/>
              <a:t>How do we Decide Which Enhancements will be Developed?</a:t>
            </a:r>
            <a:endParaRPr lang="en-US" dirty="0"/>
          </a:p>
        </p:txBody>
      </p:sp>
      <p:sp>
        <p:nvSpPr>
          <p:cNvPr id="5" name="Content Placeholder 4"/>
          <p:cNvSpPr>
            <a:spLocks noGrp="1"/>
          </p:cNvSpPr>
          <p:nvPr>
            <p:ph idx="1"/>
          </p:nvPr>
        </p:nvSpPr>
        <p:spPr>
          <a:xfrm>
            <a:off x="445652" y="1766040"/>
            <a:ext cx="8494066" cy="4351338"/>
          </a:xfrm>
        </p:spPr>
        <p:txBody>
          <a:bodyPr/>
          <a:lstStyle/>
          <a:p>
            <a:r>
              <a:rPr lang="en-US" dirty="0" smtClean="0"/>
              <a:t>From Developer Feedback</a:t>
            </a:r>
          </a:p>
          <a:p>
            <a:r>
              <a:rPr lang="en-US" dirty="0" smtClean="0"/>
              <a:t>Effort versus Value</a:t>
            </a:r>
          </a:p>
          <a:p>
            <a:pPr lvl="1"/>
            <a:r>
              <a:rPr lang="en-US" dirty="0" smtClean="0"/>
              <a:t>Effort is the amount of time/number of developers needed to develop the feature</a:t>
            </a:r>
          </a:p>
          <a:p>
            <a:pPr lvl="1"/>
            <a:r>
              <a:rPr lang="en-US" dirty="0" smtClean="0"/>
              <a:t>Value is the benefit to our members that it would be</a:t>
            </a:r>
          </a:p>
        </p:txBody>
      </p:sp>
      <p:sp>
        <p:nvSpPr>
          <p:cNvPr id="9" name="TextBox 8"/>
          <p:cNvSpPr txBox="1"/>
          <p:nvPr/>
        </p:nvSpPr>
        <p:spPr>
          <a:xfrm>
            <a:off x="214009" y="4059129"/>
            <a:ext cx="5114148" cy="1754326"/>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The developers also look at the requests from their</a:t>
            </a:r>
          </a:p>
          <a:p>
            <a:r>
              <a:rPr lang="en-US" dirty="0" smtClean="0"/>
              <a:t>perspective to determine how much effort it would</a:t>
            </a:r>
          </a:p>
          <a:p>
            <a:r>
              <a:rPr lang="en-US" dirty="0" smtClean="0"/>
              <a:t>take to create the feature. The best case scenario is</a:t>
            </a:r>
          </a:p>
          <a:p>
            <a:r>
              <a:rPr lang="en-US" dirty="0" smtClean="0"/>
              <a:t>the Effort is low but the Value (priority) is high. If it is a high Effort but determined to be of low Value it</a:t>
            </a:r>
          </a:p>
          <a:p>
            <a:r>
              <a:rPr lang="en-US" dirty="0" smtClean="0"/>
              <a:t>will probably not get done.</a:t>
            </a:r>
            <a:endParaRPr lang="en-US" dirty="0"/>
          </a:p>
        </p:txBody>
      </p:sp>
    </p:spTree>
    <p:extLst>
      <p:ext uri="{BB962C8B-B14F-4D97-AF65-F5344CB8AC3E}">
        <p14:creationId xmlns:p14="http://schemas.microsoft.com/office/powerpoint/2010/main" val="1672850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p:txBody>
          <a:bodyPr/>
          <a:lstStyle/>
          <a:p>
            <a:r>
              <a:rPr lang="en-US" dirty="0" smtClean="0"/>
              <a:t>And that is </a:t>
            </a:r>
            <a:r>
              <a:rPr lang="en-US" dirty="0" err="1" smtClean="0"/>
              <a:t>Pendo</a:t>
            </a:r>
            <a:r>
              <a:rPr lang="en-US" dirty="0" smtClean="0"/>
              <a:t> Feedback!</a:t>
            </a:r>
            <a:endParaRPr lang="en-US" dirty="0"/>
          </a:p>
        </p:txBody>
      </p:sp>
      <p:sp>
        <p:nvSpPr>
          <p:cNvPr id="3" name="Subtitle 2"/>
          <p:cNvSpPr>
            <a:spLocks noGrp="1"/>
          </p:cNvSpPr>
          <p:nvPr>
            <p:ph type="body" idx="1"/>
          </p:nvPr>
        </p:nvSpPr>
        <p:spPr/>
        <p:txBody>
          <a:bodyPr/>
          <a:lstStyle/>
          <a:p>
            <a:r>
              <a:rPr lang="en-US" dirty="0" smtClean="0"/>
              <a:t>Capturing all your good ideas!</a:t>
            </a:r>
            <a:endParaRPr lang="en-US" dirty="0"/>
          </a:p>
        </p:txBody>
      </p:sp>
    </p:spTree>
    <p:extLst>
      <p:ext uri="{BB962C8B-B14F-4D97-AF65-F5344CB8AC3E}">
        <p14:creationId xmlns:p14="http://schemas.microsoft.com/office/powerpoint/2010/main" val="3549640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p:txBody>
          <a:bodyPr/>
          <a:lstStyle/>
          <a:p>
            <a:r>
              <a:rPr lang="en-US" dirty="0" smtClean="0"/>
              <a:t>What is </a:t>
            </a:r>
            <a:r>
              <a:rPr lang="en-US" dirty="0" err="1" smtClean="0"/>
              <a:t>Pendo</a:t>
            </a:r>
            <a:r>
              <a:rPr lang="en-US" dirty="0" smtClean="0"/>
              <a:t> Feedback?</a:t>
            </a:r>
            <a:endParaRPr lang="en-US" dirty="0"/>
          </a:p>
        </p:txBody>
      </p:sp>
      <p:sp>
        <p:nvSpPr>
          <p:cNvPr id="11" name="TextBox 10"/>
          <p:cNvSpPr txBox="1"/>
          <p:nvPr/>
        </p:nvSpPr>
        <p:spPr>
          <a:xfrm>
            <a:off x="4726334" y="1496143"/>
            <a:ext cx="4268926" cy="3693319"/>
          </a:xfrm>
          <a:prstGeom prst="rect">
            <a:avLst/>
          </a:prstGeom>
          <a:solidFill>
            <a:schemeClr val="accent1">
              <a:lumMod val="40000"/>
              <a:lumOff val="60000"/>
            </a:schemeClr>
          </a:solidFill>
          <a:ln>
            <a:solidFill>
              <a:schemeClr val="tx1"/>
            </a:solidFill>
          </a:ln>
        </p:spPr>
        <p:txBody>
          <a:bodyPr wrap="none" rtlCol="0">
            <a:spAutoFit/>
          </a:bodyPr>
          <a:lstStyle/>
          <a:p>
            <a:r>
              <a:rPr lang="en-US" dirty="0" err="1" smtClean="0"/>
              <a:t>Pendo</a:t>
            </a:r>
            <a:r>
              <a:rPr lang="en-US" dirty="0" smtClean="0"/>
              <a:t> Feedback is a third party software</a:t>
            </a:r>
          </a:p>
          <a:p>
            <a:r>
              <a:rPr lang="en-US" dirty="0"/>
              <a:t>c</a:t>
            </a:r>
            <a:r>
              <a:rPr lang="en-US" dirty="0" smtClean="0"/>
              <a:t>reated specifically for feedback</a:t>
            </a:r>
          </a:p>
          <a:p>
            <a:r>
              <a:rPr lang="en-US" dirty="0"/>
              <a:t>m</a:t>
            </a:r>
            <a:r>
              <a:rPr lang="en-US" dirty="0" smtClean="0"/>
              <a:t>anagement. </a:t>
            </a:r>
            <a:r>
              <a:rPr lang="en-US" dirty="0" err="1" smtClean="0"/>
              <a:t>Pendo</a:t>
            </a:r>
            <a:r>
              <a:rPr lang="en-US" dirty="0" smtClean="0"/>
              <a:t> Feedback allows </a:t>
            </a:r>
          </a:p>
          <a:p>
            <a:r>
              <a:rPr lang="en-US" dirty="0" smtClean="0"/>
              <a:t>ZIMS Users to submit enhancements, vote</a:t>
            </a:r>
          </a:p>
          <a:p>
            <a:r>
              <a:rPr lang="en-US" dirty="0"/>
              <a:t>f</a:t>
            </a:r>
            <a:r>
              <a:rPr lang="en-US" dirty="0" smtClean="0"/>
              <a:t>or their favorites and prioritize those</a:t>
            </a:r>
          </a:p>
          <a:p>
            <a:r>
              <a:rPr lang="en-US" dirty="0"/>
              <a:t>t</a:t>
            </a:r>
            <a:r>
              <a:rPr lang="en-US" dirty="0" smtClean="0"/>
              <a:t>hey have voted on. It allows the ZIMS</a:t>
            </a:r>
          </a:p>
          <a:p>
            <a:r>
              <a:rPr lang="en-US" dirty="0" smtClean="0"/>
              <a:t>Enhancements to be transparent for all</a:t>
            </a:r>
          </a:p>
          <a:p>
            <a:r>
              <a:rPr lang="en-US" dirty="0" smtClean="0"/>
              <a:t>Users to view and lets Species360 know</a:t>
            </a:r>
          </a:p>
          <a:p>
            <a:r>
              <a:rPr lang="en-US" dirty="0" smtClean="0"/>
              <a:t>what is important to </a:t>
            </a:r>
            <a:r>
              <a:rPr lang="en-US" dirty="0" smtClean="0"/>
              <a:t>our </a:t>
            </a:r>
            <a:r>
              <a:rPr lang="en-US" dirty="0" smtClean="0"/>
              <a:t>members. To get </a:t>
            </a:r>
          </a:p>
          <a:p>
            <a:r>
              <a:rPr lang="en-US" dirty="0" smtClean="0"/>
              <a:t>into </a:t>
            </a:r>
            <a:r>
              <a:rPr lang="en-US" dirty="0" err="1" smtClean="0"/>
              <a:t>Pendo</a:t>
            </a:r>
            <a:r>
              <a:rPr lang="en-US" dirty="0" smtClean="0"/>
              <a:t> Feedback simply select </a:t>
            </a:r>
          </a:p>
          <a:p>
            <a:r>
              <a:rPr lang="en-US" dirty="0" smtClean="0"/>
              <a:t>“Suggest Features” under the Start menu </a:t>
            </a:r>
          </a:p>
          <a:p>
            <a:r>
              <a:rPr lang="en-US" dirty="0" smtClean="0"/>
              <a:t>or the “Suggest Features” on the right hand</a:t>
            </a:r>
          </a:p>
          <a:p>
            <a:r>
              <a:rPr lang="en-US" dirty="0" smtClean="0"/>
              <a:t>side of the ZIMS dashboard.</a:t>
            </a:r>
            <a:endParaRPr lang="en-US" dirty="0"/>
          </a:p>
        </p:txBody>
      </p:sp>
      <p:pic>
        <p:nvPicPr>
          <p:cNvPr id="9" name="Picture 8"/>
          <p:cNvPicPr>
            <a:picLocks noChangeAspect="1"/>
          </p:cNvPicPr>
          <p:nvPr/>
        </p:nvPicPr>
        <p:blipFill>
          <a:blip r:embed="rId4"/>
          <a:stretch>
            <a:fillRect/>
          </a:stretch>
        </p:blipFill>
        <p:spPr>
          <a:xfrm>
            <a:off x="628650" y="1496143"/>
            <a:ext cx="3585903" cy="1502203"/>
          </a:xfrm>
          <a:prstGeom prst="rect">
            <a:avLst/>
          </a:prstGeom>
          <a:ln>
            <a:solidFill>
              <a:schemeClr val="tx1"/>
            </a:solidFill>
          </a:ln>
        </p:spPr>
      </p:pic>
      <p:pic>
        <p:nvPicPr>
          <p:cNvPr id="3074" name="Picture 2" descr="C:\Users\amiller\AppData\Local\Temp\SNAGHTML7befdb2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087" y="3066487"/>
            <a:ext cx="1936170" cy="36919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500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a:xfrm>
            <a:off x="690496" y="-123920"/>
            <a:ext cx="7886700" cy="1325563"/>
          </a:xfrm>
        </p:spPr>
        <p:txBody>
          <a:bodyPr/>
          <a:lstStyle/>
          <a:p>
            <a:r>
              <a:rPr lang="en-US" dirty="0" smtClean="0"/>
              <a:t>Dashboard – Left Side</a:t>
            </a:r>
            <a:endParaRPr lang="en-US" dirty="0"/>
          </a:p>
        </p:txBody>
      </p:sp>
      <p:sp>
        <p:nvSpPr>
          <p:cNvPr id="9" name="TextBox 8"/>
          <p:cNvSpPr txBox="1"/>
          <p:nvPr/>
        </p:nvSpPr>
        <p:spPr>
          <a:xfrm>
            <a:off x="3661120" y="810500"/>
            <a:ext cx="5092474" cy="4801314"/>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This will open up your </a:t>
            </a:r>
            <a:r>
              <a:rPr lang="en-US" dirty="0" err="1" smtClean="0"/>
              <a:t>Pendo</a:t>
            </a:r>
            <a:r>
              <a:rPr lang="en-US" dirty="0" smtClean="0"/>
              <a:t> </a:t>
            </a:r>
            <a:r>
              <a:rPr lang="en-US" dirty="0" smtClean="0"/>
              <a:t>Feedback </a:t>
            </a:r>
            <a:r>
              <a:rPr lang="en-US" dirty="0" smtClean="0"/>
              <a:t>Dashboard. 1.Whenever you want to get back to the Dashboard select this icon.</a:t>
            </a:r>
          </a:p>
          <a:p>
            <a:r>
              <a:rPr lang="en-US" dirty="0" smtClean="0"/>
              <a:t>2.To see a list of released Enhancements select this icon.</a:t>
            </a:r>
          </a:p>
          <a:p>
            <a:r>
              <a:rPr lang="en-US" dirty="0" smtClean="0"/>
              <a:t>3.To see what is planned for the future and what is being built select this icon. Once opened, you can vote for or say you are not </a:t>
            </a:r>
            <a:r>
              <a:rPr lang="en-US" dirty="0" smtClean="0"/>
              <a:t>interested. </a:t>
            </a:r>
          </a:p>
          <a:p>
            <a:r>
              <a:rPr lang="en-US" dirty="0" smtClean="0"/>
              <a:t>4.To get back in to ZIMS select this icon.</a:t>
            </a:r>
            <a:endParaRPr lang="en-US" dirty="0" smtClean="0"/>
          </a:p>
          <a:p>
            <a:r>
              <a:rPr lang="en-US" dirty="0" smtClean="0"/>
              <a:t>5.If you want to filter by certain modules (Husbandry/Aquatics, Medical or Studbook) select them here.</a:t>
            </a:r>
          </a:p>
          <a:p>
            <a:r>
              <a:rPr lang="en-US" dirty="0" smtClean="0"/>
              <a:t>6.Select Make a Suggestion to add your request (more on this later</a:t>
            </a:r>
            <a:r>
              <a:rPr lang="en-US" dirty="0" smtClean="0"/>
              <a:t>).</a:t>
            </a:r>
            <a:endParaRPr lang="en-US" dirty="0" smtClean="0"/>
          </a:p>
          <a:p>
            <a:r>
              <a:rPr lang="en-US" dirty="0" smtClean="0"/>
              <a:t>7.What has been recently released is displayed here.</a:t>
            </a:r>
          </a:p>
          <a:p>
            <a:r>
              <a:rPr lang="en-US" dirty="0" smtClean="0"/>
              <a:t>8.To view all that has been released (same results as for (2), select All Releases.</a:t>
            </a:r>
          </a:p>
        </p:txBody>
      </p:sp>
      <p:pic>
        <p:nvPicPr>
          <p:cNvPr id="5" name="Picture 4"/>
          <p:cNvPicPr>
            <a:picLocks noChangeAspect="1"/>
          </p:cNvPicPr>
          <p:nvPr/>
        </p:nvPicPr>
        <p:blipFill>
          <a:blip r:embed="rId4"/>
          <a:stretch>
            <a:fillRect/>
          </a:stretch>
        </p:blipFill>
        <p:spPr>
          <a:xfrm>
            <a:off x="410915" y="1201643"/>
            <a:ext cx="2863275" cy="4410171"/>
          </a:xfrm>
          <a:prstGeom prst="rect">
            <a:avLst/>
          </a:prstGeom>
          <a:ln>
            <a:solidFill>
              <a:schemeClr val="tx1"/>
            </a:solidFill>
          </a:ln>
        </p:spPr>
      </p:pic>
    </p:spTree>
    <p:extLst>
      <p:ext uri="{BB962C8B-B14F-4D97-AF65-F5344CB8AC3E}">
        <p14:creationId xmlns:p14="http://schemas.microsoft.com/office/powerpoint/2010/main" val="2441847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a:xfrm>
            <a:off x="623786" y="356576"/>
            <a:ext cx="7886700" cy="1325563"/>
          </a:xfrm>
        </p:spPr>
        <p:txBody>
          <a:bodyPr/>
          <a:lstStyle/>
          <a:p>
            <a:r>
              <a:rPr lang="en-US" dirty="0" smtClean="0"/>
              <a:t>Releases</a:t>
            </a:r>
            <a:endParaRPr lang="en-US" dirty="0"/>
          </a:p>
        </p:txBody>
      </p:sp>
      <p:sp>
        <p:nvSpPr>
          <p:cNvPr id="5" name="TextBox 4"/>
          <p:cNvSpPr txBox="1"/>
          <p:nvPr/>
        </p:nvSpPr>
        <p:spPr>
          <a:xfrm>
            <a:off x="330781" y="5498577"/>
            <a:ext cx="4961027" cy="1200329"/>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The Releases link will display any enhancements</a:t>
            </a:r>
          </a:p>
          <a:p>
            <a:r>
              <a:rPr lang="en-US" dirty="0"/>
              <a:t>t</a:t>
            </a:r>
            <a:r>
              <a:rPr lang="en-US" dirty="0" smtClean="0"/>
              <a:t>hat have actually been deployed into ZIMS. The</a:t>
            </a:r>
          </a:p>
          <a:p>
            <a:r>
              <a:rPr lang="en-US" dirty="0"/>
              <a:t>c</a:t>
            </a:r>
            <a:r>
              <a:rPr lang="en-US" dirty="0" smtClean="0"/>
              <a:t>olumn on the right lets you know when it was</a:t>
            </a:r>
          </a:p>
          <a:p>
            <a:r>
              <a:rPr lang="en-US" dirty="0"/>
              <a:t>r</a:t>
            </a:r>
            <a:r>
              <a:rPr lang="en-US" dirty="0" smtClean="0"/>
              <a:t>eleased.</a:t>
            </a:r>
            <a:endParaRPr lang="en-US" dirty="0"/>
          </a:p>
        </p:txBody>
      </p:sp>
      <p:pic>
        <p:nvPicPr>
          <p:cNvPr id="7" name="Picture 6"/>
          <p:cNvPicPr>
            <a:picLocks noChangeAspect="1"/>
          </p:cNvPicPr>
          <p:nvPr/>
        </p:nvPicPr>
        <p:blipFill>
          <a:blip r:embed="rId4"/>
          <a:stretch>
            <a:fillRect/>
          </a:stretch>
        </p:blipFill>
        <p:spPr>
          <a:xfrm>
            <a:off x="954366" y="1467752"/>
            <a:ext cx="6809721" cy="3861577"/>
          </a:xfrm>
          <a:prstGeom prst="rect">
            <a:avLst/>
          </a:prstGeom>
        </p:spPr>
      </p:pic>
    </p:spTree>
    <p:extLst>
      <p:ext uri="{BB962C8B-B14F-4D97-AF65-F5344CB8AC3E}">
        <p14:creationId xmlns:p14="http://schemas.microsoft.com/office/powerpoint/2010/main" val="2989948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a:xfrm>
            <a:off x="623786" y="223737"/>
            <a:ext cx="7886700" cy="1325563"/>
          </a:xfrm>
        </p:spPr>
        <p:txBody>
          <a:bodyPr/>
          <a:lstStyle/>
          <a:p>
            <a:r>
              <a:rPr lang="en-US" dirty="0" smtClean="0"/>
              <a:t>What’s Coming?</a:t>
            </a:r>
            <a:endParaRPr lang="en-US" dirty="0"/>
          </a:p>
        </p:txBody>
      </p:sp>
      <p:sp>
        <p:nvSpPr>
          <p:cNvPr id="9" name="TextBox 8"/>
          <p:cNvSpPr txBox="1"/>
          <p:nvPr/>
        </p:nvSpPr>
        <p:spPr>
          <a:xfrm>
            <a:off x="140598" y="5549860"/>
            <a:ext cx="5477125" cy="923330"/>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The What’s Coming link displays any </a:t>
            </a:r>
            <a:r>
              <a:rPr lang="en-US" dirty="0"/>
              <a:t>f</a:t>
            </a:r>
            <a:r>
              <a:rPr lang="en-US" dirty="0" smtClean="0"/>
              <a:t>eatures that are currently in development and any ones that are planned </a:t>
            </a:r>
          </a:p>
          <a:p>
            <a:r>
              <a:rPr lang="en-US" dirty="0" smtClean="0"/>
              <a:t>to be developed. </a:t>
            </a:r>
            <a:endParaRPr lang="en-US" dirty="0"/>
          </a:p>
        </p:txBody>
      </p:sp>
      <p:pic>
        <p:nvPicPr>
          <p:cNvPr id="3" name="Picture 2"/>
          <p:cNvPicPr>
            <a:picLocks noChangeAspect="1"/>
          </p:cNvPicPr>
          <p:nvPr/>
        </p:nvPicPr>
        <p:blipFill>
          <a:blip r:embed="rId4"/>
          <a:stretch>
            <a:fillRect/>
          </a:stretch>
        </p:blipFill>
        <p:spPr>
          <a:xfrm>
            <a:off x="796224" y="1282961"/>
            <a:ext cx="6844399" cy="3958743"/>
          </a:xfrm>
          <a:prstGeom prst="rect">
            <a:avLst/>
          </a:prstGeom>
        </p:spPr>
      </p:pic>
    </p:spTree>
    <p:extLst>
      <p:ext uri="{BB962C8B-B14F-4D97-AF65-F5344CB8AC3E}">
        <p14:creationId xmlns:p14="http://schemas.microsoft.com/office/powerpoint/2010/main" val="3070136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a:xfrm>
            <a:off x="690496" y="58025"/>
            <a:ext cx="7886700" cy="1325563"/>
          </a:xfrm>
        </p:spPr>
        <p:txBody>
          <a:bodyPr/>
          <a:lstStyle/>
          <a:p>
            <a:r>
              <a:rPr lang="en-US" dirty="0" smtClean="0"/>
              <a:t>Dashboard – Right Side</a:t>
            </a:r>
            <a:endParaRPr lang="en-US" dirty="0"/>
          </a:p>
        </p:txBody>
      </p:sp>
      <p:sp>
        <p:nvSpPr>
          <p:cNvPr id="7" name="TextBox 6"/>
          <p:cNvSpPr txBox="1"/>
          <p:nvPr/>
        </p:nvSpPr>
        <p:spPr>
          <a:xfrm>
            <a:off x="538761" y="1192168"/>
            <a:ext cx="4174733" cy="5078313"/>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1.You can search for features already </a:t>
            </a:r>
          </a:p>
          <a:p>
            <a:r>
              <a:rPr lang="en-US" dirty="0" smtClean="0"/>
              <a:t>suggested.</a:t>
            </a:r>
          </a:p>
          <a:p>
            <a:r>
              <a:rPr lang="en-US" dirty="0" smtClean="0"/>
              <a:t>2.You can update your profile.</a:t>
            </a:r>
          </a:p>
          <a:p>
            <a:r>
              <a:rPr lang="en-US" dirty="0" smtClean="0"/>
              <a:t>3.You can view a list of the features</a:t>
            </a:r>
          </a:p>
          <a:p>
            <a:r>
              <a:rPr lang="en-US" dirty="0" smtClean="0"/>
              <a:t>that you have voted on and their </a:t>
            </a:r>
          </a:p>
          <a:p>
            <a:r>
              <a:rPr lang="en-US" dirty="0" smtClean="0"/>
              <a:t>Status. You can also adjust your</a:t>
            </a:r>
          </a:p>
          <a:p>
            <a:r>
              <a:rPr lang="en-US" dirty="0" smtClean="0"/>
              <a:t>Priority for the feature using the slide</a:t>
            </a:r>
          </a:p>
          <a:p>
            <a:r>
              <a:rPr lang="en-US" dirty="0"/>
              <a:t>bars. </a:t>
            </a:r>
            <a:r>
              <a:rPr lang="en-US" dirty="0" smtClean="0"/>
              <a:t>Prioritization </a:t>
            </a:r>
            <a:r>
              <a:rPr lang="en-US" dirty="0"/>
              <a:t>is a sliding scale, </a:t>
            </a:r>
            <a:endParaRPr lang="en-US" dirty="0" smtClean="0"/>
          </a:p>
          <a:p>
            <a:r>
              <a:rPr lang="en-US" dirty="0" smtClean="0"/>
              <a:t>so </a:t>
            </a:r>
            <a:r>
              <a:rPr lang="en-US" dirty="0"/>
              <a:t>as you </a:t>
            </a:r>
            <a:r>
              <a:rPr lang="en-US" dirty="0" smtClean="0"/>
              <a:t>make </a:t>
            </a:r>
            <a:r>
              <a:rPr lang="en-US" dirty="0"/>
              <a:t>one suggestion a </a:t>
            </a:r>
            <a:endParaRPr lang="en-US" dirty="0" smtClean="0"/>
          </a:p>
          <a:p>
            <a:r>
              <a:rPr lang="en-US" dirty="0" smtClean="0"/>
              <a:t>higher priority it </a:t>
            </a:r>
            <a:r>
              <a:rPr lang="en-US" dirty="0"/>
              <a:t>will automatically </a:t>
            </a:r>
            <a:endParaRPr lang="en-US" dirty="0" smtClean="0"/>
          </a:p>
          <a:p>
            <a:r>
              <a:rPr lang="en-US" dirty="0" smtClean="0"/>
              <a:t>reduce </a:t>
            </a:r>
            <a:r>
              <a:rPr lang="en-US" dirty="0"/>
              <a:t>the </a:t>
            </a:r>
            <a:r>
              <a:rPr lang="en-US" dirty="0" smtClean="0"/>
              <a:t>priority of </a:t>
            </a:r>
            <a:r>
              <a:rPr lang="en-US" dirty="0"/>
              <a:t>the others. </a:t>
            </a:r>
            <a:endParaRPr lang="en-US" dirty="0" smtClean="0"/>
          </a:p>
          <a:p>
            <a:r>
              <a:rPr lang="en-US" dirty="0" smtClean="0"/>
              <a:t>You </a:t>
            </a:r>
            <a:r>
              <a:rPr lang="en-US" dirty="0"/>
              <a:t>cannot make all </a:t>
            </a:r>
            <a:r>
              <a:rPr lang="en-US" dirty="0" smtClean="0"/>
              <a:t>of your </a:t>
            </a:r>
            <a:r>
              <a:rPr lang="en-US" dirty="0"/>
              <a:t>requests </a:t>
            </a:r>
            <a:endParaRPr lang="en-US" dirty="0" smtClean="0"/>
          </a:p>
          <a:p>
            <a:r>
              <a:rPr lang="en-US" dirty="0" smtClean="0"/>
              <a:t>top </a:t>
            </a:r>
            <a:r>
              <a:rPr lang="en-US" dirty="0"/>
              <a:t>priority!</a:t>
            </a:r>
          </a:p>
          <a:p>
            <a:r>
              <a:rPr lang="en-US" dirty="0" smtClean="0"/>
              <a:t>4.You can view a list of features </a:t>
            </a:r>
          </a:p>
          <a:p>
            <a:r>
              <a:rPr lang="en-US" dirty="0" smtClean="0"/>
              <a:t>suggested by others and their Status.</a:t>
            </a:r>
          </a:p>
          <a:p>
            <a:r>
              <a:rPr lang="en-US" dirty="0" smtClean="0"/>
              <a:t>You can vote on them from here </a:t>
            </a:r>
            <a:r>
              <a:rPr lang="en-US" dirty="0" smtClean="0"/>
              <a:t>(thumb</a:t>
            </a:r>
          </a:p>
          <a:p>
            <a:r>
              <a:rPr lang="en-US" dirty="0" smtClean="0"/>
              <a:t>up) </a:t>
            </a:r>
            <a:r>
              <a:rPr lang="en-US" dirty="0" smtClean="0"/>
              <a:t>or indicate </a:t>
            </a:r>
            <a:r>
              <a:rPr lang="en-US" dirty="0" smtClean="0"/>
              <a:t>that you are not interested </a:t>
            </a:r>
          </a:p>
          <a:p>
            <a:r>
              <a:rPr lang="en-US" dirty="0" smtClean="0"/>
              <a:t>in them (</a:t>
            </a:r>
            <a:r>
              <a:rPr lang="en-US" dirty="0" err="1" smtClean="0"/>
              <a:t>Zzz</a:t>
            </a:r>
            <a:r>
              <a:rPr lang="en-US" dirty="0" smtClean="0"/>
              <a:t>). </a:t>
            </a:r>
            <a:endParaRPr lang="en-US" dirty="0"/>
          </a:p>
        </p:txBody>
      </p:sp>
      <p:pic>
        <p:nvPicPr>
          <p:cNvPr id="5" name="Picture 4"/>
          <p:cNvPicPr>
            <a:picLocks noChangeAspect="1"/>
          </p:cNvPicPr>
          <p:nvPr/>
        </p:nvPicPr>
        <p:blipFill>
          <a:blip r:embed="rId4"/>
          <a:stretch>
            <a:fillRect/>
          </a:stretch>
        </p:blipFill>
        <p:spPr>
          <a:xfrm>
            <a:off x="4865229" y="1109312"/>
            <a:ext cx="3889601" cy="4132392"/>
          </a:xfrm>
          <a:prstGeom prst="rect">
            <a:avLst/>
          </a:prstGeom>
          <a:ln>
            <a:solidFill>
              <a:schemeClr val="tx1"/>
            </a:solidFill>
          </a:ln>
        </p:spPr>
      </p:pic>
    </p:spTree>
    <p:extLst>
      <p:ext uri="{BB962C8B-B14F-4D97-AF65-F5344CB8AC3E}">
        <p14:creationId xmlns:p14="http://schemas.microsoft.com/office/powerpoint/2010/main" val="1758365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a:xfrm>
            <a:off x="633513" y="58025"/>
            <a:ext cx="7886700" cy="1325563"/>
          </a:xfrm>
        </p:spPr>
        <p:txBody>
          <a:bodyPr/>
          <a:lstStyle/>
          <a:p>
            <a:r>
              <a:rPr lang="en-US" dirty="0" smtClean="0"/>
              <a:t>Get </a:t>
            </a:r>
            <a:r>
              <a:rPr lang="en-US" smtClean="0"/>
              <a:t>the Details</a:t>
            </a:r>
            <a:endParaRPr lang="en-US" dirty="0"/>
          </a:p>
        </p:txBody>
      </p:sp>
      <p:pic>
        <p:nvPicPr>
          <p:cNvPr id="7" name="Picture 6"/>
          <p:cNvPicPr>
            <a:picLocks noChangeAspect="1"/>
          </p:cNvPicPr>
          <p:nvPr/>
        </p:nvPicPr>
        <p:blipFill>
          <a:blip r:embed="rId4"/>
          <a:stretch>
            <a:fillRect/>
          </a:stretch>
        </p:blipFill>
        <p:spPr>
          <a:xfrm>
            <a:off x="1059836" y="1052559"/>
            <a:ext cx="7805349" cy="4685887"/>
          </a:xfrm>
          <a:prstGeom prst="rect">
            <a:avLst/>
          </a:prstGeom>
          <a:ln>
            <a:solidFill>
              <a:schemeClr val="tx1"/>
            </a:solidFill>
          </a:ln>
        </p:spPr>
      </p:pic>
      <p:sp>
        <p:nvSpPr>
          <p:cNvPr id="5" name="TextBox 4"/>
          <p:cNvSpPr txBox="1"/>
          <p:nvPr/>
        </p:nvSpPr>
        <p:spPr>
          <a:xfrm>
            <a:off x="214009" y="4007032"/>
            <a:ext cx="4276191" cy="2800767"/>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smtClean="0"/>
              <a:t>If you want more details on requests that were submitted by others simply select the description hyperlink. </a:t>
            </a:r>
          </a:p>
          <a:p>
            <a:r>
              <a:rPr lang="en-US" sz="1600" dirty="0" smtClean="0"/>
              <a:t>1.View a full description of the request</a:t>
            </a:r>
          </a:p>
          <a:p>
            <a:r>
              <a:rPr lang="en-US" sz="1600" dirty="0" smtClean="0"/>
              <a:t>2.See the Status of the request</a:t>
            </a:r>
          </a:p>
          <a:p>
            <a:r>
              <a:rPr lang="en-US" sz="1600" dirty="0" smtClean="0"/>
              <a:t>3.Vote for it or indicate you are not interested</a:t>
            </a:r>
          </a:p>
          <a:p>
            <a:r>
              <a:rPr lang="en-US" sz="1600" dirty="0" smtClean="0"/>
              <a:t>4.If you want email updates you can subscribe</a:t>
            </a:r>
          </a:p>
          <a:p>
            <a:r>
              <a:rPr lang="en-US" sz="1600" dirty="0" smtClean="0"/>
              <a:t>5.View how many others have voted for it</a:t>
            </a:r>
          </a:p>
          <a:p>
            <a:r>
              <a:rPr lang="en-US" sz="1600" dirty="0"/>
              <a:t>6</a:t>
            </a:r>
            <a:r>
              <a:rPr lang="en-US" sz="1600" dirty="0" smtClean="0"/>
              <a:t>.Add your Comments</a:t>
            </a:r>
          </a:p>
          <a:p>
            <a:r>
              <a:rPr lang="en-US" sz="1600" dirty="0"/>
              <a:t>7</a:t>
            </a:r>
            <a:r>
              <a:rPr lang="en-US" sz="1600" dirty="0" smtClean="0"/>
              <a:t>.Submit your Comments</a:t>
            </a:r>
          </a:p>
          <a:p>
            <a:r>
              <a:rPr lang="en-US" sz="1600" dirty="0"/>
              <a:t>8</a:t>
            </a:r>
            <a:r>
              <a:rPr lang="en-US" sz="1600" dirty="0" smtClean="0"/>
              <a:t>.Sort the Comments</a:t>
            </a:r>
            <a:endParaRPr lang="en-US" sz="1600" dirty="0"/>
          </a:p>
        </p:txBody>
      </p:sp>
    </p:spTree>
    <p:extLst>
      <p:ext uri="{BB962C8B-B14F-4D97-AF65-F5344CB8AC3E}">
        <p14:creationId xmlns:p14="http://schemas.microsoft.com/office/powerpoint/2010/main" val="1885294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p:txBody>
          <a:bodyPr/>
          <a:lstStyle/>
          <a:p>
            <a:r>
              <a:rPr lang="en-US" dirty="0" smtClean="0"/>
              <a:t>Good Idea? Search for it First!</a:t>
            </a:r>
            <a:endParaRPr lang="en-US" dirty="0"/>
          </a:p>
        </p:txBody>
      </p:sp>
      <p:sp>
        <p:nvSpPr>
          <p:cNvPr id="9" name="TextBox 8"/>
          <p:cNvSpPr txBox="1"/>
          <p:nvPr/>
        </p:nvSpPr>
        <p:spPr>
          <a:xfrm>
            <a:off x="753714" y="3872008"/>
            <a:ext cx="4245201" cy="2585323"/>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Have a good idea that you would like to</a:t>
            </a:r>
          </a:p>
          <a:p>
            <a:r>
              <a:rPr lang="en-US" dirty="0"/>
              <a:t>s</a:t>
            </a:r>
            <a:r>
              <a:rPr lang="en-US" dirty="0" smtClean="0"/>
              <a:t>ubmit? Search for it first!!! Why? Chances</a:t>
            </a:r>
          </a:p>
          <a:p>
            <a:r>
              <a:rPr lang="en-US" dirty="0"/>
              <a:t>a</a:t>
            </a:r>
            <a:r>
              <a:rPr lang="en-US" dirty="0" smtClean="0"/>
              <a:t>re it has already been submitted and you</a:t>
            </a:r>
          </a:p>
          <a:p>
            <a:r>
              <a:rPr lang="en-US" dirty="0"/>
              <a:t>c</a:t>
            </a:r>
            <a:r>
              <a:rPr lang="en-US" dirty="0" smtClean="0"/>
              <a:t>an add your vote and maybe a comment</a:t>
            </a:r>
          </a:p>
          <a:p>
            <a:r>
              <a:rPr lang="en-US" dirty="0"/>
              <a:t>t</a:t>
            </a:r>
            <a:r>
              <a:rPr lang="en-US" dirty="0" smtClean="0"/>
              <a:t>o it without creating a duplicate that</a:t>
            </a:r>
          </a:p>
          <a:p>
            <a:r>
              <a:rPr lang="en-US" dirty="0"/>
              <a:t>m</a:t>
            </a:r>
            <a:r>
              <a:rPr lang="en-US" dirty="0" smtClean="0"/>
              <a:t>ight get lost in other requests. If you</a:t>
            </a:r>
          </a:p>
          <a:p>
            <a:r>
              <a:rPr lang="en-US" dirty="0"/>
              <a:t>d</a:t>
            </a:r>
            <a:r>
              <a:rPr lang="en-US" dirty="0" smtClean="0"/>
              <a:t>on’t find it try various related words as</a:t>
            </a:r>
          </a:p>
          <a:p>
            <a:r>
              <a:rPr lang="en-US" dirty="0"/>
              <a:t>t</a:t>
            </a:r>
            <a:r>
              <a:rPr lang="en-US" dirty="0" smtClean="0"/>
              <a:t>he submitter might not have used the</a:t>
            </a:r>
          </a:p>
          <a:p>
            <a:r>
              <a:rPr lang="en-US" dirty="0"/>
              <a:t>s</a:t>
            </a:r>
            <a:r>
              <a:rPr lang="en-US" dirty="0" smtClean="0"/>
              <a:t>ame terminology you might.</a:t>
            </a:r>
            <a:endParaRPr lang="en-US" dirty="0"/>
          </a:p>
        </p:txBody>
      </p:sp>
      <p:pic>
        <p:nvPicPr>
          <p:cNvPr id="7" name="Picture 6"/>
          <p:cNvPicPr>
            <a:picLocks noChangeAspect="1"/>
          </p:cNvPicPr>
          <p:nvPr/>
        </p:nvPicPr>
        <p:blipFill>
          <a:blip r:embed="rId4"/>
          <a:stretch>
            <a:fillRect/>
          </a:stretch>
        </p:blipFill>
        <p:spPr>
          <a:xfrm>
            <a:off x="2292036" y="1653814"/>
            <a:ext cx="3761905" cy="1895238"/>
          </a:xfrm>
          <a:prstGeom prst="rect">
            <a:avLst/>
          </a:prstGeom>
        </p:spPr>
      </p:pic>
    </p:spTree>
    <p:extLst>
      <p:ext uri="{BB962C8B-B14F-4D97-AF65-F5344CB8AC3E}">
        <p14:creationId xmlns:p14="http://schemas.microsoft.com/office/powerpoint/2010/main" val="2789701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00558959-21e2-49b6-8bc1-d46e8fb3ce16">EN</Language>
    <Module xmlns="00558959-21e2-49b6-8bc1-d46e8fb3ce16">1000</Module>
    <PublishingExpirationDate xmlns="http://schemas.microsoft.com/sharepoint/v3" xsi:nil="true"/>
    <Community_x0020_Author_x0020__x007c__x0020_Editor xmlns="00558959-21e2-49b6-8bc1-d46e8fb3ce16">
      <UserInfo>
        <DisplayName>fba_member:amiller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Done</Review>
    <Content_x0020_Last_x0020_Updated_x0020_on_x003a_ xmlns="00558959-21e2-49b6-8bc1-d46e8fb3ce16">2020 July 17</Content_x0020_Last_x0020_Updated_x0020_on_x003a_>
    <Permalink xmlns="00558959-21e2-49b6-8bc1-d46e8fb3ce16">
      <Url xsi:nil="true"/>
      <Description xsi:nil="true"/>
    </Perma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369535-843A-461E-BB62-3ED1E7AD63C0}"/>
</file>

<file path=customXml/itemProps2.xml><?xml version="1.0" encoding="utf-8"?>
<ds:datastoreItem xmlns:ds="http://schemas.openxmlformats.org/officeDocument/2006/customXml" ds:itemID="{5CD32C76-4BE7-4C93-B78E-206AA1B9E134}"/>
</file>

<file path=customXml/itemProps3.xml><?xml version="1.0" encoding="utf-8"?>
<ds:datastoreItem xmlns:ds="http://schemas.openxmlformats.org/officeDocument/2006/customXml" ds:itemID="{7A52D9BF-174D-49C9-8407-A92BF0067492}"/>
</file>

<file path=docProps/app.xml><?xml version="1.0" encoding="utf-8"?>
<Properties xmlns="http://schemas.openxmlformats.org/officeDocument/2006/extended-properties" xmlns:vt="http://schemas.openxmlformats.org/officeDocument/2006/docPropsVTypes">
  <Template>Office Theme</Template>
  <TotalTime>1264</TotalTime>
  <Words>2705</Words>
  <Application>Microsoft Office PowerPoint</Application>
  <PresentationFormat>On-screen Show (4:3)</PresentationFormat>
  <Paragraphs>201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Tips for Getting the Most out of your Enhancement Requests in ZIMS</vt:lpstr>
      <vt:lpstr>Enhancement versus Bug</vt:lpstr>
      <vt:lpstr>What is Pendo Feedback?</vt:lpstr>
      <vt:lpstr>Dashboard – Left Side</vt:lpstr>
      <vt:lpstr>Releases</vt:lpstr>
      <vt:lpstr>What’s Coming?</vt:lpstr>
      <vt:lpstr>Dashboard – Right Side</vt:lpstr>
      <vt:lpstr>Get the Details</vt:lpstr>
      <vt:lpstr>Good Idea? Search for it First!</vt:lpstr>
      <vt:lpstr>Search for it!</vt:lpstr>
      <vt:lpstr>Search For It!</vt:lpstr>
      <vt:lpstr>The More the Merrier!</vt:lpstr>
      <vt:lpstr>Can’t Find It? Suggest It!</vt:lpstr>
      <vt:lpstr>Can’t Find It? Suggest It!</vt:lpstr>
      <vt:lpstr>Request Received</vt:lpstr>
      <vt:lpstr>Why Did My Title Change?</vt:lpstr>
      <vt:lpstr>What do the Terms Mean?</vt:lpstr>
      <vt:lpstr>Declined???!!! But my idea was so good!</vt:lpstr>
      <vt:lpstr>How do we Decide Which Enhancements will be Developed?</vt:lpstr>
      <vt:lpstr>How do we Decide Which Enhancements will be Developed?</vt:lpstr>
      <vt:lpstr>And that is Pendo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Hammond</dc:creator>
  <cp:lastModifiedBy>HP</cp:lastModifiedBy>
  <cp:revision>73</cp:revision>
  <dcterms:created xsi:type="dcterms:W3CDTF">2016-06-23T14:36:17Z</dcterms:created>
  <dcterms:modified xsi:type="dcterms:W3CDTF">2020-07-16T12:48:02Z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162200</vt:r8>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2018-07-02T16:53:28+00:00</vt:lpwstr>
  </property>
</Properties>
</file>