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65"/>
  </p:notesMasterIdLst>
  <p:sldIdLst>
    <p:sldId id="256" r:id="rId20"/>
    <p:sldId id="257" r:id="rId21"/>
    <p:sldId id="258" r:id="rId22"/>
    <p:sldId id="259" r:id="rId23"/>
    <p:sldId id="260" r:id="rId24"/>
    <p:sldId id="261" r:id="rId25"/>
    <p:sldId id="262" r:id="rId26"/>
    <p:sldId id="263" r:id="rId27"/>
    <p:sldId id="268" r:id="rId28"/>
    <p:sldId id="264" r:id="rId29"/>
    <p:sldId id="265" r:id="rId30"/>
    <p:sldId id="266" r:id="rId31"/>
    <p:sldId id="267" r:id="rId32"/>
    <p:sldId id="269" r:id="rId33"/>
    <p:sldId id="270" r:id="rId34"/>
    <p:sldId id="271" r:id="rId35"/>
    <p:sldId id="272" r:id="rId36"/>
    <p:sldId id="277" r:id="rId37"/>
    <p:sldId id="279" r:id="rId38"/>
    <p:sldId id="280" r:id="rId39"/>
    <p:sldId id="282" r:id="rId40"/>
    <p:sldId id="281" r:id="rId41"/>
    <p:sldId id="278" r:id="rId42"/>
    <p:sldId id="283" r:id="rId43"/>
    <p:sldId id="284" r:id="rId44"/>
    <p:sldId id="285" r:id="rId45"/>
    <p:sldId id="286" r:id="rId46"/>
    <p:sldId id="273" r:id="rId47"/>
    <p:sldId id="275" r:id="rId48"/>
    <p:sldId id="287" r:id="rId49"/>
    <p:sldId id="289" r:id="rId50"/>
    <p:sldId id="290" r:id="rId51"/>
    <p:sldId id="291" r:id="rId52"/>
    <p:sldId id="292" r:id="rId53"/>
    <p:sldId id="293" r:id="rId54"/>
    <p:sldId id="288" r:id="rId55"/>
    <p:sldId id="296" r:id="rId56"/>
    <p:sldId id="295" r:id="rId57"/>
    <p:sldId id="297" r:id="rId58"/>
    <p:sldId id="298" r:id="rId59"/>
    <p:sldId id="294" r:id="rId60"/>
    <p:sldId id="299" r:id="rId61"/>
    <p:sldId id="300" r:id="rId62"/>
    <p:sldId id="301" r:id="rId63"/>
    <p:sldId id="27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116" d="100"/>
          <a:sy n="116" d="100"/>
        </p:scale>
        <p:origin x="1434" y="1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C3ED3-B768-470E-A94F-D793072DC76E}" type="datetimeFigureOut">
              <a:rPr lang="en-US" smtClean="0"/>
              <a:t>18-Apr-18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CA9A1-E3C3-400A-900E-9F53C3926099}" type="slidenum">
              <a:rPr lang="en-US" smtClean="0"/>
              <a:t>‹#›</a:t>
            </a:fld>
            <a:endParaRPr lang="en-US"/>
          </a:p>
        </p:txBody>
      </p:sp>
    </p:spTree>
    <p:extLst>
      <p:ext uri="{BB962C8B-B14F-4D97-AF65-F5344CB8AC3E}">
        <p14:creationId xmlns:p14="http://schemas.microsoft.com/office/powerpoint/2010/main" val="367915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CA9A1-E3C3-400A-900E-9F53C3926099}" type="slidenum">
              <a:rPr lang="en-US" smtClean="0"/>
              <a:t>26</a:t>
            </a:fld>
            <a:endParaRPr lang="en-US"/>
          </a:p>
        </p:txBody>
      </p:sp>
    </p:spTree>
    <p:extLst>
      <p:ext uri="{BB962C8B-B14F-4D97-AF65-F5344CB8AC3E}">
        <p14:creationId xmlns:p14="http://schemas.microsoft.com/office/powerpoint/2010/main" val="369781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5DF086-ECB6-4D04-A4F8-E1D8D6FE1CC1}"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E51A32-3B5E-49B2-94C1-E3A3E4F4A9E5}"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17480C-705E-4821-BDD8-A22969FB53D5}"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0CDEBC-CA43-475E-A630-864D868E95BF}"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7E340F-239D-4CC8-96F7-FCAB16AF7EAA}"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693934-9911-4716-B561-A362B7A6ACD2}"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1D3514-7AE4-47E8-8DB5-2EC7FCEF05FF}"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AB665-8BDC-499A-B2C2-652AAC4628C1}"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E3ABC-DDF1-44DB-82F5-AAB54B22AAA8}"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12E39-BF37-4731-8CE7-63EAF5471B58}"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D93A3-9711-49FF-9EFB-321D6949D201}"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D5D10A-B5DD-4BAD-B2A4-6857AE6516E4}"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E74AE3-2DAA-4BBE-B71E-5CC3806F10AF}"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3F87AE-6AB8-457F-AD10-604B103D2AFF}"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C92B3-3E14-47D1-9BB1-DAA17A0EEA82}"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BEC00C-2752-4A42-A31B-A79BFDBFE22E}"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E56C36-8FA7-4D9D-B9AE-AF7D8B7DE188}"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B47601-F1C6-4742-86A3-EE0876D26EE5}"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E510E-1DC0-4D6C-82FE-CA09EE7597C9}"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5CFEA7-D466-488A-B580-4418971AF38A}"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4CB1F-0A13-4EBE-AB27-D7BC8D503B61}"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021891-A349-4C8A-B59E-2EFFC01BFD0D}"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5E0BA7-C552-46B8-9D42-FFE2792B357F}"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C19EC2-21D8-4918-802C-AA13BE48A753}"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86959-2382-440E-A2D9-F624FD1D574B}"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0F4917-A26C-4BE3-BB36-82EB3CEDB203}"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5823DB-3985-436D-8A1C-4E9B59F25880}"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7EEC9F-7EE0-42E6-8820-F29BC7275E9C}"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19558-68DE-427F-974E-B9AAE7D416BD}"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432AA-4F47-4386-BFAE-3B2271C8058F}"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62C1B-0453-4CF3-9DDC-D913877BF83E}"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F0516F-F5B3-43CC-A5F8-AFABA47AF0D2}"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29FF0D-B115-4A45-8773-5E6E0EE50B0C}"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86627-04DC-4E57-933A-3AE8A67AD0A8}"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FDEC64-4F26-4F19-AFA5-7109D03F3FE7}"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199A8-0616-4A79-96F3-67D133D5B5AE}"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E9A2BB-3A1B-4FBD-8F1E-3FCE87DC17C1}"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9C42C6-3C25-4E86-9325-F25D34666AED}"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543A9-6B8A-4573-9F50-ED501FCF570F}"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2ED3D-8D97-4D52-9B18-3CE4A5F3D748}"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430D5-289A-4A7E-AE7D-181907C8AC1B}"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884232-52C6-4F2F-BA68-8B43D1C52501}"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C886F8-341E-40A1-BF51-BCDC0CBB732E}"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B38CC-D6F7-454D-983B-7A0ACBF94984}"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6C4F7C-1CF4-494B-AEEE-4550F4500A40}"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F0FD00-576C-4DAE-A72F-00EFA0A2A9F0}"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3D46D6-191C-40E9-8F52-D405457C7AA8}"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B858F3-D775-4CC1-B1EB-CA9643D90F96}"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BD27B-E3DB-4BDE-BED6-0EE1222D72FE}"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E4A5A-BC13-4963-88D9-EC6185FA3464}"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A4937-3509-45A5-9525-6B5E138AE3F7}"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DEBF0D-C880-408E-8216-EB908E4907AC}"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A75B2-89DC-48DF-8C26-C63E950E75D1}"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44E0C-FBC6-4B1D-B323-7AAC4BE97A44}"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2AD00-7070-4D2C-88C6-7E31AC6E30E3}"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0772DA-6A26-4FF8-9413-BF1BB6E9DCA9}"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7503AB-6502-4318-AC14-41972A1D1487}"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43D3F3-156D-4C09-A35B-DE763EF110DD}"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8EEDB-F994-4916-ACE5-FF431EA311B0}"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1FE5A4-FAF3-4E4A-B903-E93126E0520E}"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1FE825-18C8-4D16-A876-196D862EA9AF}"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B6A4D6-8CEB-4F0A-95FD-D71D3CBEC1C8}"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67521-3A7E-4B9D-9ACD-39A3FB16A997}"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62BC7-554F-40C7-8BD1-3ACD6EA36666}"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C880D-3828-4B49-B1B7-C709B12697B9}"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C7DC55-D55F-419E-9F7F-300208B703A4}"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A17989-1EE3-448E-99F5-DB0281790E2D}"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B793A-A1E7-4319-A5E3-96FB04A883C1}"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3B7DBE-3907-4A6A-B6BB-F6951025BF4B}"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37C3BF-1C9F-4E69-933C-C61B04909649}"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A5A7AD-137C-4994-A706-38CE010F6E24}"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78CE02-9311-4346-AF9B-384202D5C748}"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75188-9483-4495-A30B-B553D2C9423E}"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E69EB0-A947-4829-8096-1199E91CFD00}"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37340-C30B-41A6-A733-1056686E96EF}"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66F2BD-D8DD-4138-A338-77CCC1697E44}"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0F67C-299E-41B4-9E8C-F9A5CAEB7934}"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809C8-F256-4A32-8658-42E632661092}"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7BF379-7946-458E-9DB4-08F4EB7AAA9C}"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6FA099-0427-4A91-A891-848B6781F3DC}"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CB0C49-E21E-4465-ADDF-CCC1E3D58C11}"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282D23-B66B-4D4F-BCCB-DDE0D4081628}"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0EC5D-EBA9-4DC6-909E-51E72C0261E0}"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0DCAB-22F4-4E99-96E2-E326F931E431}"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86E1B-9CB4-4DC9-A60B-1B8C6FD7DAEF}"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C848A5-B55B-4C9B-85C1-7E9F06238B4E}"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0F6C39-81E9-4182-8D08-0831AFA41A3A}"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2A297-780B-4A83-8C77-CB0DD992EBC3}"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85DA58-70F3-4520-A6CB-C48B1947B0AC}"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490D89-8E43-487A-AB6A-817BCFC1163C}"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AD1EA4-832E-4FE3-8067-CAA445CE9043}"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1BB983-7585-4504-81D9-CEE6F249214F}"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9A10E-9038-4509-9456-25C6A488B622}"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ED289-3772-403D-AED4-B036473006FB}"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44048-8AFB-4A9E-A1F5-6BE8D05B8B85}"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A7108C-952B-40D2-ABC7-467440E83B54}"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BFBC15-FF45-4097-BB38-0A64D7B49CD1}"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57E1B-7102-4BB2-A02D-096231921ED0}"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450381-0A49-4A13-AE7A-FBC9D920F106}"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DD3DD1-CBFB-4FF0-8A67-93A0F38D89EB}"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91B1E7-3F0A-4657-AACF-509DCFC20C2A}"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696B55-B210-431B-8880-092D48150CE9}"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FA647-7131-4F36-A1C8-47E72D9A8906}"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808FC-93C8-445D-8B36-C26E2CB04E8B}"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7DE59-2A95-44D5-BAD0-D758EC332751}"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B6B520-DF4C-401D-9DC4-586EBCC74037}"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AADEE-134D-4668-9594-547DD9F6D1EB}"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0FB3F5-05C0-4F7B-8BF1-6E53F8F01D89}"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647DF1-8085-42D4-AFE7-96B6FEBE34EE}"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57E322-0BE9-4CEF-80CE-834BB17ED707}"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2C5DD0-1553-41E9-8C88-EFECAF69CF3A}"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5CDCA-B708-43F0-97A2-A0C789F49916}"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BC06C-E89B-425C-AAC4-7A6FB0C99645}"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0A655-D8C3-4B29-8EEB-EF604600B3FF}"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21ACD-EC1F-4D66-9D9C-8BDCBF1502A4}"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190A34-BB79-423E-96FE-DC95B29A7548}"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182135-97D0-4005-98BC-939545237FCD}"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CC4C67-7AFF-4B1B-B932-E91616DD0117}"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028C43-66A5-4FD7-9C9B-C79AAB904EE5}"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B621DE-5496-4AAD-B2E0-71849A4CB6ED}"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768D0F-6E00-45F8-A563-AADE202BA3EA}"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5B651-59A4-4547-9596-B4469607F571}"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E50EC-46D2-4358-906D-8655143A481F}"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C6664-7166-48A9-B106-BE5E27EB214B}"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50682-977F-4B31-86DF-400CABED9088}"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8197A0-6117-4AED-A641-D85015B6586C}"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1B8767-C4B8-4FA1-AE19-F8B76E725F80}"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BBE50-0DB5-422B-9DD7-C732EF5D683C}"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1699E4-A869-4F34-9842-9BCBBD506CEE}"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0101AA-61F3-4F75-A97B-1586E0805027}"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72F4A0-2D19-4566-93FC-59BADB7542E9}"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C2CC6-A64D-4254-A2BF-F2EFEF0317DA}"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1C042-4F77-4F48-A4B2-859341D8CAA6}"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2E585-DA78-4D85-92ED-1839C391CB61}"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463CB-2B63-4D7D-9A16-D66125E344D8}"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BD2731-FDE1-4E5E-95D3-AF3208F32219}"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8668D-CB8F-4862-8076-7E64E72BC26B}"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64D9F-2B4A-43DE-9294-A44875B888D2}" type="datetime1">
              <a:rPr lang="en-US" smtClean="0"/>
              <a:t>18-Apr-18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7E6BA9-EC7A-429A-A64B-EF63A39A64B6}"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22F365-849B-4F81-87D0-7AA0F4BD33AF}" type="datetime1">
              <a:rPr lang="en-US" smtClean="0"/>
              <a:t>18-Apr-18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A692A8-94B2-4D7E-A592-036237472703}" type="datetime1">
              <a:rPr lang="en-US" smtClean="0"/>
              <a:t>18-Apr-18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CB38C-317C-4F00-B715-0E542E004426}" type="datetime1">
              <a:rPr lang="en-US" smtClean="0"/>
              <a:t>18-Apr-18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EAB24-E115-420C-AB8E-B91F83419831}"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63BDF-A38F-4E73-AE7C-8912BD7F834A}" type="datetime1">
              <a:rPr lang="en-US" smtClean="0"/>
              <a:t>18-Apr-18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D9B4B12-17F3-4ABA-85FC-1679263DA73B}"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55781F-C8A1-475B-8B19-5C622824677F}"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A3CF306-BD15-48C7-AA8A-E64E1F500860}"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5A5EE7E-BBF5-464B-A2F7-53523DCAD496}"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5F5E99E-7793-449B-94CA-0CDB1852BCAD}"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1F45C26-3B78-4D00-BCF1-DA83F2146303}"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C9ADA57-761C-4909-8B9C-44EBCED06DC0}"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615DA47-3A90-416B-AFBC-6DA2D141732C}"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17572DF8-4BA2-42AA-9EFE-94B53489AF23}"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211E2F-7813-4380-B4ED-A00E7243295F}"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7C0B148-8919-455E-94B0-00CF43FFB201}"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26FF676-2C72-49AE-8912-F0F52033524F}"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73579D5-0525-4A57-BCCE-646687E0F429}"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BB1F009-6901-404A-959E-8E2D0ABF2DC0}"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3DC5704-73D8-4FEC-9D34-2B937E9D6E92}"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BDC651C-BF01-4905-AF08-AE35E5FC0115}" type="datetime1">
              <a:rPr lang="en-US" smtClean="0"/>
              <a:t>18-Apr-18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5.x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5.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aster bunny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844" y="1864164"/>
            <a:ext cx="4696975" cy="29356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44132" y="-80546"/>
            <a:ext cx="7772400" cy="2387600"/>
          </a:xfrm>
        </p:spPr>
        <p:txBody>
          <a:bodyPr/>
          <a:lstStyle/>
          <a:p>
            <a:r>
              <a:rPr lang="en-US" dirty="0" smtClean="0"/>
              <a:t>ZIMS and the</a:t>
            </a:r>
            <a:br>
              <a:rPr lang="en-US" dirty="0" smtClean="0"/>
            </a:br>
            <a:r>
              <a:rPr lang="en-US" dirty="0" smtClean="0"/>
              <a:t>Easter Bunny</a:t>
            </a:r>
            <a:endParaRPr lang="en-US" dirty="0"/>
          </a:p>
        </p:txBody>
      </p:sp>
      <p:sp>
        <p:nvSpPr>
          <p:cNvPr id="3" name="Subtitle 2"/>
          <p:cNvSpPr>
            <a:spLocks noGrp="1"/>
          </p:cNvSpPr>
          <p:nvPr>
            <p:ph type="subTitle" idx="1"/>
          </p:nvPr>
        </p:nvSpPr>
        <p:spPr>
          <a:xfrm>
            <a:off x="544132" y="4799773"/>
            <a:ext cx="8142668" cy="1655762"/>
          </a:xfrm>
        </p:spPr>
        <p:txBody>
          <a:bodyPr/>
          <a:lstStyle/>
          <a:p>
            <a:r>
              <a:rPr lang="en-US" dirty="0" smtClean="0"/>
              <a:t>March 2018 TNT: Recording Eggs and Fetuses and</a:t>
            </a:r>
          </a:p>
          <a:p>
            <a:r>
              <a:rPr lang="en-US" dirty="0"/>
              <a:t>t</a:t>
            </a:r>
            <a:r>
              <a:rPr lang="en-US" dirty="0" smtClean="0"/>
              <a:t>he Events Associated with Them</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306"/>
            <a:ext cx="7886700" cy="1325563"/>
          </a:xfrm>
        </p:spPr>
        <p:txBody>
          <a:bodyPr/>
          <a:lstStyle/>
          <a:p>
            <a:r>
              <a:rPr lang="en-US" dirty="0" smtClean="0"/>
              <a:t>Calendar Alert!</a:t>
            </a:r>
            <a:endParaRPr lang="en-US" dirty="0"/>
          </a:p>
        </p:txBody>
      </p:sp>
      <p:pic>
        <p:nvPicPr>
          <p:cNvPr id="4" name="Picture 3"/>
          <p:cNvPicPr>
            <a:picLocks noChangeAspect="1"/>
          </p:cNvPicPr>
          <p:nvPr/>
        </p:nvPicPr>
        <p:blipFill>
          <a:blip r:embed="rId2"/>
          <a:stretch>
            <a:fillRect/>
          </a:stretch>
        </p:blipFill>
        <p:spPr>
          <a:xfrm>
            <a:off x="705826" y="2291450"/>
            <a:ext cx="7809524" cy="3485714"/>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3485650" y="1310663"/>
            <a:ext cx="5143196" cy="2418871"/>
          </a:xfrm>
          <a:prstGeom prst="rect">
            <a:avLst/>
          </a:prstGeom>
          <a:ln>
            <a:solidFill>
              <a:schemeClr val="tx1"/>
            </a:solidFill>
          </a:ln>
        </p:spPr>
      </p:pic>
      <p:pic>
        <p:nvPicPr>
          <p:cNvPr id="1026" name="Picture 2" descr="Image result for easter egg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854" y="1310663"/>
            <a:ext cx="1673225" cy="21497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2854" y="4919730"/>
            <a:ext cx="7284430" cy="646331"/>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Because you have an estimated birth date you can record an Animal Alert in</a:t>
            </a:r>
          </a:p>
          <a:p>
            <a:r>
              <a:rPr lang="en-US" dirty="0"/>
              <a:t>y</a:t>
            </a:r>
            <a:r>
              <a:rPr lang="en-US" dirty="0" smtClean="0"/>
              <a:t>our Calendar to remind you to monitor the rabbit.</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216373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66" y="0"/>
            <a:ext cx="7886700" cy="1325563"/>
          </a:xfrm>
        </p:spPr>
        <p:txBody>
          <a:bodyPr/>
          <a:lstStyle/>
          <a:p>
            <a:r>
              <a:rPr lang="en-US" dirty="0" smtClean="0"/>
              <a:t>Find the Records</a:t>
            </a:r>
            <a:endParaRPr lang="en-US" dirty="0"/>
          </a:p>
        </p:txBody>
      </p:sp>
      <p:pic>
        <p:nvPicPr>
          <p:cNvPr id="3" name="Picture 2"/>
          <p:cNvPicPr>
            <a:picLocks noChangeAspect="1"/>
          </p:cNvPicPr>
          <p:nvPr/>
        </p:nvPicPr>
        <p:blipFill>
          <a:blip r:embed="rId2"/>
          <a:stretch>
            <a:fillRect/>
          </a:stretch>
        </p:blipFill>
        <p:spPr>
          <a:xfrm>
            <a:off x="396830" y="1325563"/>
            <a:ext cx="4765975" cy="4602757"/>
          </a:xfrm>
          <a:prstGeom prst="rect">
            <a:avLst/>
          </a:prstGeom>
          <a:ln>
            <a:solidFill>
              <a:schemeClr val="tx1"/>
            </a:solidFill>
          </a:ln>
        </p:spPr>
      </p:pic>
      <p:pic>
        <p:nvPicPr>
          <p:cNvPr id="2050" name="Picture 2" descr="Image result for rabbit bab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9721" y="2827707"/>
            <a:ext cx="3609331" cy="270699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08587" y="461215"/>
            <a:ext cx="3136628" cy="2308324"/>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On 16 February you check</a:t>
            </a:r>
          </a:p>
          <a:p>
            <a:r>
              <a:rPr lang="en-US" dirty="0"/>
              <a:t>t</a:t>
            </a:r>
            <a:r>
              <a:rPr lang="en-US" dirty="0" smtClean="0"/>
              <a:t>he nest box and find she has </a:t>
            </a:r>
          </a:p>
          <a:p>
            <a:r>
              <a:rPr lang="en-US" dirty="0" smtClean="0"/>
              <a:t>given birth to two live kits and,</a:t>
            </a:r>
          </a:p>
          <a:p>
            <a:r>
              <a:rPr lang="en-US" dirty="0"/>
              <a:t>s</a:t>
            </a:r>
            <a:r>
              <a:rPr lang="en-US" dirty="0" smtClean="0"/>
              <a:t>adly, one dead one. Using</a:t>
            </a:r>
          </a:p>
          <a:p>
            <a:r>
              <a:rPr lang="en-US" dirty="0" smtClean="0"/>
              <a:t>Advanced Animal Search, or</a:t>
            </a:r>
          </a:p>
          <a:p>
            <a:r>
              <a:rPr lang="en-US" dirty="0"/>
              <a:t>t</a:t>
            </a:r>
            <a:r>
              <a:rPr lang="en-US" dirty="0" smtClean="0"/>
              <a:t>he Animal Clutch/Litter search</a:t>
            </a:r>
          </a:p>
          <a:p>
            <a:r>
              <a:rPr lang="en-US" dirty="0"/>
              <a:t>y</a:t>
            </a:r>
            <a:r>
              <a:rPr lang="en-US" dirty="0" smtClean="0"/>
              <a:t>ou find the records for the</a:t>
            </a:r>
          </a:p>
          <a:p>
            <a:r>
              <a:rPr lang="en-US" dirty="0"/>
              <a:t>f</a:t>
            </a:r>
            <a:r>
              <a:rPr lang="en-US" dirty="0" smtClean="0"/>
              <a:t>etuses.</a:t>
            </a:r>
            <a:endParaRPr lang="en-US" dirty="0"/>
          </a:p>
        </p:txBody>
      </p:sp>
      <p:pic>
        <p:nvPicPr>
          <p:cNvPr id="5" name="Picture 4"/>
          <p:cNvPicPr>
            <a:picLocks noChangeAspect="1"/>
          </p:cNvPicPr>
          <p:nvPr/>
        </p:nvPicPr>
        <p:blipFill>
          <a:blip r:embed="rId4"/>
          <a:stretch>
            <a:fillRect/>
          </a:stretch>
        </p:blipFill>
        <p:spPr>
          <a:xfrm>
            <a:off x="6330037" y="2855263"/>
            <a:ext cx="1893728" cy="2634752"/>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3134731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Birth Event</a:t>
            </a:r>
            <a:endParaRPr lang="en-US" dirty="0"/>
          </a:p>
        </p:txBody>
      </p:sp>
      <p:sp>
        <p:nvSpPr>
          <p:cNvPr id="4" name="TextBox 3"/>
          <p:cNvSpPr txBox="1"/>
          <p:nvPr/>
        </p:nvSpPr>
        <p:spPr>
          <a:xfrm>
            <a:off x="705076" y="4597758"/>
            <a:ext cx="7838556" cy="923330"/>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Currently you cannot record a Birth Event using Batch actions. In each of the two</a:t>
            </a:r>
          </a:p>
          <a:p>
            <a:r>
              <a:rPr lang="en-US" dirty="0"/>
              <a:t>s</a:t>
            </a:r>
            <a:r>
              <a:rPr lang="en-US" dirty="0" smtClean="0"/>
              <a:t>uccessful birth records go to My Transactions &gt; Add Transaction &gt; Record Event &gt;</a:t>
            </a:r>
          </a:p>
          <a:p>
            <a:r>
              <a:rPr lang="en-US" dirty="0" smtClean="0"/>
              <a:t>Birth Event for an Accessioned Fetus.</a:t>
            </a:r>
            <a:endParaRPr lang="en-US" dirty="0"/>
          </a:p>
        </p:txBody>
      </p:sp>
      <p:pic>
        <p:nvPicPr>
          <p:cNvPr id="5" name="Picture 4"/>
          <p:cNvPicPr>
            <a:picLocks noChangeAspect="1"/>
          </p:cNvPicPr>
          <p:nvPr/>
        </p:nvPicPr>
        <p:blipFill>
          <a:blip r:embed="rId2"/>
          <a:stretch>
            <a:fillRect/>
          </a:stretch>
        </p:blipFill>
        <p:spPr>
          <a:xfrm>
            <a:off x="1482061" y="1690689"/>
            <a:ext cx="5775964" cy="2748414"/>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4108523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408" y="236338"/>
            <a:ext cx="7886700" cy="1325563"/>
          </a:xfrm>
        </p:spPr>
        <p:txBody>
          <a:bodyPr/>
          <a:lstStyle/>
          <a:p>
            <a:r>
              <a:rPr lang="en-US" dirty="0" smtClean="0"/>
              <a:t>Record Birth Event</a:t>
            </a:r>
            <a:endParaRPr lang="en-US" dirty="0"/>
          </a:p>
        </p:txBody>
      </p:sp>
      <p:pic>
        <p:nvPicPr>
          <p:cNvPr id="3" name="Picture 2"/>
          <p:cNvPicPr>
            <a:picLocks noChangeAspect="1"/>
          </p:cNvPicPr>
          <p:nvPr/>
        </p:nvPicPr>
        <p:blipFill>
          <a:blip r:embed="rId2"/>
          <a:stretch>
            <a:fillRect/>
          </a:stretch>
        </p:blipFill>
        <p:spPr>
          <a:xfrm>
            <a:off x="446319" y="1342960"/>
            <a:ext cx="4771429" cy="3619048"/>
          </a:xfrm>
          <a:prstGeom prst="rect">
            <a:avLst/>
          </a:prstGeom>
          <a:ln>
            <a:solidFill>
              <a:schemeClr val="tx1"/>
            </a:solidFill>
          </a:ln>
        </p:spPr>
      </p:pic>
      <p:sp>
        <p:nvSpPr>
          <p:cNvPr id="4" name="TextBox 3"/>
          <p:cNvSpPr txBox="1"/>
          <p:nvPr/>
        </p:nvSpPr>
        <p:spPr>
          <a:xfrm>
            <a:off x="5789063" y="1351017"/>
            <a:ext cx="2687980" cy="3970318"/>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Complete the fields,</a:t>
            </a:r>
          </a:p>
          <a:p>
            <a:r>
              <a:rPr lang="en-US" dirty="0"/>
              <a:t>r</a:t>
            </a:r>
            <a:r>
              <a:rPr lang="en-US" dirty="0" smtClean="0"/>
              <a:t>emembering to update</a:t>
            </a:r>
          </a:p>
          <a:p>
            <a:r>
              <a:rPr lang="en-US" dirty="0"/>
              <a:t>t</a:t>
            </a:r>
            <a:r>
              <a:rPr lang="en-US" dirty="0" smtClean="0"/>
              <a:t>he Life Stage if you</a:t>
            </a:r>
          </a:p>
          <a:p>
            <a:r>
              <a:rPr lang="en-US" dirty="0"/>
              <a:t>a</a:t>
            </a:r>
            <a:r>
              <a:rPr lang="en-US" dirty="0" smtClean="0"/>
              <a:t>ccepted the Fetus</a:t>
            </a:r>
          </a:p>
          <a:p>
            <a:r>
              <a:rPr lang="en-US" dirty="0" smtClean="0"/>
              <a:t>Life Stage during the </a:t>
            </a:r>
          </a:p>
          <a:p>
            <a:r>
              <a:rPr lang="en-US" dirty="0"/>
              <a:t>a</a:t>
            </a:r>
            <a:r>
              <a:rPr lang="en-US" dirty="0" smtClean="0"/>
              <a:t>ccession. With a Birth</a:t>
            </a:r>
          </a:p>
          <a:p>
            <a:r>
              <a:rPr lang="en-US" dirty="0" smtClean="0"/>
              <a:t>Event you are now</a:t>
            </a:r>
          </a:p>
          <a:p>
            <a:r>
              <a:rPr lang="en-US" dirty="0"/>
              <a:t>r</a:t>
            </a:r>
            <a:r>
              <a:rPr lang="en-US" dirty="0" smtClean="0"/>
              <a:t>equired to enter a</a:t>
            </a:r>
          </a:p>
          <a:p>
            <a:r>
              <a:rPr lang="en-US" dirty="0" smtClean="0"/>
              <a:t>Local ID if you did not</a:t>
            </a:r>
          </a:p>
          <a:p>
            <a:r>
              <a:rPr lang="en-US" dirty="0"/>
              <a:t>d</a:t>
            </a:r>
            <a:r>
              <a:rPr lang="en-US" dirty="0" smtClean="0"/>
              <a:t>uring the fetus accession.</a:t>
            </a:r>
          </a:p>
          <a:p>
            <a:r>
              <a:rPr lang="en-US" dirty="0" smtClean="0"/>
              <a:t>The record now has an </a:t>
            </a:r>
          </a:p>
          <a:p>
            <a:r>
              <a:rPr lang="en-US" dirty="0" smtClean="0"/>
              <a:t>entity of Individual and </a:t>
            </a:r>
          </a:p>
          <a:p>
            <a:r>
              <a:rPr lang="en-US" dirty="0" smtClean="0"/>
              <a:t>the Life Stage has also </a:t>
            </a:r>
          </a:p>
          <a:p>
            <a:r>
              <a:rPr lang="en-US" dirty="0"/>
              <a:t>b</a:t>
            </a:r>
            <a:r>
              <a:rPr lang="en-US" dirty="0" smtClean="0"/>
              <a:t>een updated.</a:t>
            </a:r>
            <a:endParaRPr lang="en-US" dirty="0"/>
          </a:p>
        </p:txBody>
      </p:sp>
      <p:pic>
        <p:nvPicPr>
          <p:cNvPr id="6" name="Picture 5"/>
          <p:cNvPicPr>
            <a:picLocks noChangeAspect="1"/>
          </p:cNvPicPr>
          <p:nvPr/>
        </p:nvPicPr>
        <p:blipFill>
          <a:blip r:embed="rId3"/>
          <a:stretch>
            <a:fillRect/>
          </a:stretch>
        </p:blipFill>
        <p:spPr>
          <a:xfrm>
            <a:off x="859344" y="4001595"/>
            <a:ext cx="3945377" cy="2270378"/>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2099121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Locations</a:t>
            </a:r>
            <a:endParaRPr lang="en-US" dirty="0"/>
          </a:p>
        </p:txBody>
      </p:sp>
      <p:pic>
        <p:nvPicPr>
          <p:cNvPr id="3" name="Picture 2"/>
          <p:cNvPicPr>
            <a:picLocks noChangeAspect="1"/>
          </p:cNvPicPr>
          <p:nvPr/>
        </p:nvPicPr>
        <p:blipFill>
          <a:blip r:embed="rId2"/>
          <a:stretch>
            <a:fillRect/>
          </a:stretch>
        </p:blipFill>
        <p:spPr>
          <a:xfrm>
            <a:off x="928023" y="1690689"/>
            <a:ext cx="7287953" cy="2353277"/>
          </a:xfrm>
          <a:prstGeom prst="rect">
            <a:avLst/>
          </a:prstGeom>
          <a:ln>
            <a:solidFill>
              <a:schemeClr val="tx1"/>
            </a:solidFill>
          </a:ln>
        </p:spPr>
      </p:pic>
      <p:sp>
        <p:nvSpPr>
          <p:cNvPr id="4" name="TextBox 3"/>
          <p:cNvSpPr txBox="1"/>
          <p:nvPr/>
        </p:nvSpPr>
        <p:spPr>
          <a:xfrm>
            <a:off x="1403797" y="4546242"/>
            <a:ext cx="6158865" cy="923330"/>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In the Event Locations grid the Birth will now display, </a:t>
            </a:r>
            <a:r>
              <a:rPr lang="en-US" dirty="0"/>
              <a:t>a</a:t>
            </a:r>
            <a:r>
              <a:rPr lang="en-US" dirty="0" smtClean="0"/>
              <a:t>long with</a:t>
            </a:r>
          </a:p>
          <a:p>
            <a:r>
              <a:rPr lang="en-US" dirty="0"/>
              <a:t>t</a:t>
            </a:r>
            <a:r>
              <a:rPr lang="en-US" dirty="0" smtClean="0"/>
              <a:t>he Conception Location and Date and the Expected Birth Date</a:t>
            </a:r>
          </a:p>
          <a:p>
            <a:r>
              <a:rPr lang="en-US" dirty="0"/>
              <a:t>s</a:t>
            </a:r>
            <a:r>
              <a:rPr lang="en-US" dirty="0" smtClean="0"/>
              <a:t>ince you recorded that during the accession.</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3541708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a Death</a:t>
            </a:r>
            <a:endParaRPr lang="en-US" dirty="0"/>
          </a:p>
        </p:txBody>
      </p:sp>
      <p:pic>
        <p:nvPicPr>
          <p:cNvPr id="3" name="Picture 2"/>
          <p:cNvPicPr>
            <a:picLocks noChangeAspect="1"/>
          </p:cNvPicPr>
          <p:nvPr/>
        </p:nvPicPr>
        <p:blipFill>
          <a:blip r:embed="rId2"/>
          <a:stretch>
            <a:fillRect/>
          </a:stretch>
        </p:blipFill>
        <p:spPr>
          <a:xfrm>
            <a:off x="2192995" y="1458869"/>
            <a:ext cx="5277347" cy="2675249"/>
          </a:xfrm>
          <a:prstGeom prst="rect">
            <a:avLst/>
          </a:prstGeom>
          <a:ln>
            <a:solidFill>
              <a:schemeClr val="tx1"/>
            </a:solidFill>
          </a:ln>
        </p:spPr>
      </p:pic>
      <p:sp>
        <p:nvSpPr>
          <p:cNvPr id="4" name="TextBox 3"/>
          <p:cNvSpPr txBox="1"/>
          <p:nvPr/>
        </p:nvSpPr>
        <p:spPr>
          <a:xfrm>
            <a:off x="1111272" y="4581530"/>
            <a:ext cx="7404078" cy="646331"/>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To record the Death go to My Transactions &gt; Add Transaction &gt; Dispositions &gt;</a:t>
            </a:r>
          </a:p>
          <a:p>
            <a:r>
              <a:rPr lang="en-US" dirty="0" smtClean="0"/>
              <a:t>Death. This is not an Event like the Births were.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1884392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66" y="197701"/>
            <a:ext cx="7886700" cy="1325563"/>
          </a:xfrm>
        </p:spPr>
        <p:txBody>
          <a:bodyPr/>
          <a:lstStyle/>
          <a:p>
            <a:r>
              <a:rPr lang="en-US" dirty="0" smtClean="0"/>
              <a:t>Record a Death</a:t>
            </a:r>
            <a:endParaRPr lang="en-US" dirty="0"/>
          </a:p>
        </p:txBody>
      </p:sp>
      <p:pic>
        <p:nvPicPr>
          <p:cNvPr id="3" name="Picture 2"/>
          <p:cNvPicPr>
            <a:picLocks noChangeAspect="1"/>
          </p:cNvPicPr>
          <p:nvPr/>
        </p:nvPicPr>
        <p:blipFill>
          <a:blip r:embed="rId2"/>
          <a:stretch>
            <a:fillRect/>
          </a:stretch>
        </p:blipFill>
        <p:spPr>
          <a:xfrm>
            <a:off x="473507" y="1964220"/>
            <a:ext cx="5103046" cy="3431664"/>
          </a:xfrm>
          <a:prstGeom prst="rect">
            <a:avLst/>
          </a:prstGeom>
          <a:ln>
            <a:solidFill>
              <a:schemeClr val="tx1"/>
            </a:solidFill>
          </a:ln>
        </p:spPr>
      </p:pic>
      <p:sp>
        <p:nvSpPr>
          <p:cNvPr id="4" name="TextBox 3"/>
          <p:cNvSpPr txBox="1"/>
          <p:nvPr/>
        </p:nvSpPr>
        <p:spPr>
          <a:xfrm>
            <a:off x="4262907" y="1378374"/>
            <a:ext cx="3897285"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During the necropsy the Veterinarian</a:t>
            </a:r>
          </a:p>
          <a:p>
            <a:r>
              <a:rPr lang="en-US" dirty="0"/>
              <a:t>d</a:t>
            </a:r>
            <a:r>
              <a:rPr lang="en-US" dirty="0" smtClean="0"/>
              <a:t>etermined that the kit never breathed</a:t>
            </a:r>
          </a:p>
          <a:p>
            <a:r>
              <a:rPr lang="en-US" dirty="0"/>
              <a:t>s</a:t>
            </a:r>
            <a:r>
              <a:rPr lang="en-US" dirty="0" smtClean="0"/>
              <a:t>o the actual Date of the Death was</a:t>
            </a:r>
          </a:p>
          <a:p>
            <a:r>
              <a:rPr lang="en-US" dirty="0"/>
              <a:t>r</a:t>
            </a:r>
            <a:r>
              <a:rPr lang="en-US" dirty="0" smtClean="0"/>
              <a:t>ecorded as sometime before when the</a:t>
            </a:r>
          </a:p>
          <a:p>
            <a:r>
              <a:rPr lang="en-US" dirty="0" smtClean="0"/>
              <a:t>Discovered Date was. In the Basic Info</a:t>
            </a:r>
          </a:p>
          <a:p>
            <a:r>
              <a:rPr lang="en-US" dirty="0"/>
              <a:t>t</a:t>
            </a:r>
            <a:r>
              <a:rPr lang="en-US" dirty="0" smtClean="0"/>
              <a:t>he Entity and the Life Stage remain as</a:t>
            </a:r>
          </a:p>
          <a:p>
            <a:r>
              <a:rPr lang="en-US" dirty="0"/>
              <a:t>a</a:t>
            </a:r>
            <a:r>
              <a:rPr lang="en-US" dirty="0" smtClean="0"/>
              <a:t> Fetus.</a:t>
            </a:r>
            <a:endParaRPr lang="en-US" dirty="0"/>
          </a:p>
        </p:txBody>
      </p:sp>
      <p:pic>
        <p:nvPicPr>
          <p:cNvPr id="5" name="Picture 4"/>
          <p:cNvPicPr>
            <a:picLocks noChangeAspect="1"/>
          </p:cNvPicPr>
          <p:nvPr/>
        </p:nvPicPr>
        <p:blipFill>
          <a:blip r:embed="rId3"/>
          <a:stretch>
            <a:fillRect/>
          </a:stretch>
        </p:blipFill>
        <p:spPr>
          <a:xfrm>
            <a:off x="3645906" y="3576499"/>
            <a:ext cx="4514286" cy="2038095"/>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1603958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a Single Egg</a:t>
            </a:r>
            <a:endParaRPr lang="en-US" dirty="0"/>
          </a:p>
        </p:txBody>
      </p:sp>
      <p:pic>
        <p:nvPicPr>
          <p:cNvPr id="1026" name="Picture 2" descr="Image result for Easter Egg with Bunny"/>
          <p:cNvPicPr>
            <a:picLocks noChangeAspect="1" noChangeArrowheads="1"/>
          </p:cNvPicPr>
          <p:nvPr/>
        </p:nvPicPr>
        <p:blipFill rotWithShape="1">
          <a:blip r:embed="rId2">
            <a:extLst>
              <a:ext uri="{28A0092B-C50C-407E-A947-70E740481C1C}">
                <a14:useLocalDpi xmlns:a14="http://schemas.microsoft.com/office/drawing/2010/main" val="0"/>
              </a:ext>
            </a:extLst>
          </a:blip>
          <a:srcRect l="1099" t="3702" r="40025" b="3581"/>
          <a:stretch/>
        </p:blipFill>
        <p:spPr bwMode="auto">
          <a:xfrm>
            <a:off x="837127" y="1493950"/>
            <a:ext cx="4082603" cy="46363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6248" y="2485623"/>
            <a:ext cx="2800510" cy="2308324"/>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Single eggs can be recorded</a:t>
            </a:r>
          </a:p>
          <a:p>
            <a:r>
              <a:rPr lang="en-US" dirty="0" smtClean="0"/>
              <a:t>if only one is laid or if a</a:t>
            </a:r>
          </a:p>
          <a:p>
            <a:r>
              <a:rPr lang="en-US" dirty="0" smtClean="0"/>
              <a:t>clutch is laid and you wish</a:t>
            </a:r>
          </a:p>
          <a:p>
            <a:r>
              <a:rPr lang="en-US" dirty="0"/>
              <a:t>t</a:t>
            </a:r>
            <a:r>
              <a:rPr lang="en-US" dirty="0" smtClean="0"/>
              <a:t>o identify each egg. If you</a:t>
            </a:r>
          </a:p>
          <a:p>
            <a:r>
              <a:rPr lang="en-US" dirty="0"/>
              <a:t>a</a:t>
            </a:r>
            <a:r>
              <a:rPr lang="en-US" dirty="0" smtClean="0"/>
              <a:t>re not identifying each egg</a:t>
            </a:r>
          </a:p>
          <a:p>
            <a:r>
              <a:rPr lang="en-US" dirty="0"/>
              <a:t>t</a:t>
            </a:r>
            <a:r>
              <a:rPr lang="en-US" dirty="0" smtClean="0"/>
              <a:t>hen you can record them</a:t>
            </a:r>
          </a:p>
          <a:p>
            <a:r>
              <a:rPr lang="en-US" dirty="0"/>
              <a:t>a</a:t>
            </a:r>
            <a:r>
              <a:rPr lang="en-US" dirty="0" smtClean="0"/>
              <a:t>s a Group entity which is</a:t>
            </a:r>
          </a:p>
          <a:p>
            <a:r>
              <a:rPr lang="en-US" dirty="0"/>
              <a:t>c</a:t>
            </a:r>
            <a:r>
              <a:rPr lang="en-US" dirty="0" smtClean="0"/>
              <a:t>overed later.</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2039776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Laid</a:t>
            </a:r>
            <a:endParaRPr lang="en-US" dirty="0"/>
          </a:p>
        </p:txBody>
      </p:sp>
      <p:pic>
        <p:nvPicPr>
          <p:cNvPr id="6146" name="Picture 2" descr="Image result for gentoo penguin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964678"/>
            <a:ext cx="4837043" cy="32448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84767" y="2017442"/>
            <a:ext cx="2830583" cy="3139321"/>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One of your Gentoo</a:t>
            </a:r>
          </a:p>
          <a:p>
            <a:r>
              <a:rPr lang="en-US" dirty="0"/>
              <a:t>p</a:t>
            </a:r>
            <a:r>
              <a:rPr lang="en-US" dirty="0" smtClean="0"/>
              <a:t>enguin females has laid</a:t>
            </a:r>
          </a:p>
          <a:p>
            <a:r>
              <a:rPr lang="en-US" dirty="0"/>
              <a:t>t</a:t>
            </a:r>
            <a:r>
              <a:rPr lang="en-US" dirty="0" smtClean="0"/>
              <a:t>wo eggs, one on 2 October </a:t>
            </a:r>
          </a:p>
          <a:p>
            <a:r>
              <a:rPr lang="en-US" dirty="0"/>
              <a:t>a</a:t>
            </a:r>
            <a:r>
              <a:rPr lang="en-US" dirty="0" smtClean="0"/>
              <a:t>nd one on 4 October.</a:t>
            </a:r>
          </a:p>
          <a:p>
            <a:r>
              <a:rPr lang="en-US" dirty="0" smtClean="0"/>
              <a:t>You were able to mark the</a:t>
            </a:r>
          </a:p>
          <a:p>
            <a:r>
              <a:rPr lang="en-US" dirty="0"/>
              <a:t>f</a:t>
            </a:r>
            <a:r>
              <a:rPr lang="en-US" dirty="0" smtClean="0"/>
              <a:t>irst egg with an “X” using</a:t>
            </a:r>
          </a:p>
          <a:p>
            <a:r>
              <a:rPr lang="en-US" dirty="0"/>
              <a:t>a</a:t>
            </a:r>
            <a:r>
              <a:rPr lang="en-US" dirty="0" smtClean="0"/>
              <a:t> non-toxic marker before</a:t>
            </a:r>
          </a:p>
          <a:p>
            <a:r>
              <a:rPr lang="en-US" dirty="0"/>
              <a:t>t</a:t>
            </a:r>
            <a:r>
              <a:rPr lang="en-US" dirty="0" smtClean="0"/>
              <a:t>he second one was laid. </a:t>
            </a:r>
          </a:p>
          <a:p>
            <a:r>
              <a:rPr lang="en-US" dirty="0" smtClean="0"/>
              <a:t>Because you can tell the </a:t>
            </a:r>
          </a:p>
          <a:p>
            <a:r>
              <a:rPr lang="en-US" dirty="0" smtClean="0"/>
              <a:t>eggs apart you will record </a:t>
            </a:r>
          </a:p>
          <a:p>
            <a:r>
              <a:rPr lang="en-US" dirty="0" smtClean="0"/>
              <a:t>them as Single Eggs.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427585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95" y="261905"/>
            <a:ext cx="7886700" cy="1325563"/>
          </a:xfrm>
        </p:spPr>
        <p:txBody>
          <a:bodyPr/>
          <a:lstStyle/>
          <a:p>
            <a:r>
              <a:rPr lang="en-US" dirty="0" smtClean="0"/>
              <a:t>Record the First Egg</a:t>
            </a:r>
            <a:endParaRPr lang="en-US" dirty="0"/>
          </a:p>
        </p:txBody>
      </p:sp>
      <p:pic>
        <p:nvPicPr>
          <p:cNvPr id="3" name="Picture 2"/>
          <p:cNvPicPr>
            <a:picLocks noChangeAspect="1"/>
          </p:cNvPicPr>
          <p:nvPr/>
        </p:nvPicPr>
        <p:blipFill>
          <a:blip r:embed="rId2"/>
          <a:stretch>
            <a:fillRect/>
          </a:stretch>
        </p:blipFill>
        <p:spPr>
          <a:xfrm>
            <a:off x="332436" y="1806379"/>
            <a:ext cx="4723809" cy="296190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931215" y="3119473"/>
            <a:ext cx="3584135" cy="2693051"/>
          </a:xfrm>
          <a:prstGeom prst="rect">
            <a:avLst/>
          </a:prstGeom>
          <a:ln>
            <a:solidFill>
              <a:schemeClr val="tx1"/>
            </a:solidFill>
          </a:ln>
        </p:spPr>
      </p:pic>
      <p:sp>
        <p:nvSpPr>
          <p:cNvPr id="5" name="TextBox 4"/>
          <p:cNvSpPr txBox="1"/>
          <p:nvPr/>
        </p:nvSpPr>
        <p:spPr>
          <a:xfrm>
            <a:off x="5469789" y="542762"/>
            <a:ext cx="3674211" cy="2308324"/>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Just as for a Fetus, the easiest way</a:t>
            </a:r>
          </a:p>
          <a:p>
            <a:r>
              <a:rPr lang="en-US" dirty="0"/>
              <a:t>t</a:t>
            </a:r>
            <a:r>
              <a:rPr lang="en-US" dirty="0" smtClean="0"/>
              <a:t>o record a Single Egg is from the</a:t>
            </a:r>
          </a:p>
          <a:p>
            <a:r>
              <a:rPr lang="en-US" dirty="0"/>
              <a:t>d</a:t>
            </a:r>
            <a:r>
              <a:rPr lang="en-US" dirty="0" smtClean="0"/>
              <a:t>am’s record Actions &gt; Egg laid</a:t>
            </a:r>
          </a:p>
          <a:p>
            <a:r>
              <a:rPr lang="en-US" dirty="0"/>
              <a:t>f</a:t>
            </a:r>
            <a:r>
              <a:rPr lang="en-US" dirty="0" smtClean="0"/>
              <a:t>rom this Animal because the dam </a:t>
            </a:r>
          </a:p>
          <a:p>
            <a:r>
              <a:rPr lang="en-US" dirty="0"/>
              <a:t>p</a:t>
            </a:r>
            <a:r>
              <a:rPr lang="en-US" dirty="0" smtClean="0"/>
              <a:t>arent and the taxonomy will prefill.</a:t>
            </a:r>
          </a:p>
          <a:p>
            <a:r>
              <a:rPr lang="en-US" dirty="0" smtClean="0"/>
              <a:t>You can also go to Start &gt; Accession &gt;</a:t>
            </a:r>
          </a:p>
          <a:p>
            <a:r>
              <a:rPr lang="en-US" dirty="0" smtClean="0"/>
              <a:t>Egg &gt; From Lay (or however you got</a:t>
            </a:r>
          </a:p>
          <a:p>
            <a:r>
              <a:rPr lang="en-US" dirty="0"/>
              <a:t>t</a:t>
            </a:r>
            <a:r>
              <a:rPr lang="en-US" dirty="0" smtClean="0"/>
              <a:t>he egg).</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669358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nake eggs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567" y="3245475"/>
            <a:ext cx="2728172" cy="18187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nake egg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193" y="3245475"/>
            <a:ext cx="2500829" cy="18187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aby eleph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193" y="1430773"/>
            <a:ext cx="2500829" cy="159650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What is an Event?</a:t>
            </a:r>
            <a:endParaRPr lang="en-US" dirty="0"/>
          </a:p>
        </p:txBody>
      </p:sp>
      <p:pic>
        <p:nvPicPr>
          <p:cNvPr id="2060" name="Picture 12" descr="Image result for elephant fetus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 y="1430773"/>
            <a:ext cx="2748089" cy="154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64908" y="5056160"/>
            <a:ext cx="1779398"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Event</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503725" y="5056160"/>
            <a:ext cx="2997937"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Accession</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6407553" y="2229026"/>
            <a:ext cx="2408349" cy="2308324"/>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When you record a</a:t>
            </a:r>
          </a:p>
          <a:p>
            <a:r>
              <a:rPr lang="en-US" dirty="0" smtClean="0"/>
              <a:t>Fetus Identified or</a:t>
            </a:r>
          </a:p>
          <a:p>
            <a:r>
              <a:rPr lang="en-US" dirty="0" smtClean="0"/>
              <a:t>Egg(s) From Lay, that record is the accession into the ZIMS database. If the fetus is born or the egg(s) hatch, that is an Event in ZIMS</a:t>
            </a:r>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446281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91" y="29350"/>
            <a:ext cx="7886700" cy="1325563"/>
          </a:xfrm>
        </p:spPr>
        <p:txBody>
          <a:bodyPr/>
          <a:lstStyle/>
          <a:p>
            <a:r>
              <a:rPr lang="en-US" dirty="0" smtClean="0"/>
              <a:t>Record the First Egg</a:t>
            </a:r>
            <a:endParaRPr lang="en-US" dirty="0"/>
          </a:p>
        </p:txBody>
      </p:sp>
      <p:pic>
        <p:nvPicPr>
          <p:cNvPr id="4" name="Picture 3"/>
          <p:cNvPicPr>
            <a:picLocks noChangeAspect="1"/>
          </p:cNvPicPr>
          <p:nvPr/>
        </p:nvPicPr>
        <p:blipFill>
          <a:blip r:embed="rId2"/>
          <a:stretch>
            <a:fillRect/>
          </a:stretch>
        </p:blipFill>
        <p:spPr>
          <a:xfrm>
            <a:off x="193183" y="1694240"/>
            <a:ext cx="4642001" cy="3665356"/>
          </a:xfrm>
          <a:prstGeom prst="rect">
            <a:avLst/>
          </a:prstGeom>
          <a:ln>
            <a:solidFill>
              <a:schemeClr val="tx1"/>
            </a:solidFill>
          </a:ln>
        </p:spPr>
      </p:pic>
      <p:sp>
        <p:nvSpPr>
          <p:cNvPr id="5" name="TextBox 4"/>
          <p:cNvSpPr txBox="1"/>
          <p:nvPr/>
        </p:nvSpPr>
        <p:spPr>
          <a:xfrm>
            <a:off x="4976852" y="1174608"/>
            <a:ext cx="3968394" cy="452431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Nest ID (1) is free text and is</a:t>
            </a:r>
          </a:p>
          <a:p>
            <a:r>
              <a:rPr lang="en-US" dirty="0"/>
              <a:t>s</a:t>
            </a:r>
            <a:r>
              <a:rPr lang="en-US" dirty="0" smtClean="0"/>
              <a:t>earchable under Advanced Animal</a:t>
            </a:r>
          </a:p>
          <a:p>
            <a:r>
              <a:rPr lang="en-US" dirty="0" smtClean="0"/>
              <a:t>Search. If you want to identify the</a:t>
            </a:r>
          </a:p>
          <a:p>
            <a:r>
              <a:rPr lang="en-US" dirty="0"/>
              <a:t>e</a:t>
            </a:r>
            <a:r>
              <a:rPr lang="en-US" dirty="0" smtClean="0"/>
              <a:t>ggs as members of the same</a:t>
            </a:r>
          </a:p>
          <a:p>
            <a:r>
              <a:rPr lang="en-US" dirty="0"/>
              <a:t>c</a:t>
            </a:r>
            <a:r>
              <a:rPr lang="en-US" dirty="0" smtClean="0"/>
              <a:t>lutch do that here (2). As for Fetus</a:t>
            </a:r>
          </a:p>
          <a:p>
            <a:r>
              <a:rPr lang="en-US" dirty="0"/>
              <a:t>a</a:t>
            </a:r>
            <a:r>
              <a:rPr lang="en-US" dirty="0" smtClean="0"/>
              <a:t> Local ID is not required for an</a:t>
            </a:r>
          </a:p>
          <a:p>
            <a:r>
              <a:rPr lang="en-US" dirty="0" smtClean="0"/>
              <a:t>Egg (3). Because you recorded the</a:t>
            </a:r>
          </a:p>
          <a:p>
            <a:r>
              <a:rPr lang="en-US" dirty="0" smtClean="0"/>
              <a:t>Egg from the dam’s record that</a:t>
            </a:r>
          </a:p>
          <a:p>
            <a:r>
              <a:rPr lang="en-US" dirty="0"/>
              <a:t>p</a:t>
            </a:r>
            <a:r>
              <a:rPr lang="en-US" dirty="0" smtClean="0"/>
              <a:t>arent will prefill and you only need</a:t>
            </a:r>
          </a:p>
          <a:p>
            <a:r>
              <a:rPr lang="en-US" dirty="0"/>
              <a:t>t</a:t>
            </a:r>
            <a:r>
              <a:rPr lang="en-US" dirty="0" smtClean="0"/>
              <a:t>o add the sire (4). The taxonomy (5)</a:t>
            </a:r>
          </a:p>
          <a:p>
            <a:r>
              <a:rPr lang="en-US" dirty="0"/>
              <a:t>d</a:t>
            </a:r>
            <a:r>
              <a:rPr lang="en-US" dirty="0" smtClean="0"/>
              <a:t>efaults to that of the dam or the</a:t>
            </a:r>
          </a:p>
          <a:p>
            <a:r>
              <a:rPr lang="en-US" dirty="0"/>
              <a:t>l</a:t>
            </a:r>
            <a:r>
              <a:rPr lang="en-US" dirty="0" smtClean="0"/>
              <a:t>owest common denominator once</a:t>
            </a:r>
          </a:p>
          <a:p>
            <a:r>
              <a:rPr lang="en-US" dirty="0"/>
              <a:t>t</a:t>
            </a:r>
            <a:r>
              <a:rPr lang="en-US" dirty="0" smtClean="0"/>
              <a:t>he sire is recorded. Fertility is unknown</a:t>
            </a:r>
          </a:p>
          <a:p>
            <a:r>
              <a:rPr lang="en-US" dirty="0"/>
              <a:t>s</a:t>
            </a:r>
            <a:r>
              <a:rPr lang="en-US" dirty="0" smtClean="0"/>
              <a:t>o you can leave that blank (6). Create</a:t>
            </a:r>
          </a:p>
          <a:p>
            <a:r>
              <a:rPr lang="en-US" dirty="0"/>
              <a:t>a</a:t>
            </a:r>
            <a:r>
              <a:rPr lang="en-US" dirty="0" smtClean="0"/>
              <a:t>n Animal Alert on your Calendar for</a:t>
            </a:r>
          </a:p>
          <a:p>
            <a:r>
              <a:rPr lang="en-US" dirty="0"/>
              <a:t>t</a:t>
            </a:r>
            <a:r>
              <a:rPr lang="en-US" dirty="0" smtClean="0"/>
              <a:t>he estimated hatch dates.</a:t>
            </a:r>
          </a:p>
        </p:txBody>
      </p:sp>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1007572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the Identifier</a:t>
            </a:r>
            <a:endParaRPr lang="en-US" dirty="0"/>
          </a:p>
        </p:txBody>
      </p:sp>
      <p:pic>
        <p:nvPicPr>
          <p:cNvPr id="3" name="Picture 2"/>
          <p:cNvPicPr>
            <a:picLocks noChangeAspect="1"/>
          </p:cNvPicPr>
          <p:nvPr/>
        </p:nvPicPr>
        <p:blipFill>
          <a:blip r:embed="rId2"/>
          <a:stretch>
            <a:fillRect/>
          </a:stretch>
        </p:blipFill>
        <p:spPr>
          <a:xfrm>
            <a:off x="628650" y="1690689"/>
            <a:ext cx="4514286" cy="2304762"/>
          </a:xfrm>
          <a:prstGeom prst="rect">
            <a:avLst/>
          </a:prstGeom>
          <a:ln>
            <a:solidFill>
              <a:schemeClr val="tx1"/>
            </a:solidFill>
          </a:ln>
        </p:spPr>
      </p:pic>
      <p:sp>
        <p:nvSpPr>
          <p:cNvPr id="4" name="TextBox 3"/>
          <p:cNvSpPr txBox="1"/>
          <p:nvPr/>
        </p:nvSpPr>
        <p:spPr>
          <a:xfrm>
            <a:off x="5409126" y="1880316"/>
            <a:ext cx="3315203" cy="1754326"/>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entity will display as an Egg.</a:t>
            </a:r>
          </a:p>
          <a:p>
            <a:r>
              <a:rPr lang="en-US" dirty="0" smtClean="0"/>
              <a:t>The Nest ID also displays in the</a:t>
            </a:r>
          </a:p>
          <a:p>
            <a:r>
              <a:rPr lang="en-US" dirty="0" smtClean="0"/>
              <a:t>Basic Info. Because you identified</a:t>
            </a:r>
          </a:p>
          <a:p>
            <a:r>
              <a:rPr lang="en-US" dirty="0"/>
              <a:t>t</a:t>
            </a:r>
            <a:r>
              <a:rPr lang="en-US" dirty="0" smtClean="0"/>
              <a:t>his egg with an “X” on the shell</a:t>
            </a:r>
          </a:p>
          <a:p>
            <a:r>
              <a:rPr lang="en-US" dirty="0"/>
              <a:t>y</a:t>
            </a:r>
            <a:r>
              <a:rPr lang="en-US" dirty="0" smtClean="0"/>
              <a:t>ou can record that in the</a:t>
            </a:r>
          </a:p>
          <a:p>
            <a:r>
              <a:rPr lang="en-US" dirty="0" smtClean="0"/>
              <a:t>Identifier grid as an Egg ID.</a:t>
            </a:r>
            <a:endParaRPr lang="en-US" dirty="0"/>
          </a:p>
        </p:txBody>
      </p:sp>
      <p:pic>
        <p:nvPicPr>
          <p:cNvPr id="5" name="Picture 4"/>
          <p:cNvPicPr>
            <a:picLocks noChangeAspect="1"/>
          </p:cNvPicPr>
          <p:nvPr/>
        </p:nvPicPr>
        <p:blipFill>
          <a:blip r:embed="rId3"/>
          <a:stretch>
            <a:fillRect/>
          </a:stretch>
        </p:blipFill>
        <p:spPr>
          <a:xfrm>
            <a:off x="856734" y="4172199"/>
            <a:ext cx="5350883" cy="1634744"/>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360430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45" y="242070"/>
            <a:ext cx="7886700" cy="1325563"/>
          </a:xfrm>
        </p:spPr>
        <p:txBody>
          <a:bodyPr/>
          <a:lstStyle/>
          <a:p>
            <a:r>
              <a:rPr lang="en-US" dirty="0" smtClean="0"/>
              <a:t>Record the Second Egg</a:t>
            </a:r>
            <a:endParaRPr lang="en-US" dirty="0"/>
          </a:p>
        </p:txBody>
      </p:sp>
      <p:pic>
        <p:nvPicPr>
          <p:cNvPr id="3" name="Picture 2"/>
          <p:cNvPicPr>
            <a:picLocks noChangeAspect="1"/>
          </p:cNvPicPr>
          <p:nvPr/>
        </p:nvPicPr>
        <p:blipFill>
          <a:blip r:embed="rId2"/>
          <a:stretch>
            <a:fillRect/>
          </a:stretch>
        </p:blipFill>
        <p:spPr>
          <a:xfrm>
            <a:off x="448346" y="1567633"/>
            <a:ext cx="2835767" cy="1737450"/>
          </a:xfrm>
          <a:prstGeom prst="rect">
            <a:avLst/>
          </a:prstGeom>
          <a:ln>
            <a:solidFill>
              <a:schemeClr val="tx1"/>
            </a:solidFill>
          </a:ln>
        </p:spPr>
      </p:pic>
      <p:sp>
        <p:nvSpPr>
          <p:cNvPr id="4" name="TextBox 3"/>
          <p:cNvSpPr txBox="1"/>
          <p:nvPr/>
        </p:nvSpPr>
        <p:spPr>
          <a:xfrm>
            <a:off x="226162" y="3560032"/>
            <a:ext cx="3289362" cy="2585323"/>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easiest way to record the</a:t>
            </a:r>
          </a:p>
          <a:p>
            <a:r>
              <a:rPr lang="en-US" dirty="0"/>
              <a:t>s</a:t>
            </a:r>
            <a:r>
              <a:rPr lang="en-US" dirty="0" smtClean="0"/>
              <a:t>econd egg is to open the</a:t>
            </a:r>
          </a:p>
          <a:p>
            <a:r>
              <a:rPr lang="en-US" dirty="0"/>
              <a:t>r</a:t>
            </a:r>
            <a:r>
              <a:rPr lang="en-US" dirty="0" smtClean="0"/>
              <a:t>ecord for the first egg and </a:t>
            </a:r>
          </a:p>
          <a:p>
            <a:r>
              <a:rPr lang="en-US" dirty="0"/>
              <a:t>s</a:t>
            </a:r>
            <a:r>
              <a:rPr lang="en-US" dirty="0" smtClean="0"/>
              <a:t>elect Actions &gt; Take a Copy </a:t>
            </a:r>
          </a:p>
          <a:p>
            <a:r>
              <a:rPr lang="en-US" dirty="0" smtClean="0"/>
              <a:t>From this Animal. You need to</a:t>
            </a:r>
          </a:p>
          <a:p>
            <a:r>
              <a:rPr lang="en-US" dirty="0"/>
              <a:t>e</a:t>
            </a:r>
            <a:r>
              <a:rPr lang="en-US" dirty="0" smtClean="0"/>
              <a:t>dit only the Accession, Egg </a:t>
            </a:r>
          </a:p>
          <a:p>
            <a:r>
              <a:rPr lang="en-US" dirty="0" smtClean="0"/>
              <a:t>Laid and Expected Hatch Dates</a:t>
            </a:r>
          </a:p>
          <a:p>
            <a:r>
              <a:rPr lang="en-US" dirty="0"/>
              <a:t>s</a:t>
            </a:r>
            <a:r>
              <a:rPr lang="en-US" dirty="0" smtClean="0"/>
              <a:t>ince all of the other information</a:t>
            </a:r>
          </a:p>
          <a:p>
            <a:r>
              <a:rPr lang="en-US" dirty="0"/>
              <a:t>i</a:t>
            </a:r>
            <a:r>
              <a:rPr lang="en-US" dirty="0" smtClean="0"/>
              <a:t>s identical to the first egg. </a:t>
            </a:r>
            <a:endParaRPr lang="en-US" dirty="0"/>
          </a:p>
        </p:txBody>
      </p:sp>
      <p:pic>
        <p:nvPicPr>
          <p:cNvPr id="7" name="Picture 6"/>
          <p:cNvPicPr>
            <a:picLocks noChangeAspect="1"/>
          </p:cNvPicPr>
          <p:nvPr/>
        </p:nvPicPr>
        <p:blipFill>
          <a:blip r:embed="rId3"/>
          <a:stretch>
            <a:fillRect/>
          </a:stretch>
        </p:blipFill>
        <p:spPr>
          <a:xfrm>
            <a:off x="3580545" y="1470139"/>
            <a:ext cx="5210107" cy="3567221"/>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1011524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the Hatch Event</a:t>
            </a:r>
            <a:endParaRPr lang="en-US" dirty="0"/>
          </a:p>
        </p:txBody>
      </p:sp>
      <p:pic>
        <p:nvPicPr>
          <p:cNvPr id="5122" name="Picture 2" descr="Image result for gentoo pengu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42" y="1871468"/>
            <a:ext cx="3228566" cy="322856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03866" y="1599589"/>
            <a:ext cx="4311484" cy="1200329"/>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It is November 5 and the first egg has hatched! Go to My Transactions &gt; Add</a:t>
            </a:r>
          </a:p>
          <a:p>
            <a:r>
              <a:rPr lang="en-US" dirty="0" smtClean="0"/>
              <a:t>Transaction &gt; Record Event &gt; Hatch Event</a:t>
            </a:r>
          </a:p>
          <a:p>
            <a:r>
              <a:rPr lang="en-US" dirty="0" smtClean="0"/>
              <a:t>For An Accessioned Single Egg.</a:t>
            </a:r>
            <a:endParaRPr lang="en-US" dirty="0"/>
          </a:p>
        </p:txBody>
      </p:sp>
      <p:pic>
        <p:nvPicPr>
          <p:cNvPr id="4" name="Picture 3"/>
          <p:cNvPicPr>
            <a:picLocks noChangeAspect="1"/>
          </p:cNvPicPr>
          <p:nvPr/>
        </p:nvPicPr>
        <p:blipFill>
          <a:blip r:embed="rId3"/>
          <a:stretch>
            <a:fillRect/>
          </a:stretch>
        </p:blipFill>
        <p:spPr>
          <a:xfrm>
            <a:off x="3621902" y="3274461"/>
            <a:ext cx="5171429" cy="2266667"/>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1129315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the Hatch</a:t>
            </a:r>
            <a:endParaRPr lang="en-US" dirty="0"/>
          </a:p>
        </p:txBody>
      </p:sp>
      <p:pic>
        <p:nvPicPr>
          <p:cNvPr id="3" name="Picture 2"/>
          <p:cNvPicPr>
            <a:picLocks noChangeAspect="1"/>
          </p:cNvPicPr>
          <p:nvPr/>
        </p:nvPicPr>
        <p:blipFill>
          <a:blip r:embed="rId2"/>
          <a:stretch>
            <a:fillRect/>
          </a:stretch>
        </p:blipFill>
        <p:spPr>
          <a:xfrm>
            <a:off x="762034" y="1433111"/>
            <a:ext cx="4838095" cy="3857143"/>
          </a:xfrm>
          <a:prstGeom prst="rect">
            <a:avLst/>
          </a:prstGeom>
          <a:ln>
            <a:solidFill>
              <a:schemeClr val="tx1"/>
            </a:solidFill>
          </a:ln>
        </p:spPr>
      </p:pic>
      <p:sp>
        <p:nvSpPr>
          <p:cNvPr id="4" name="TextBox 3"/>
          <p:cNvSpPr txBox="1"/>
          <p:nvPr/>
        </p:nvSpPr>
        <p:spPr>
          <a:xfrm>
            <a:off x="5733513" y="1959088"/>
            <a:ext cx="2829685"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When recording a Hatch</a:t>
            </a:r>
          </a:p>
          <a:p>
            <a:r>
              <a:rPr lang="en-US" dirty="0" smtClean="0"/>
              <a:t>Event you are now required </a:t>
            </a:r>
          </a:p>
          <a:p>
            <a:r>
              <a:rPr lang="en-US" dirty="0"/>
              <a:t>t</a:t>
            </a:r>
            <a:r>
              <a:rPr lang="en-US" dirty="0" smtClean="0"/>
              <a:t>o enter a Local ID. Enter</a:t>
            </a:r>
          </a:p>
          <a:p>
            <a:r>
              <a:rPr lang="en-US" dirty="0" smtClean="0"/>
              <a:t>Life Stage only if you intend </a:t>
            </a:r>
          </a:p>
          <a:p>
            <a:r>
              <a:rPr lang="en-US" dirty="0"/>
              <a:t>t</a:t>
            </a:r>
            <a:r>
              <a:rPr lang="en-US" dirty="0" smtClean="0"/>
              <a:t>o keep up on it. The Egg is</a:t>
            </a:r>
          </a:p>
          <a:p>
            <a:r>
              <a:rPr lang="en-US" dirty="0"/>
              <a:t>n</a:t>
            </a:r>
            <a:r>
              <a:rPr lang="en-US" dirty="0" smtClean="0"/>
              <a:t>ow an Individual entity in</a:t>
            </a:r>
          </a:p>
          <a:p>
            <a:r>
              <a:rPr lang="en-US" dirty="0" smtClean="0"/>
              <a:t>Basic Info.</a:t>
            </a:r>
          </a:p>
        </p:txBody>
      </p:sp>
      <p:pic>
        <p:nvPicPr>
          <p:cNvPr id="5" name="Picture 4"/>
          <p:cNvPicPr>
            <a:picLocks noChangeAspect="1"/>
          </p:cNvPicPr>
          <p:nvPr/>
        </p:nvPicPr>
        <p:blipFill>
          <a:blip r:embed="rId3"/>
          <a:stretch>
            <a:fillRect/>
          </a:stretch>
        </p:blipFill>
        <p:spPr>
          <a:xfrm>
            <a:off x="1207563" y="4258813"/>
            <a:ext cx="3900118" cy="2099426"/>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48688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29" y="197701"/>
            <a:ext cx="7886700" cy="1325563"/>
          </a:xfrm>
        </p:spPr>
        <p:txBody>
          <a:bodyPr/>
          <a:lstStyle/>
          <a:p>
            <a:r>
              <a:rPr lang="en-US" dirty="0" smtClean="0"/>
              <a:t>Record a Death in Shell</a:t>
            </a:r>
            <a:endParaRPr lang="en-US" dirty="0"/>
          </a:p>
        </p:txBody>
      </p:sp>
      <p:sp>
        <p:nvSpPr>
          <p:cNvPr id="3" name="TextBox 2"/>
          <p:cNvSpPr txBox="1"/>
          <p:nvPr/>
        </p:nvSpPr>
        <p:spPr>
          <a:xfrm>
            <a:off x="5615189" y="1690689"/>
            <a:ext cx="3109313" cy="3970318"/>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You wait several more days for</a:t>
            </a:r>
          </a:p>
          <a:p>
            <a:r>
              <a:rPr lang="en-US" dirty="0" smtClean="0"/>
              <a:t>the other egg to hatch. When</a:t>
            </a:r>
          </a:p>
          <a:p>
            <a:r>
              <a:rPr lang="en-US" dirty="0"/>
              <a:t>y</a:t>
            </a:r>
            <a:r>
              <a:rPr lang="en-US" dirty="0" smtClean="0"/>
              <a:t>ou decide it will not hatch you</a:t>
            </a:r>
          </a:p>
          <a:p>
            <a:r>
              <a:rPr lang="en-US" dirty="0"/>
              <a:t>p</a:t>
            </a:r>
            <a:r>
              <a:rPr lang="en-US" dirty="0" smtClean="0"/>
              <a:t>ull it and open it. Sadly you</a:t>
            </a:r>
          </a:p>
          <a:p>
            <a:r>
              <a:rPr lang="en-US" dirty="0"/>
              <a:t>f</a:t>
            </a:r>
            <a:r>
              <a:rPr lang="en-US" dirty="0" smtClean="0"/>
              <a:t>ind a late term dead in shell</a:t>
            </a:r>
          </a:p>
          <a:p>
            <a:r>
              <a:rPr lang="en-US" dirty="0"/>
              <a:t>c</a:t>
            </a:r>
            <a:r>
              <a:rPr lang="en-US" dirty="0" smtClean="0"/>
              <a:t>hick. To record the death go</a:t>
            </a:r>
          </a:p>
          <a:p>
            <a:r>
              <a:rPr lang="en-US" dirty="0"/>
              <a:t>t</a:t>
            </a:r>
            <a:r>
              <a:rPr lang="en-US" dirty="0" smtClean="0"/>
              <a:t>o My Transactions &gt; Add</a:t>
            </a:r>
          </a:p>
          <a:p>
            <a:r>
              <a:rPr lang="en-US" dirty="0" smtClean="0"/>
              <a:t>Transaction &gt; Disposition &gt; </a:t>
            </a:r>
          </a:p>
          <a:p>
            <a:r>
              <a:rPr lang="en-US" dirty="0" smtClean="0"/>
              <a:t>Death/Disposal. Only the</a:t>
            </a:r>
          </a:p>
          <a:p>
            <a:r>
              <a:rPr lang="en-US" dirty="0"/>
              <a:t>h</a:t>
            </a:r>
            <a:r>
              <a:rPr lang="en-US" dirty="0" smtClean="0"/>
              <a:t>atching of the egg is an</a:t>
            </a:r>
          </a:p>
          <a:p>
            <a:r>
              <a:rPr lang="en-US" dirty="0" smtClean="0"/>
              <a:t>Event. If you find the egg was</a:t>
            </a:r>
          </a:p>
          <a:p>
            <a:r>
              <a:rPr lang="en-US" dirty="0"/>
              <a:t>i</a:t>
            </a:r>
            <a:r>
              <a:rPr lang="en-US" dirty="0" smtClean="0"/>
              <a:t>nfertile this is also the screen</a:t>
            </a:r>
          </a:p>
          <a:p>
            <a:r>
              <a:rPr lang="en-US" dirty="0"/>
              <a:t>y</a:t>
            </a:r>
            <a:r>
              <a:rPr lang="en-US" dirty="0" smtClean="0"/>
              <a:t>ou would go to for recording</a:t>
            </a:r>
          </a:p>
          <a:p>
            <a:r>
              <a:rPr lang="en-US" dirty="0"/>
              <a:t>t</a:t>
            </a:r>
            <a:r>
              <a:rPr lang="en-US" dirty="0" smtClean="0"/>
              <a:t>he disposition of the egg.</a:t>
            </a:r>
            <a:endParaRPr lang="en-US" dirty="0"/>
          </a:p>
        </p:txBody>
      </p:sp>
      <p:pic>
        <p:nvPicPr>
          <p:cNvPr id="4" name="Picture 3"/>
          <p:cNvPicPr>
            <a:picLocks noChangeAspect="1"/>
          </p:cNvPicPr>
          <p:nvPr/>
        </p:nvPicPr>
        <p:blipFill>
          <a:blip r:embed="rId2"/>
          <a:stretch>
            <a:fillRect/>
          </a:stretch>
        </p:blipFill>
        <p:spPr>
          <a:xfrm>
            <a:off x="463546" y="2161241"/>
            <a:ext cx="4971429" cy="2628571"/>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3418908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44" y="0"/>
            <a:ext cx="7886700" cy="1325563"/>
          </a:xfrm>
        </p:spPr>
        <p:txBody>
          <a:bodyPr/>
          <a:lstStyle/>
          <a:p>
            <a:r>
              <a:rPr lang="en-US" dirty="0" smtClean="0"/>
              <a:t>Record the Death</a:t>
            </a:r>
            <a:endParaRPr lang="en-US" dirty="0"/>
          </a:p>
        </p:txBody>
      </p:sp>
      <p:pic>
        <p:nvPicPr>
          <p:cNvPr id="4" name="Picture 3"/>
          <p:cNvPicPr>
            <a:picLocks noChangeAspect="1"/>
          </p:cNvPicPr>
          <p:nvPr/>
        </p:nvPicPr>
        <p:blipFill>
          <a:blip r:embed="rId3"/>
          <a:stretch>
            <a:fillRect/>
          </a:stretch>
        </p:blipFill>
        <p:spPr>
          <a:xfrm>
            <a:off x="283678" y="1325563"/>
            <a:ext cx="5241359" cy="4285903"/>
          </a:xfrm>
          <a:prstGeom prst="rect">
            <a:avLst/>
          </a:prstGeom>
          <a:ln>
            <a:solidFill>
              <a:schemeClr val="tx1"/>
            </a:solidFill>
          </a:ln>
        </p:spPr>
      </p:pic>
      <p:sp>
        <p:nvSpPr>
          <p:cNvPr id="5" name="TextBox 4"/>
          <p:cNvSpPr txBox="1"/>
          <p:nvPr/>
        </p:nvSpPr>
        <p:spPr>
          <a:xfrm>
            <a:off x="5934403" y="295253"/>
            <a:ext cx="2550017" cy="3416320"/>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The Egg Result was a</a:t>
            </a:r>
          </a:p>
          <a:p>
            <a:r>
              <a:rPr lang="en-US" dirty="0"/>
              <a:t>l</a:t>
            </a:r>
            <a:r>
              <a:rPr lang="en-US" dirty="0" smtClean="0"/>
              <a:t>ate term dead embryo.</a:t>
            </a:r>
          </a:p>
          <a:p>
            <a:r>
              <a:rPr lang="en-US" dirty="0" smtClean="0"/>
              <a:t>When you open the</a:t>
            </a:r>
          </a:p>
          <a:p>
            <a:r>
              <a:rPr lang="en-US" dirty="0"/>
              <a:t>e</a:t>
            </a:r>
            <a:r>
              <a:rPr lang="en-US" dirty="0" smtClean="0"/>
              <a:t>gg you determine that</a:t>
            </a:r>
          </a:p>
          <a:p>
            <a:r>
              <a:rPr lang="en-US" dirty="0"/>
              <a:t>t</a:t>
            </a:r>
            <a:r>
              <a:rPr lang="en-US" dirty="0" smtClean="0"/>
              <a:t>he chick was </a:t>
            </a:r>
            <a:r>
              <a:rPr lang="en-US" dirty="0" err="1" smtClean="0"/>
              <a:t>malpositioned</a:t>
            </a:r>
            <a:r>
              <a:rPr lang="en-US" dirty="0" smtClean="0"/>
              <a:t> and unable to pip. In the</a:t>
            </a:r>
          </a:p>
          <a:p>
            <a:r>
              <a:rPr lang="en-US" dirty="0" smtClean="0"/>
              <a:t>Basic Info it remains an</a:t>
            </a:r>
          </a:p>
          <a:p>
            <a:r>
              <a:rPr lang="en-US" dirty="0" smtClean="0"/>
              <a:t>Egg but the status is</a:t>
            </a:r>
          </a:p>
          <a:p>
            <a:r>
              <a:rPr lang="en-US" dirty="0" smtClean="0"/>
              <a:t>Dead. You are not required to record a Local ID for a dead egg.</a:t>
            </a:r>
            <a:endParaRPr lang="en-US" dirty="0"/>
          </a:p>
        </p:txBody>
      </p:sp>
      <p:pic>
        <p:nvPicPr>
          <p:cNvPr id="6" name="Picture 5"/>
          <p:cNvPicPr>
            <a:picLocks noChangeAspect="1"/>
          </p:cNvPicPr>
          <p:nvPr/>
        </p:nvPicPr>
        <p:blipFill>
          <a:blip r:embed="rId4"/>
          <a:stretch>
            <a:fillRect/>
          </a:stretch>
        </p:blipFill>
        <p:spPr>
          <a:xfrm>
            <a:off x="4236801" y="3942019"/>
            <a:ext cx="4247619" cy="1571429"/>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2261591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Egg was Infertile?</a:t>
            </a:r>
            <a:endParaRPr lang="en-US" dirty="0"/>
          </a:p>
        </p:txBody>
      </p:sp>
      <p:pic>
        <p:nvPicPr>
          <p:cNvPr id="4" name="Picture 3"/>
          <p:cNvPicPr>
            <a:picLocks noChangeAspect="1"/>
          </p:cNvPicPr>
          <p:nvPr/>
        </p:nvPicPr>
        <p:blipFill>
          <a:blip r:embed="rId2"/>
          <a:stretch>
            <a:fillRect/>
          </a:stretch>
        </p:blipFill>
        <p:spPr>
          <a:xfrm>
            <a:off x="252617" y="1571715"/>
            <a:ext cx="4770144" cy="321083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090823" y="4217710"/>
            <a:ext cx="4438095" cy="1771429"/>
          </a:xfrm>
          <a:prstGeom prst="rect">
            <a:avLst/>
          </a:prstGeom>
          <a:ln>
            <a:solidFill>
              <a:schemeClr val="tx1"/>
            </a:solidFill>
          </a:ln>
        </p:spPr>
      </p:pic>
      <p:sp>
        <p:nvSpPr>
          <p:cNvPr id="3" name="TextBox 2"/>
          <p:cNvSpPr txBox="1"/>
          <p:nvPr/>
        </p:nvSpPr>
        <p:spPr>
          <a:xfrm>
            <a:off x="4882834" y="1417168"/>
            <a:ext cx="3772443" cy="2862322"/>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As mentioned, if the egg is found to </a:t>
            </a:r>
          </a:p>
          <a:p>
            <a:r>
              <a:rPr lang="en-US" dirty="0"/>
              <a:t>b</a:t>
            </a:r>
            <a:r>
              <a:rPr lang="en-US" dirty="0" smtClean="0"/>
              <a:t>e </a:t>
            </a:r>
            <a:r>
              <a:rPr lang="en-US" dirty="0"/>
              <a:t>i</a:t>
            </a:r>
            <a:r>
              <a:rPr lang="en-US" dirty="0" smtClean="0"/>
              <a:t>nfertile you go to the same Death/</a:t>
            </a:r>
          </a:p>
          <a:p>
            <a:r>
              <a:rPr lang="en-US" dirty="0" smtClean="0"/>
              <a:t>Disposal screen. Both Egg Results and</a:t>
            </a:r>
          </a:p>
          <a:p>
            <a:r>
              <a:rPr lang="en-US" dirty="0" smtClean="0"/>
              <a:t>Fertility Status would be Infertile. The</a:t>
            </a:r>
          </a:p>
          <a:p>
            <a:r>
              <a:rPr lang="en-US" dirty="0" smtClean="0"/>
              <a:t>Fertility Assessment Method is a</a:t>
            </a:r>
          </a:p>
          <a:p>
            <a:r>
              <a:rPr lang="en-US" dirty="0"/>
              <a:t>d</a:t>
            </a:r>
            <a:r>
              <a:rPr lang="en-US" dirty="0" smtClean="0"/>
              <a:t>ata standard with various options.</a:t>
            </a:r>
          </a:p>
          <a:p>
            <a:r>
              <a:rPr lang="en-US" dirty="0" smtClean="0"/>
              <a:t>Here we candled the egg. A Local ID is also not required for an Infertile egg. The Basic Info still displays it as an Egg but it is not Dead, it is Disposed.</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283889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a Group of Eggs</a:t>
            </a:r>
            <a:br>
              <a:rPr lang="en-US" dirty="0" smtClean="0"/>
            </a:br>
            <a:r>
              <a:rPr lang="en-US" sz="2000" dirty="0" smtClean="0"/>
              <a:t>(or Egg Mass)</a:t>
            </a:r>
            <a:endParaRPr lang="en-US" sz="2000" dirty="0"/>
          </a:p>
        </p:txBody>
      </p:sp>
      <p:pic>
        <p:nvPicPr>
          <p:cNvPr id="2052" name="Picture 4" descr="Image result for Easter bunny with egg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32" y="1782040"/>
            <a:ext cx="5511129" cy="36740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40191" y="1690689"/>
            <a:ext cx="2872709" cy="3693319"/>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You would record the eggs</a:t>
            </a:r>
          </a:p>
          <a:p>
            <a:r>
              <a:rPr lang="en-US" dirty="0"/>
              <a:t>a</a:t>
            </a:r>
            <a:r>
              <a:rPr lang="en-US" dirty="0" smtClean="0"/>
              <a:t>s a Group if you could</a:t>
            </a:r>
          </a:p>
          <a:p>
            <a:r>
              <a:rPr lang="en-US" dirty="0"/>
              <a:t>c</a:t>
            </a:r>
            <a:r>
              <a:rPr lang="en-US" dirty="0" smtClean="0"/>
              <a:t>ount them and they were</a:t>
            </a:r>
          </a:p>
          <a:p>
            <a:r>
              <a:rPr lang="en-US" dirty="0"/>
              <a:t>n</a:t>
            </a:r>
            <a:r>
              <a:rPr lang="en-US" dirty="0" smtClean="0"/>
              <a:t>ot individually identifiable.</a:t>
            </a:r>
          </a:p>
          <a:p>
            <a:r>
              <a:rPr lang="en-US" dirty="0" smtClean="0"/>
              <a:t>You would record eggs as a</a:t>
            </a:r>
          </a:p>
          <a:p>
            <a:r>
              <a:rPr lang="en-US" dirty="0" smtClean="0"/>
              <a:t>Mass if there were too many</a:t>
            </a:r>
          </a:p>
          <a:p>
            <a:r>
              <a:rPr lang="en-US" dirty="0"/>
              <a:t>t</a:t>
            </a:r>
            <a:r>
              <a:rPr lang="en-US" dirty="0" smtClean="0"/>
              <a:t>o count. Often Egg Masses</a:t>
            </a:r>
          </a:p>
          <a:p>
            <a:r>
              <a:rPr lang="en-US" dirty="0"/>
              <a:t>a</a:t>
            </a:r>
            <a:r>
              <a:rPr lang="en-US" dirty="0" smtClean="0"/>
              <a:t>re held together with a </a:t>
            </a:r>
          </a:p>
          <a:p>
            <a:r>
              <a:rPr lang="en-US" dirty="0"/>
              <a:t>g</a:t>
            </a:r>
            <a:r>
              <a:rPr lang="en-US" dirty="0" smtClean="0"/>
              <a:t>elatinous substance. The</a:t>
            </a:r>
          </a:p>
          <a:p>
            <a:r>
              <a:rPr lang="en-US" dirty="0"/>
              <a:t>f</a:t>
            </a:r>
            <a:r>
              <a:rPr lang="en-US" dirty="0" smtClean="0"/>
              <a:t>unctionality in ZIMS is the</a:t>
            </a:r>
          </a:p>
          <a:p>
            <a:r>
              <a:rPr lang="en-US" dirty="0"/>
              <a:t>s</a:t>
            </a:r>
            <a:r>
              <a:rPr lang="en-US" dirty="0" smtClean="0"/>
              <a:t>ame for Group of Eggs and </a:t>
            </a:r>
          </a:p>
          <a:p>
            <a:r>
              <a:rPr lang="en-US" dirty="0" smtClean="0"/>
              <a:t>Egg Mass so we will cover </a:t>
            </a:r>
          </a:p>
          <a:p>
            <a:r>
              <a:rPr lang="en-US" dirty="0" smtClean="0"/>
              <a:t>only Group of Eggs.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2897139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Start from Start</a:t>
            </a:r>
            <a:endParaRPr lang="en-US" dirty="0"/>
          </a:p>
        </p:txBody>
      </p:sp>
      <p:pic>
        <p:nvPicPr>
          <p:cNvPr id="3" name="Picture 2"/>
          <p:cNvPicPr>
            <a:picLocks noChangeAspect="1"/>
          </p:cNvPicPr>
          <p:nvPr/>
        </p:nvPicPr>
        <p:blipFill>
          <a:blip r:embed="rId2"/>
          <a:stretch>
            <a:fillRect/>
          </a:stretch>
        </p:blipFill>
        <p:spPr>
          <a:xfrm>
            <a:off x="361600" y="1902487"/>
            <a:ext cx="5123809" cy="3800000"/>
          </a:xfrm>
          <a:prstGeom prst="rect">
            <a:avLst/>
          </a:prstGeom>
          <a:ln>
            <a:solidFill>
              <a:schemeClr val="tx1"/>
            </a:solidFill>
          </a:ln>
        </p:spPr>
      </p:pic>
      <p:sp>
        <p:nvSpPr>
          <p:cNvPr id="4" name="TextBox 3"/>
          <p:cNvSpPr txBox="1"/>
          <p:nvPr/>
        </p:nvSpPr>
        <p:spPr>
          <a:xfrm>
            <a:off x="5677201" y="2202287"/>
            <a:ext cx="2886496" cy="2308324"/>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Unlike a Single Egg, you</a:t>
            </a:r>
          </a:p>
          <a:p>
            <a:r>
              <a:rPr lang="en-US" dirty="0"/>
              <a:t>c</a:t>
            </a:r>
            <a:r>
              <a:rPr lang="en-US" dirty="0" smtClean="0"/>
              <a:t>annot record a Group of</a:t>
            </a:r>
          </a:p>
          <a:p>
            <a:r>
              <a:rPr lang="en-US" dirty="0" smtClean="0"/>
              <a:t>Eggs from within the dam</a:t>
            </a:r>
          </a:p>
          <a:p>
            <a:r>
              <a:rPr lang="en-US" dirty="0"/>
              <a:t>r</a:t>
            </a:r>
            <a:r>
              <a:rPr lang="en-US" dirty="0" smtClean="0"/>
              <a:t>ecord. You must go to</a:t>
            </a:r>
          </a:p>
          <a:p>
            <a:r>
              <a:rPr lang="en-US" dirty="0" smtClean="0"/>
              <a:t>Start &gt; Accession &gt; Group</a:t>
            </a:r>
          </a:p>
          <a:p>
            <a:r>
              <a:rPr lang="en-US" dirty="0"/>
              <a:t>o</a:t>
            </a:r>
            <a:r>
              <a:rPr lang="en-US" dirty="0" smtClean="0"/>
              <a:t>f Eggs &gt; Accession Type.</a:t>
            </a:r>
          </a:p>
          <a:p>
            <a:r>
              <a:rPr lang="en-US" dirty="0" smtClean="0"/>
              <a:t>We are recording this Group</a:t>
            </a:r>
          </a:p>
          <a:p>
            <a:r>
              <a:rPr lang="en-US" dirty="0"/>
              <a:t>o</a:t>
            </a:r>
            <a:r>
              <a:rPr lang="en-US" dirty="0" smtClean="0"/>
              <a:t>f Eggs From Lay.</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2458788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start with </a:t>
            </a:r>
            <a:r>
              <a:rPr lang="en-US" smtClean="0"/>
              <a:t>a Fetus</a:t>
            </a:r>
            <a:endParaRPr lang="en-US"/>
          </a:p>
        </p:txBody>
      </p:sp>
      <p:pic>
        <p:nvPicPr>
          <p:cNvPr id="1026" name="Picture 2" descr="Image result for Flemish giant rab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11" y="1690689"/>
            <a:ext cx="4429304" cy="33527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22006" y="1660066"/>
            <a:ext cx="2952988" cy="3693319"/>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Your Flemish Giant Rabbit</a:t>
            </a:r>
          </a:p>
          <a:p>
            <a:r>
              <a:rPr lang="en-US" dirty="0"/>
              <a:t>h</a:t>
            </a:r>
            <a:r>
              <a:rPr lang="en-US" dirty="0" smtClean="0"/>
              <a:t>as been gaining weight. You </a:t>
            </a:r>
          </a:p>
          <a:p>
            <a:r>
              <a:rPr lang="en-US" dirty="0" smtClean="0"/>
              <a:t>so hope that she is pregnant</a:t>
            </a:r>
          </a:p>
          <a:p>
            <a:r>
              <a:rPr lang="en-US" dirty="0"/>
              <a:t>b</a:t>
            </a:r>
            <a:r>
              <a:rPr lang="en-US" dirty="0" smtClean="0"/>
              <a:t>ecause other institutions</a:t>
            </a:r>
          </a:p>
          <a:p>
            <a:r>
              <a:rPr lang="en-US" dirty="0"/>
              <a:t>h</a:t>
            </a:r>
            <a:r>
              <a:rPr lang="en-US" dirty="0" smtClean="0"/>
              <a:t>ave expressed an interest</a:t>
            </a:r>
          </a:p>
          <a:p>
            <a:r>
              <a:rPr lang="en-US" dirty="0"/>
              <a:t>i</a:t>
            </a:r>
            <a:r>
              <a:rPr lang="en-US" dirty="0" smtClean="0"/>
              <a:t>n offspring from her due to</a:t>
            </a:r>
          </a:p>
          <a:p>
            <a:r>
              <a:rPr lang="en-US" dirty="0"/>
              <a:t>h</a:t>
            </a:r>
            <a:r>
              <a:rPr lang="en-US" dirty="0" smtClean="0"/>
              <a:t>er extremely gentle nature</a:t>
            </a:r>
          </a:p>
          <a:p>
            <a:r>
              <a:rPr lang="en-US" dirty="0"/>
              <a:t>a</a:t>
            </a:r>
            <a:r>
              <a:rPr lang="en-US" dirty="0" smtClean="0"/>
              <a:t>nd success as a program</a:t>
            </a:r>
          </a:p>
          <a:p>
            <a:r>
              <a:rPr lang="en-US" dirty="0"/>
              <a:t>a</a:t>
            </a:r>
            <a:r>
              <a:rPr lang="en-US" dirty="0" smtClean="0"/>
              <a:t>nimal. If she is indeed</a:t>
            </a:r>
          </a:p>
          <a:p>
            <a:r>
              <a:rPr lang="en-US" dirty="0"/>
              <a:t>p</a:t>
            </a:r>
            <a:r>
              <a:rPr lang="en-US" dirty="0" smtClean="0"/>
              <a:t>regnant you want to move</a:t>
            </a:r>
          </a:p>
          <a:p>
            <a:r>
              <a:rPr lang="en-US" dirty="0"/>
              <a:t>h</a:t>
            </a:r>
            <a:r>
              <a:rPr lang="en-US" dirty="0" smtClean="0"/>
              <a:t>er into a pen where she will</a:t>
            </a:r>
          </a:p>
          <a:p>
            <a:r>
              <a:rPr lang="en-US" dirty="0"/>
              <a:t>h</a:t>
            </a:r>
            <a:r>
              <a:rPr lang="en-US" dirty="0" smtClean="0"/>
              <a:t>ave a quieter environment</a:t>
            </a:r>
          </a:p>
          <a:p>
            <a:r>
              <a:rPr lang="en-US" dirty="0"/>
              <a:t>t</a:t>
            </a:r>
            <a:r>
              <a:rPr lang="en-US" dirty="0" smtClean="0"/>
              <a:t>o give birth.</a:t>
            </a:r>
            <a:endParaRPr lang="en-US" dirty="0"/>
          </a:p>
        </p:txBody>
      </p:sp>
      <p:pic>
        <p:nvPicPr>
          <p:cNvPr id="1030" name="Picture 6" descr="Image result for Easter egg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5496279"/>
            <a:ext cx="4744341" cy="6823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525973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797"/>
            <a:ext cx="7886700" cy="1325563"/>
          </a:xfrm>
        </p:spPr>
        <p:txBody>
          <a:bodyPr/>
          <a:lstStyle/>
          <a:p>
            <a:r>
              <a:rPr lang="en-US" dirty="0" smtClean="0"/>
              <a:t>Three Options for Lay Date </a:t>
            </a:r>
            <a:endParaRPr lang="en-US" dirty="0"/>
          </a:p>
        </p:txBody>
      </p:sp>
      <p:pic>
        <p:nvPicPr>
          <p:cNvPr id="1026" name="Picture 2" descr="Image result for white-faced whistling duck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1199" b="12236"/>
          <a:stretch/>
        </p:blipFill>
        <p:spPr bwMode="auto">
          <a:xfrm>
            <a:off x="464668" y="1970890"/>
            <a:ext cx="3200400" cy="32969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83542" y="1107582"/>
            <a:ext cx="4738348" cy="452431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Your pair of white-faced whistling ducks</a:t>
            </a:r>
          </a:p>
          <a:p>
            <a:r>
              <a:rPr lang="en-US" dirty="0"/>
              <a:t>h</a:t>
            </a:r>
            <a:r>
              <a:rPr lang="en-US" dirty="0" smtClean="0"/>
              <a:t>ave laid a clutch of 5 eggs. Depending on</a:t>
            </a:r>
          </a:p>
          <a:p>
            <a:r>
              <a:rPr lang="en-US" dirty="0"/>
              <a:t>h</a:t>
            </a:r>
            <a:r>
              <a:rPr lang="en-US" dirty="0" smtClean="0"/>
              <a:t>ow much you know about this clutch there</a:t>
            </a:r>
          </a:p>
          <a:p>
            <a:r>
              <a:rPr lang="en-US" dirty="0"/>
              <a:t>a</a:t>
            </a:r>
            <a:r>
              <a:rPr lang="en-US" dirty="0" smtClean="0"/>
              <a:t>re three date options for recording the </a:t>
            </a:r>
          </a:p>
          <a:p>
            <a:r>
              <a:rPr lang="en-US" dirty="0" smtClean="0"/>
              <a:t>Group of Eggs:</a:t>
            </a:r>
          </a:p>
          <a:p>
            <a:r>
              <a:rPr lang="en-US" dirty="0" smtClean="0"/>
              <a:t>1)If you followed the clutch closely and know</a:t>
            </a:r>
          </a:p>
          <a:p>
            <a:r>
              <a:rPr lang="en-US" dirty="0"/>
              <a:t>e</a:t>
            </a:r>
            <a:r>
              <a:rPr lang="en-US" dirty="0" smtClean="0"/>
              <a:t>ach day an egg was laid, you can start with a</a:t>
            </a:r>
          </a:p>
          <a:p>
            <a:r>
              <a:rPr lang="en-US" dirty="0" smtClean="0"/>
              <a:t>Group count of “1” and add each egg as</a:t>
            </a:r>
          </a:p>
          <a:p>
            <a:r>
              <a:rPr lang="en-US" dirty="0" smtClean="0"/>
              <a:t>laid as Partial Acquisitions into the Group</a:t>
            </a:r>
          </a:p>
          <a:p>
            <a:r>
              <a:rPr lang="en-US" dirty="0" smtClean="0"/>
              <a:t>2)If you know the date the first and last egg</a:t>
            </a:r>
          </a:p>
          <a:p>
            <a:r>
              <a:rPr lang="en-US" dirty="0"/>
              <a:t>w</a:t>
            </a:r>
            <a:r>
              <a:rPr lang="en-US" dirty="0" smtClean="0"/>
              <a:t>as laid you could record the total number of </a:t>
            </a:r>
          </a:p>
          <a:p>
            <a:r>
              <a:rPr lang="en-US" smtClean="0"/>
              <a:t>eggs and a </a:t>
            </a:r>
            <a:r>
              <a:rPr lang="en-US" dirty="0" smtClean="0"/>
              <a:t>range </a:t>
            </a:r>
            <a:r>
              <a:rPr lang="en-US" smtClean="0"/>
              <a:t>estimate for the lay date.</a:t>
            </a:r>
            <a:endParaRPr lang="en-US" dirty="0" smtClean="0"/>
          </a:p>
          <a:p>
            <a:r>
              <a:rPr lang="en-US" dirty="0" smtClean="0"/>
              <a:t>3)If you find the clutch in its entirety and do</a:t>
            </a:r>
          </a:p>
          <a:p>
            <a:r>
              <a:rPr lang="en-US" dirty="0"/>
              <a:t>n</a:t>
            </a:r>
            <a:r>
              <a:rPr lang="en-US" dirty="0" smtClean="0"/>
              <a:t>ot know any dates associated with the eggs</a:t>
            </a:r>
          </a:p>
          <a:p>
            <a:r>
              <a:rPr lang="en-US" dirty="0"/>
              <a:t>y</a:t>
            </a:r>
            <a:r>
              <a:rPr lang="en-US" dirty="0" smtClean="0"/>
              <a:t>ou can record a date estimate of Approximately</a:t>
            </a:r>
          </a:p>
          <a:p>
            <a:r>
              <a:rPr lang="en-US" dirty="0" smtClean="0"/>
              <a:t>Before the date you found them.</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2330468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 – Egg by Egg</a:t>
            </a:r>
            <a:endParaRPr lang="en-US" dirty="0"/>
          </a:p>
        </p:txBody>
      </p:sp>
      <p:pic>
        <p:nvPicPr>
          <p:cNvPr id="3" name="Picture 2"/>
          <p:cNvPicPr>
            <a:picLocks noChangeAspect="1"/>
          </p:cNvPicPr>
          <p:nvPr/>
        </p:nvPicPr>
        <p:blipFill>
          <a:blip r:embed="rId2"/>
          <a:stretch>
            <a:fillRect/>
          </a:stretch>
        </p:blipFill>
        <p:spPr>
          <a:xfrm>
            <a:off x="800905" y="1446792"/>
            <a:ext cx="7714445" cy="1736113"/>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800905" y="3404547"/>
            <a:ext cx="3567215" cy="2936038"/>
          </a:xfrm>
          <a:prstGeom prst="rect">
            <a:avLst/>
          </a:prstGeom>
          <a:ln>
            <a:solidFill>
              <a:schemeClr val="tx1"/>
            </a:solidFill>
          </a:ln>
        </p:spPr>
      </p:pic>
      <p:sp>
        <p:nvSpPr>
          <p:cNvPr id="5" name="TextBox 4"/>
          <p:cNvSpPr txBox="1"/>
          <p:nvPr/>
        </p:nvSpPr>
        <p:spPr>
          <a:xfrm>
            <a:off x="4658127" y="3528811"/>
            <a:ext cx="3928383"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Here we have recorded each egg(s) as</a:t>
            </a:r>
          </a:p>
          <a:p>
            <a:r>
              <a:rPr lang="en-US" dirty="0"/>
              <a:t>t</a:t>
            </a:r>
            <a:r>
              <a:rPr lang="en-US" dirty="0" smtClean="0"/>
              <a:t>hey were laid. Remember to assign it</a:t>
            </a:r>
          </a:p>
          <a:p>
            <a:r>
              <a:rPr lang="en-US" dirty="0"/>
              <a:t>t</a:t>
            </a:r>
            <a:r>
              <a:rPr lang="en-US" dirty="0" smtClean="0"/>
              <a:t>o the Clutch/Litter that was created</a:t>
            </a:r>
          </a:p>
          <a:p>
            <a:r>
              <a:rPr lang="en-US" dirty="0"/>
              <a:t>f</a:t>
            </a:r>
            <a:r>
              <a:rPr lang="en-US" dirty="0" smtClean="0"/>
              <a:t>or the first egg if you created one.</a:t>
            </a:r>
          </a:p>
          <a:p>
            <a:r>
              <a:rPr lang="en-US" dirty="0" smtClean="0"/>
              <a:t>Record the number of eggs in Record</a:t>
            </a:r>
          </a:p>
          <a:p>
            <a:r>
              <a:rPr lang="en-US" dirty="0" smtClean="0"/>
              <a:t>Group Change Count. Your My </a:t>
            </a:r>
          </a:p>
          <a:p>
            <a:r>
              <a:rPr lang="en-US" dirty="0" smtClean="0"/>
              <a:t>Transaction grid will look like the above.</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2209319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Grid for Option #1</a:t>
            </a:r>
            <a:endParaRPr lang="en-US" dirty="0"/>
          </a:p>
        </p:txBody>
      </p:sp>
      <p:pic>
        <p:nvPicPr>
          <p:cNvPr id="3" name="Picture 2"/>
          <p:cNvPicPr>
            <a:picLocks noChangeAspect="1"/>
          </p:cNvPicPr>
          <p:nvPr/>
        </p:nvPicPr>
        <p:blipFill>
          <a:blip r:embed="rId2"/>
          <a:stretch>
            <a:fillRect/>
          </a:stretch>
        </p:blipFill>
        <p:spPr>
          <a:xfrm>
            <a:off x="1714857" y="1507028"/>
            <a:ext cx="5714286" cy="3200000"/>
          </a:xfrm>
          <a:prstGeom prst="rect">
            <a:avLst/>
          </a:prstGeom>
          <a:ln>
            <a:solidFill>
              <a:schemeClr val="tx1"/>
            </a:solidFill>
          </a:ln>
        </p:spPr>
      </p:pic>
      <p:sp>
        <p:nvSpPr>
          <p:cNvPr id="4" name="TextBox 3"/>
          <p:cNvSpPr txBox="1"/>
          <p:nvPr/>
        </p:nvSpPr>
        <p:spPr>
          <a:xfrm>
            <a:off x="1197735" y="4945487"/>
            <a:ext cx="6533071" cy="646331"/>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Your Census grid will also reflect the addition of the egg(s) as Partial</a:t>
            </a:r>
          </a:p>
          <a:p>
            <a:r>
              <a:rPr lang="en-US" dirty="0" smtClean="0"/>
              <a:t>Acquisitions Into the Group.</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32</a:t>
            </a:fld>
            <a:endParaRPr lang="en-US"/>
          </a:p>
        </p:txBody>
      </p:sp>
    </p:spTree>
    <p:extLst>
      <p:ext uri="{BB962C8B-B14F-4D97-AF65-F5344CB8AC3E}">
        <p14:creationId xmlns:p14="http://schemas.microsoft.com/office/powerpoint/2010/main" val="1440376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 Range</a:t>
            </a:r>
            <a:endParaRPr lang="en-US" dirty="0"/>
          </a:p>
        </p:txBody>
      </p:sp>
      <p:pic>
        <p:nvPicPr>
          <p:cNvPr id="3" name="Picture 2"/>
          <p:cNvPicPr>
            <a:picLocks noChangeAspect="1"/>
          </p:cNvPicPr>
          <p:nvPr/>
        </p:nvPicPr>
        <p:blipFill>
          <a:blip r:embed="rId2"/>
          <a:stretch>
            <a:fillRect/>
          </a:stretch>
        </p:blipFill>
        <p:spPr>
          <a:xfrm>
            <a:off x="628650" y="1489821"/>
            <a:ext cx="4528365" cy="352006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05610" y="5228823"/>
            <a:ext cx="4551405" cy="113288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434900" y="226628"/>
            <a:ext cx="3206825" cy="2526386"/>
          </a:xfrm>
          <a:prstGeom prst="rect">
            <a:avLst/>
          </a:prstGeom>
          <a:ln>
            <a:solidFill>
              <a:schemeClr val="tx1"/>
            </a:solidFill>
          </a:ln>
        </p:spPr>
      </p:pic>
      <p:sp>
        <p:nvSpPr>
          <p:cNvPr id="6" name="TextBox 5"/>
          <p:cNvSpPr txBox="1"/>
          <p:nvPr/>
        </p:nvSpPr>
        <p:spPr>
          <a:xfrm>
            <a:off x="5297142" y="2932942"/>
            <a:ext cx="3764172" cy="2862322"/>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When using a Date Range record</a:t>
            </a:r>
          </a:p>
          <a:p>
            <a:r>
              <a:rPr lang="en-US" dirty="0"/>
              <a:t>t</a:t>
            </a:r>
            <a:r>
              <a:rPr lang="en-US" dirty="0" smtClean="0"/>
              <a:t>he date the last egg was laid as</a:t>
            </a:r>
          </a:p>
          <a:p>
            <a:r>
              <a:rPr lang="en-US" dirty="0"/>
              <a:t>t</a:t>
            </a:r>
            <a:r>
              <a:rPr lang="en-US" dirty="0" smtClean="0"/>
              <a:t>he Date because that is when you</a:t>
            </a:r>
          </a:p>
          <a:p>
            <a:r>
              <a:rPr lang="en-US" dirty="0"/>
              <a:t>a</a:t>
            </a:r>
            <a:r>
              <a:rPr lang="en-US" dirty="0" smtClean="0"/>
              <a:t>re accessioning the group. Record </a:t>
            </a:r>
          </a:p>
          <a:p>
            <a:r>
              <a:rPr lang="en-US" dirty="0" smtClean="0"/>
              <a:t>the </a:t>
            </a:r>
            <a:r>
              <a:rPr lang="en-US" dirty="0"/>
              <a:t>R</a:t>
            </a:r>
            <a:r>
              <a:rPr lang="en-US" dirty="0" smtClean="0"/>
              <a:t>ange in the Egg Laid Date field. </a:t>
            </a:r>
          </a:p>
          <a:p>
            <a:r>
              <a:rPr lang="en-US" dirty="0" smtClean="0"/>
              <a:t>Although My Transactions (lower left) </a:t>
            </a:r>
          </a:p>
          <a:p>
            <a:r>
              <a:rPr lang="en-US" dirty="0" smtClean="0"/>
              <a:t>and the Census grid will display the </a:t>
            </a:r>
          </a:p>
          <a:p>
            <a:r>
              <a:rPr lang="en-US" dirty="0" smtClean="0"/>
              <a:t>accession date, the Date Laid </a:t>
            </a:r>
          </a:p>
          <a:p>
            <a:r>
              <a:rPr lang="en-US" dirty="0"/>
              <a:t>w</a:t>
            </a:r>
            <a:r>
              <a:rPr lang="en-US" dirty="0" smtClean="0"/>
              <a:t>ill display as the range in Basic </a:t>
            </a:r>
          </a:p>
          <a:p>
            <a:r>
              <a:rPr lang="en-US" dirty="0" smtClean="0"/>
              <a:t>Info.</a:t>
            </a:r>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33</a:t>
            </a:fld>
            <a:endParaRPr lang="en-US"/>
          </a:p>
        </p:txBody>
      </p:sp>
    </p:spTree>
    <p:extLst>
      <p:ext uri="{BB962C8B-B14F-4D97-AF65-F5344CB8AC3E}">
        <p14:creationId xmlns:p14="http://schemas.microsoft.com/office/powerpoint/2010/main" val="3801003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#3 - </a:t>
            </a:r>
            <a:r>
              <a:rPr lang="en-US" smtClean="0"/>
              <a:t>ApproxBefore</a:t>
            </a:r>
            <a:endParaRPr lang="en-US"/>
          </a:p>
        </p:txBody>
      </p:sp>
      <p:sp>
        <p:nvSpPr>
          <p:cNvPr id="3" name="TextBox 2"/>
          <p:cNvSpPr txBox="1"/>
          <p:nvPr/>
        </p:nvSpPr>
        <p:spPr>
          <a:xfrm>
            <a:off x="4893972" y="1787709"/>
            <a:ext cx="3845155"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If using </a:t>
            </a:r>
            <a:r>
              <a:rPr lang="en-US" dirty="0" err="1" smtClean="0"/>
              <a:t>ApproxBefore</a:t>
            </a:r>
            <a:r>
              <a:rPr lang="en-US" dirty="0" smtClean="0"/>
              <a:t> as the estimate</a:t>
            </a:r>
          </a:p>
          <a:p>
            <a:r>
              <a:rPr lang="en-US" dirty="0"/>
              <a:t>f</a:t>
            </a:r>
            <a:r>
              <a:rPr lang="en-US" dirty="0" smtClean="0"/>
              <a:t>or the Egg Lay Date the Date would be</a:t>
            </a:r>
          </a:p>
          <a:p>
            <a:r>
              <a:rPr lang="en-US" dirty="0"/>
              <a:t>t</a:t>
            </a:r>
            <a:r>
              <a:rPr lang="en-US" dirty="0" smtClean="0"/>
              <a:t>he date that the clutch was found,</a:t>
            </a:r>
          </a:p>
          <a:p>
            <a:r>
              <a:rPr lang="en-US" dirty="0" smtClean="0"/>
              <a:t>in this example May 28, 2017. My</a:t>
            </a:r>
          </a:p>
          <a:p>
            <a:r>
              <a:rPr lang="en-US" dirty="0" smtClean="0"/>
              <a:t>Transactions, Basic Info and Census</a:t>
            </a:r>
          </a:p>
          <a:p>
            <a:r>
              <a:rPr lang="en-US" dirty="0" smtClean="0"/>
              <a:t>Grid will all display the same date</a:t>
            </a:r>
          </a:p>
          <a:p>
            <a:r>
              <a:rPr lang="en-US" dirty="0"/>
              <a:t>e</a:t>
            </a:r>
            <a:r>
              <a:rPr lang="en-US" dirty="0" smtClean="0"/>
              <a:t>stimated as before this date.</a:t>
            </a:r>
          </a:p>
        </p:txBody>
      </p:sp>
      <p:pic>
        <p:nvPicPr>
          <p:cNvPr id="4" name="Picture 3"/>
          <p:cNvPicPr>
            <a:picLocks noChangeAspect="1"/>
          </p:cNvPicPr>
          <p:nvPr/>
        </p:nvPicPr>
        <p:blipFill>
          <a:blip r:embed="rId2"/>
          <a:stretch>
            <a:fillRect/>
          </a:stretch>
        </p:blipFill>
        <p:spPr>
          <a:xfrm>
            <a:off x="299908" y="1854558"/>
            <a:ext cx="4371429" cy="14000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81524" y="3588316"/>
            <a:ext cx="4390476" cy="2257143"/>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010008" y="4049752"/>
            <a:ext cx="4824899" cy="1632304"/>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D1A12E6A-C85A-496C-95D0-8B82A2649983}" type="slidenum">
              <a:rPr lang="en-US" smtClean="0"/>
              <a:t>34</a:t>
            </a:fld>
            <a:endParaRPr lang="en-US"/>
          </a:p>
        </p:txBody>
      </p:sp>
    </p:spTree>
    <p:extLst>
      <p:ext uri="{BB962C8B-B14F-4D97-AF65-F5344CB8AC3E}">
        <p14:creationId xmlns:p14="http://schemas.microsoft.com/office/powerpoint/2010/main" val="498770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Hatching Scenario</a:t>
            </a:r>
            <a:endParaRPr lang="en-US" dirty="0"/>
          </a:p>
        </p:txBody>
      </p:sp>
      <p:pic>
        <p:nvPicPr>
          <p:cNvPr id="7" name="Picture 6"/>
          <p:cNvPicPr>
            <a:picLocks noChangeAspect="1"/>
          </p:cNvPicPr>
          <p:nvPr/>
        </p:nvPicPr>
        <p:blipFill>
          <a:blip r:embed="rId2"/>
          <a:stretch>
            <a:fillRect/>
          </a:stretch>
        </p:blipFill>
        <p:spPr>
          <a:xfrm>
            <a:off x="406836" y="1591139"/>
            <a:ext cx="4925018" cy="3622880"/>
          </a:xfrm>
          <a:prstGeom prst="rect">
            <a:avLst/>
          </a:prstGeom>
          <a:effectLst>
            <a:softEdge rad="127000"/>
          </a:effectLst>
        </p:spPr>
      </p:pic>
      <p:sp>
        <p:nvSpPr>
          <p:cNvPr id="3" name="TextBox 2"/>
          <p:cNvSpPr txBox="1"/>
          <p:nvPr/>
        </p:nvSpPr>
        <p:spPr>
          <a:xfrm>
            <a:off x="4424294" y="3490174"/>
            <a:ext cx="4328301"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results for our clutch of eggs is:</a:t>
            </a:r>
          </a:p>
          <a:p>
            <a:pPr marL="285750" indent="-285750">
              <a:buFont typeface="Arial" panose="020B0604020202020204" pitchFamily="34" charset="0"/>
              <a:buChar char="•"/>
            </a:pPr>
            <a:r>
              <a:rPr lang="en-US" dirty="0" smtClean="0"/>
              <a:t>One hatches on 22 June</a:t>
            </a:r>
          </a:p>
          <a:p>
            <a:pPr marL="285750" indent="-285750">
              <a:buFont typeface="Arial" panose="020B0604020202020204" pitchFamily="34" charset="0"/>
              <a:buChar char="•"/>
            </a:pPr>
            <a:r>
              <a:rPr lang="en-US" dirty="0" smtClean="0"/>
              <a:t>Two hatch on 23 June</a:t>
            </a:r>
          </a:p>
          <a:p>
            <a:pPr marL="285750" indent="-285750">
              <a:buFont typeface="Arial" panose="020B0604020202020204" pitchFamily="34" charset="0"/>
              <a:buChar char="•"/>
            </a:pPr>
            <a:r>
              <a:rPr lang="en-US" dirty="0" smtClean="0"/>
              <a:t>Remaining 2 eggs are opened </a:t>
            </a:r>
            <a:r>
              <a:rPr lang="en-US" dirty="0"/>
              <a:t>o</a:t>
            </a:r>
            <a:r>
              <a:rPr lang="en-US" dirty="0" smtClean="0"/>
              <a:t>n 28 June</a:t>
            </a:r>
          </a:p>
          <a:p>
            <a:pPr marL="742950" lvl="1" indent="-285750">
              <a:buFont typeface="Arial" panose="020B0604020202020204" pitchFamily="34" charset="0"/>
              <a:buChar char="•"/>
            </a:pPr>
            <a:r>
              <a:rPr lang="en-US" dirty="0" smtClean="0"/>
              <a:t>One determined Early Term DIS</a:t>
            </a:r>
          </a:p>
          <a:p>
            <a:pPr marL="742950" lvl="1" indent="-285750">
              <a:buFont typeface="Arial" panose="020B0604020202020204" pitchFamily="34" charset="0"/>
              <a:buChar char="•"/>
            </a:pPr>
            <a:r>
              <a:rPr lang="en-US" dirty="0" smtClean="0"/>
              <a:t>One determined Late Term DIS</a:t>
            </a:r>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35</a:t>
            </a:fld>
            <a:endParaRPr lang="en-US"/>
          </a:p>
        </p:txBody>
      </p:sp>
    </p:spTree>
    <p:extLst>
      <p:ext uri="{BB962C8B-B14F-4D97-AF65-F5344CB8AC3E}">
        <p14:creationId xmlns:p14="http://schemas.microsoft.com/office/powerpoint/2010/main" val="2429689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Options for Hatching</a:t>
            </a:r>
            <a:endParaRPr lang="en-US" dirty="0"/>
          </a:p>
        </p:txBody>
      </p:sp>
      <p:pic>
        <p:nvPicPr>
          <p:cNvPr id="2050" name="Picture 2" descr="Image result for white-faced whistling duck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998" y="1795027"/>
            <a:ext cx="3500440" cy="35004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85633" y="1690689"/>
            <a:ext cx="4292329" cy="3416320"/>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You also have options for recording the </a:t>
            </a:r>
          </a:p>
          <a:p>
            <a:r>
              <a:rPr lang="en-US" dirty="0" smtClean="0"/>
              <a:t>hatching (or death or infertility) of the eggs.</a:t>
            </a:r>
          </a:p>
          <a:p>
            <a:r>
              <a:rPr lang="en-US" dirty="0" smtClean="0"/>
              <a:t>1)Wait until the entire clutch hatches or</a:t>
            </a:r>
          </a:p>
          <a:p>
            <a:r>
              <a:rPr lang="en-US" dirty="0"/>
              <a:t>i</a:t>
            </a:r>
            <a:r>
              <a:rPr lang="en-US" dirty="0" smtClean="0"/>
              <a:t>s determined to be dead or infertile.</a:t>
            </a:r>
          </a:p>
          <a:p>
            <a:r>
              <a:rPr lang="en-US" dirty="0"/>
              <a:t>R</a:t>
            </a:r>
            <a:r>
              <a:rPr lang="en-US" dirty="0" smtClean="0"/>
              <a:t>ecord the dead and infertile eggs (if</a:t>
            </a:r>
          </a:p>
          <a:p>
            <a:r>
              <a:rPr lang="en-US" dirty="0"/>
              <a:t>a</a:t>
            </a:r>
            <a:r>
              <a:rPr lang="en-US" dirty="0" smtClean="0"/>
              <a:t>ny) first. Then record the hatching of</a:t>
            </a:r>
          </a:p>
          <a:p>
            <a:r>
              <a:rPr lang="en-US" dirty="0"/>
              <a:t>t</a:t>
            </a:r>
            <a:r>
              <a:rPr lang="en-US" dirty="0" smtClean="0"/>
              <a:t>he remaining Group of Eggs. Once you</a:t>
            </a:r>
          </a:p>
          <a:p>
            <a:r>
              <a:rPr lang="en-US" dirty="0"/>
              <a:t>r</a:t>
            </a:r>
            <a:r>
              <a:rPr lang="en-US" dirty="0" smtClean="0"/>
              <a:t>ecord an entire Group of Eggs as</a:t>
            </a:r>
          </a:p>
          <a:p>
            <a:r>
              <a:rPr lang="en-US" dirty="0"/>
              <a:t>h</a:t>
            </a:r>
            <a:r>
              <a:rPr lang="en-US" dirty="0" smtClean="0"/>
              <a:t>atched you cannot go back into the</a:t>
            </a:r>
          </a:p>
          <a:p>
            <a:r>
              <a:rPr lang="en-US" dirty="0"/>
              <a:t>r</a:t>
            </a:r>
            <a:r>
              <a:rPr lang="en-US" dirty="0" smtClean="0"/>
              <a:t>ecord to record deaths/infertility.</a:t>
            </a:r>
          </a:p>
          <a:p>
            <a:r>
              <a:rPr lang="en-US" dirty="0" smtClean="0"/>
              <a:t>2)Split off the eggs as they hatch and</a:t>
            </a:r>
          </a:p>
          <a:p>
            <a:r>
              <a:rPr lang="en-US" dirty="0"/>
              <a:t>r</a:t>
            </a:r>
            <a:r>
              <a:rPr lang="en-US" dirty="0" smtClean="0"/>
              <a:t>ecord the hatch in that Single Egg record.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36</a:t>
            </a:fld>
            <a:endParaRPr lang="en-US"/>
          </a:p>
        </p:txBody>
      </p:sp>
    </p:spTree>
    <p:extLst>
      <p:ext uri="{BB962C8B-B14F-4D97-AF65-F5344CB8AC3E}">
        <p14:creationId xmlns:p14="http://schemas.microsoft.com/office/powerpoint/2010/main" val="373692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Can’t I Just Hatch Some</a:t>
            </a:r>
            <a:br>
              <a:rPr lang="en-US" dirty="0" smtClean="0"/>
            </a:br>
            <a:r>
              <a:rPr lang="en-US" dirty="0" smtClean="0"/>
              <a:t>of the Eggs?</a:t>
            </a:r>
            <a:endParaRPr lang="en-US" dirty="0"/>
          </a:p>
        </p:txBody>
      </p:sp>
      <p:sp>
        <p:nvSpPr>
          <p:cNvPr id="3" name="TextBox 2"/>
          <p:cNvSpPr txBox="1"/>
          <p:nvPr/>
        </p:nvSpPr>
        <p:spPr>
          <a:xfrm>
            <a:off x="4713668" y="2550017"/>
            <a:ext cx="3456844" cy="2031325"/>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You cannot hatch some of the eggs</a:t>
            </a:r>
          </a:p>
          <a:p>
            <a:r>
              <a:rPr lang="en-US" dirty="0"/>
              <a:t>b</a:t>
            </a:r>
            <a:r>
              <a:rPr lang="en-US" dirty="0" smtClean="0"/>
              <a:t>ecause that would result in a</a:t>
            </a:r>
          </a:p>
          <a:p>
            <a:r>
              <a:rPr lang="en-US" dirty="0" smtClean="0"/>
              <a:t>Group that was a mixed entity –</a:t>
            </a:r>
          </a:p>
          <a:p>
            <a:r>
              <a:rPr lang="en-US" dirty="0"/>
              <a:t>s</a:t>
            </a:r>
            <a:r>
              <a:rPr lang="en-US" dirty="0" smtClean="0"/>
              <a:t>ome eggs and some Individuals</a:t>
            </a:r>
          </a:p>
          <a:p>
            <a:r>
              <a:rPr lang="en-US" dirty="0"/>
              <a:t>o</a:t>
            </a:r>
            <a:r>
              <a:rPr lang="en-US" dirty="0" smtClean="0"/>
              <a:t>r Group of Animals. At this time</a:t>
            </a:r>
          </a:p>
          <a:p>
            <a:r>
              <a:rPr lang="en-US" dirty="0" smtClean="0"/>
              <a:t>ZIMS cannot handle Groups of</a:t>
            </a:r>
          </a:p>
          <a:p>
            <a:r>
              <a:rPr lang="en-US" dirty="0"/>
              <a:t>d</a:t>
            </a:r>
            <a:r>
              <a:rPr lang="en-US" dirty="0" smtClean="0"/>
              <a:t>ifferent entities.</a:t>
            </a:r>
            <a:endParaRPr lang="en-US" dirty="0"/>
          </a:p>
        </p:txBody>
      </p:sp>
      <p:pic>
        <p:nvPicPr>
          <p:cNvPr id="1028" name="Picture 4" descr="Image result for hatching duck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54" y="2204635"/>
            <a:ext cx="2864355" cy="37711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37</a:t>
            </a:fld>
            <a:endParaRPr lang="en-US"/>
          </a:p>
        </p:txBody>
      </p:sp>
    </p:spTree>
    <p:extLst>
      <p:ext uri="{BB962C8B-B14F-4D97-AF65-F5344CB8AC3E}">
        <p14:creationId xmlns:p14="http://schemas.microsoft.com/office/powerpoint/2010/main" val="2267591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 for Entire Clutch</a:t>
            </a:r>
            <a:endParaRPr lang="en-US" dirty="0"/>
          </a:p>
        </p:txBody>
      </p:sp>
      <p:sp>
        <p:nvSpPr>
          <p:cNvPr id="5" name="TextBox 4"/>
          <p:cNvSpPr txBox="1"/>
          <p:nvPr/>
        </p:nvSpPr>
        <p:spPr>
          <a:xfrm>
            <a:off x="4056845" y="1944710"/>
            <a:ext cx="3683252" cy="3139321"/>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First record the Dead in Shell Eggs.</a:t>
            </a:r>
          </a:p>
          <a:p>
            <a:r>
              <a:rPr lang="en-US" dirty="0" smtClean="0"/>
              <a:t>The Death Date would be estimated</a:t>
            </a:r>
          </a:p>
          <a:p>
            <a:r>
              <a:rPr lang="en-US" dirty="0"/>
              <a:t>u</a:t>
            </a:r>
            <a:r>
              <a:rPr lang="en-US" dirty="0" smtClean="0"/>
              <a:t>sing the information you can</a:t>
            </a:r>
          </a:p>
          <a:p>
            <a:r>
              <a:rPr lang="en-US" dirty="0"/>
              <a:t>d</a:t>
            </a:r>
            <a:r>
              <a:rPr lang="en-US" dirty="0" smtClean="0"/>
              <a:t>etermine from the condition of</a:t>
            </a:r>
          </a:p>
          <a:p>
            <a:r>
              <a:rPr lang="en-US" dirty="0"/>
              <a:t>t</a:t>
            </a:r>
            <a:r>
              <a:rPr lang="en-US" dirty="0" smtClean="0"/>
              <a:t>he dead embryos. The Discovered</a:t>
            </a:r>
          </a:p>
          <a:p>
            <a:r>
              <a:rPr lang="en-US" dirty="0" smtClean="0"/>
              <a:t>Date would be 28 June, the day you</a:t>
            </a:r>
          </a:p>
          <a:p>
            <a:r>
              <a:rPr lang="en-US" dirty="0"/>
              <a:t>o</a:t>
            </a:r>
            <a:r>
              <a:rPr lang="en-US" dirty="0" smtClean="0"/>
              <a:t>pened the eggs. The Egg Result</a:t>
            </a:r>
          </a:p>
          <a:p>
            <a:r>
              <a:rPr lang="en-US" dirty="0"/>
              <a:t>w</a:t>
            </a:r>
            <a:r>
              <a:rPr lang="en-US" dirty="0" smtClean="0"/>
              <a:t>ould be Dead Embryo-Early Stage</a:t>
            </a:r>
          </a:p>
          <a:p>
            <a:r>
              <a:rPr lang="en-US" dirty="0"/>
              <a:t>f</a:t>
            </a:r>
            <a:r>
              <a:rPr lang="en-US" dirty="0" smtClean="0"/>
              <a:t>or one and Late Stage for the other.</a:t>
            </a:r>
          </a:p>
          <a:p>
            <a:r>
              <a:rPr lang="en-US" dirty="0" smtClean="0"/>
              <a:t>Once a Death is recorded the Fertility</a:t>
            </a:r>
          </a:p>
          <a:p>
            <a:r>
              <a:rPr lang="en-US" dirty="0" smtClean="0"/>
              <a:t>Status will default to Fertile.</a:t>
            </a:r>
            <a:endParaRPr lang="en-US" dirty="0"/>
          </a:p>
        </p:txBody>
      </p:sp>
      <p:pic>
        <p:nvPicPr>
          <p:cNvPr id="6" name="Picture 5"/>
          <p:cNvPicPr>
            <a:picLocks noChangeAspect="1"/>
          </p:cNvPicPr>
          <p:nvPr/>
        </p:nvPicPr>
        <p:blipFill>
          <a:blip r:embed="rId2"/>
          <a:stretch>
            <a:fillRect/>
          </a:stretch>
        </p:blipFill>
        <p:spPr>
          <a:xfrm>
            <a:off x="643478" y="1526309"/>
            <a:ext cx="2545636" cy="2230106"/>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643478" y="3979571"/>
            <a:ext cx="2545636" cy="235978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38</a:t>
            </a:fld>
            <a:endParaRPr lang="en-US"/>
          </a:p>
        </p:txBody>
      </p:sp>
    </p:spTree>
    <p:extLst>
      <p:ext uri="{BB962C8B-B14F-4D97-AF65-F5344CB8AC3E}">
        <p14:creationId xmlns:p14="http://schemas.microsoft.com/office/powerpoint/2010/main" val="1211769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Hatch the Rest</a:t>
            </a:r>
            <a:endParaRPr lang="en-US" dirty="0"/>
          </a:p>
        </p:txBody>
      </p:sp>
      <p:sp>
        <p:nvSpPr>
          <p:cNvPr id="3" name="TextBox 2"/>
          <p:cNvSpPr txBox="1"/>
          <p:nvPr/>
        </p:nvSpPr>
        <p:spPr>
          <a:xfrm>
            <a:off x="5177307" y="1519707"/>
            <a:ext cx="3496535" cy="3970318"/>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Using Record Event &gt; Hatch Event</a:t>
            </a:r>
          </a:p>
          <a:p>
            <a:r>
              <a:rPr lang="en-US" dirty="0"/>
              <a:t>f</a:t>
            </a:r>
            <a:r>
              <a:rPr lang="en-US" dirty="0" smtClean="0"/>
              <a:t>or an Accessioned Group of Eggs</a:t>
            </a:r>
          </a:p>
          <a:p>
            <a:r>
              <a:rPr lang="en-US" dirty="0"/>
              <a:t>r</a:t>
            </a:r>
            <a:r>
              <a:rPr lang="en-US" dirty="0" smtClean="0"/>
              <a:t>ecord the hatches. Because the </a:t>
            </a:r>
          </a:p>
          <a:p>
            <a:r>
              <a:rPr lang="en-US" dirty="0"/>
              <a:t>e</a:t>
            </a:r>
            <a:r>
              <a:rPr lang="en-US" dirty="0" smtClean="0"/>
              <a:t>ggs did not hatch on the same</a:t>
            </a:r>
          </a:p>
          <a:p>
            <a:r>
              <a:rPr lang="en-US" dirty="0"/>
              <a:t>d</a:t>
            </a:r>
            <a:r>
              <a:rPr lang="en-US" dirty="0" smtClean="0"/>
              <a:t>ate check the All Eggs Did Not</a:t>
            </a:r>
          </a:p>
          <a:p>
            <a:r>
              <a:rPr lang="en-US" dirty="0" smtClean="0"/>
              <a:t>Hatch on Same Date checkbox</a:t>
            </a:r>
          </a:p>
          <a:p>
            <a:r>
              <a:rPr lang="en-US" dirty="0"/>
              <a:t>p</a:t>
            </a:r>
            <a:r>
              <a:rPr lang="en-US" dirty="0" smtClean="0"/>
              <a:t>rior to entering a date. You will be</a:t>
            </a:r>
          </a:p>
          <a:p>
            <a:r>
              <a:rPr lang="en-US" dirty="0"/>
              <a:t>a</a:t>
            </a:r>
            <a:r>
              <a:rPr lang="en-US" dirty="0" smtClean="0"/>
              <a:t>ble to record the date of the first</a:t>
            </a:r>
          </a:p>
          <a:p>
            <a:r>
              <a:rPr lang="en-US" dirty="0"/>
              <a:t>a</a:t>
            </a:r>
            <a:r>
              <a:rPr lang="en-US" dirty="0" smtClean="0"/>
              <a:t>nd last hatch and ZIMS will</a:t>
            </a:r>
          </a:p>
          <a:p>
            <a:r>
              <a:rPr lang="en-US" dirty="0" smtClean="0"/>
              <a:t>record the first date for the Date.</a:t>
            </a:r>
          </a:p>
          <a:p>
            <a:r>
              <a:rPr lang="en-US" dirty="0" smtClean="0"/>
              <a:t>This is slightly different from the</a:t>
            </a:r>
          </a:p>
          <a:p>
            <a:r>
              <a:rPr lang="en-US" dirty="0"/>
              <a:t>n</a:t>
            </a:r>
            <a:r>
              <a:rPr lang="en-US" dirty="0" smtClean="0"/>
              <a:t>ormal </a:t>
            </a:r>
            <a:r>
              <a:rPr lang="en-US" dirty="0"/>
              <a:t>d</a:t>
            </a:r>
            <a:r>
              <a:rPr lang="en-US" dirty="0" smtClean="0"/>
              <a:t>ate estimate of Range </a:t>
            </a:r>
          </a:p>
          <a:p>
            <a:r>
              <a:rPr lang="en-US" dirty="0" smtClean="0"/>
              <a:t>where ZIMS selects the mid-point </a:t>
            </a:r>
          </a:p>
          <a:p>
            <a:r>
              <a:rPr lang="en-US" dirty="0" smtClean="0"/>
              <a:t>of a Range Estimate to be the Date.</a:t>
            </a:r>
            <a:endParaRPr lang="en-US" dirty="0"/>
          </a:p>
        </p:txBody>
      </p:sp>
      <p:pic>
        <p:nvPicPr>
          <p:cNvPr id="5" name="Picture 4"/>
          <p:cNvPicPr>
            <a:picLocks noChangeAspect="1"/>
          </p:cNvPicPr>
          <p:nvPr/>
        </p:nvPicPr>
        <p:blipFill>
          <a:blip r:embed="rId2"/>
          <a:stretch>
            <a:fillRect/>
          </a:stretch>
        </p:blipFill>
        <p:spPr>
          <a:xfrm>
            <a:off x="456910" y="1690580"/>
            <a:ext cx="4561905" cy="3628571"/>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39</a:t>
            </a:fld>
            <a:endParaRPr lang="en-US"/>
          </a:p>
        </p:txBody>
      </p:sp>
    </p:spTree>
    <p:extLst>
      <p:ext uri="{BB962C8B-B14F-4D97-AF65-F5344CB8AC3E}">
        <p14:creationId xmlns:p14="http://schemas.microsoft.com/office/powerpoint/2010/main" val="1065147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Fetuses!</a:t>
            </a:r>
            <a:endParaRPr lang="en-US" dirty="0"/>
          </a:p>
        </p:txBody>
      </p:sp>
      <p:pic>
        <p:nvPicPr>
          <p:cNvPr id="2050" name="Picture 2" descr="Image result for Veterinary ultrasoun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 b="23717"/>
          <a:stretch/>
        </p:blipFill>
        <p:spPr bwMode="auto">
          <a:xfrm>
            <a:off x="976379" y="1841679"/>
            <a:ext cx="3493056" cy="34000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0035" y="2794716"/>
            <a:ext cx="2880917" cy="2585323"/>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An ultrasound confirms that</a:t>
            </a:r>
          </a:p>
          <a:p>
            <a:r>
              <a:rPr lang="en-US" dirty="0"/>
              <a:t>s</a:t>
            </a:r>
            <a:r>
              <a:rPr lang="en-US" dirty="0" smtClean="0"/>
              <a:t>he is pregnant with three</a:t>
            </a:r>
          </a:p>
          <a:p>
            <a:r>
              <a:rPr lang="en-US" dirty="0"/>
              <a:t>f</a:t>
            </a:r>
            <a:r>
              <a:rPr lang="en-US" dirty="0" smtClean="0"/>
              <a:t>etuses. You move her from</a:t>
            </a:r>
          </a:p>
          <a:p>
            <a:r>
              <a:rPr lang="en-US" dirty="0"/>
              <a:t>t</a:t>
            </a:r>
            <a:r>
              <a:rPr lang="en-US" dirty="0" smtClean="0"/>
              <a:t>he Children’s Petting area</a:t>
            </a:r>
          </a:p>
          <a:p>
            <a:r>
              <a:rPr lang="en-US" dirty="0"/>
              <a:t>t</a:t>
            </a:r>
            <a:r>
              <a:rPr lang="en-US" dirty="0" smtClean="0"/>
              <a:t>o an indoor pen where she </a:t>
            </a:r>
          </a:p>
          <a:p>
            <a:r>
              <a:rPr lang="en-US" dirty="0"/>
              <a:t>c</a:t>
            </a:r>
            <a:r>
              <a:rPr lang="en-US" dirty="0" smtClean="0"/>
              <a:t>an be closely monitored as</a:t>
            </a:r>
          </a:p>
          <a:p>
            <a:r>
              <a:rPr lang="en-US" dirty="0"/>
              <a:t>b</a:t>
            </a:r>
            <a:r>
              <a:rPr lang="en-US" dirty="0" smtClean="0"/>
              <a:t>irth approaches. Then you</a:t>
            </a:r>
          </a:p>
          <a:p>
            <a:r>
              <a:rPr lang="en-US" dirty="0"/>
              <a:t>e</a:t>
            </a:r>
            <a:r>
              <a:rPr lang="en-US" dirty="0" smtClean="0"/>
              <a:t>nter the three fetuses into</a:t>
            </a:r>
          </a:p>
          <a:p>
            <a:r>
              <a:rPr lang="en-US" dirty="0" smtClean="0"/>
              <a:t>ZIMS.</a:t>
            </a:r>
          </a:p>
        </p:txBody>
      </p:sp>
      <p:pic>
        <p:nvPicPr>
          <p:cNvPr id="5" name="Picture 4" descr="Image result for Easter eggs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5692" y="463640"/>
            <a:ext cx="1559658" cy="19510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2935617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Display</a:t>
            </a:r>
            <a:endParaRPr lang="en-US" dirty="0"/>
          </a:p>
        </p:txBody>
      </p:sp>
      <p:pic>
        <p:nvPicPr>
          <p:cNvPr id="3" name="Picture 2"/>
          <p:cNvPicPr>
            <a:picLocks noChangeAspect="1"/>
          </p:cNvPicPr>
          <p:nvPr/>
        </p:nvPicPr>
        <p:blipFill>
          <a:blip r:embed="rId2"/>
          <a:stretch>
            <a:fillRect/>
          </a:stretch>
        </p:blipFill>
        <p:spPr>
          <a:xfrm>
            <a:off x="379927" y="1484627"/>
            <a:ext cx="8384146" cy="167191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803820" y="3305199"/>
            <a:ext cx="3332586" cy="2327521"/>
          </a:xfrm>
          <a:prstGeom prst="rect">
            <a:avLst/>
          </a:prstGeom>
          <a:ln>
            <a:solidFill>
              <a:schemeClr val="tx1"/>
            </a:solidFill>
          </a:ln>
        </p:spPr>
      </p:pic>
      <p:sp>
        <p:nvSpPr>
          <p:cNvPr id="5" name="TextBox 4"/>
          <p:cNvSpPr txBox="1"/>
          <p:nvPr/>
        </p:nvSpPr>
        <p:spPr>
          <a:xfrm>
            <a:off x="643944" y="3773510"/>
            <a:ext cx="3719929" cy="2308324"/>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My Transactions will display as above.</a:t>
            </a:r>
          </a:p>
          <a:p>
            <a:r>
              <a:rPr lang="en-US" dirty="0" smtClean="0"/>
              <a:t>In the Basic Info the group of eggs is</a:t>
            </a:r>
          </a:p>
          <a:p>
            <a:r>
              <a:rPr lang="en-US" dirty="0"/>
              <a:t>n</a:t>
            </a:r>
            <a:r>
              <a:rPr lang="en-US" dirty="0" smtClean="0"/>
              <a:t>ow a Group of Animals with a</a:t>
            </a:r>
          </a:p>
          <a:p>
            <a:r>
              <a:rPr lang="en-US" dirty="0"/>
              <a:t>c</a:t>
            </a:r>
            <a:r>
              <a:rPr lang="en-US" dirty="0" smtClean="0"/>
              <a:t>ount of 0.0.3 and a hatch date of</a:t>
            </a:r>
          </a:p>
          <a:p>
            <a:r>
              <a:rPr lang="en-US" dirty="0" smtClean="0"/>
              <a:t>~from June 22. If you can identify</a:t>
            </a:r>
          </a:p>
          <a:p>
            <a:r>
              <a:rPr lang="en-US" dirty="0"/>
              <a:t>t</a:t>
            </a:r>
            <a:r>
              <a:rPr lang="en-US" dirty="0" smtClean="0"/>
              <a:t>hese ducklings in the future then</a:t>
            </a:r>
          </a:p>
          <a:p>
            <a:r>
              <a:rPr lang="en-US" dirty="0"/>
              <a:t>t</a:t>
            </a:r>
            <a:r>
              <a:rPr lang="en-US" dirty="0" smtClean="0"/>
              <a:t>hey should be split from the group</a:t>
            </a:r>
          </a:p>
          <a:p>
            <a:r>
              <a:rPr lang="en-US" dirty="0"/>
              <a:t>a</a:t>
            </a:r>
            <a:r>
              <a:rPr lang="en-US" dirty="0" smtClean="0"/>
              <a:t>s Individuals</a:t>
            </a:r>
            <a:endParaRPr lang="en-US" dirty="0"/>
          </a:p>
        </p:txBody>
      </p:sp>
      <p:sp>
        <p:nvSpPr>
          <p:cNvPr id="6" name="Slide Number Placeholder 5"/>
          <p:cNvSpPr>
            <a:spLocks noGrp="1"/>
          </p:cNvSpPr>
          <p:nvPr>
            <p:ph type="sldNum" sz="quarter" idx="12"/>
          </p:nvPr>
        </p:nvSpPr>
        <p:spPr/>
        <p:txBody>
          <a:bodyPr/>
          <a:lstStyle/>
          <a:p>
            <a:fld id="{D1A12E6A-C85A-496C-95D0-8B82A2649983}" type="slidenum">
              <a:rPr lang="en-US" smtClean="0"/>
              <a:t>40</a:t>
            </a:fld>
            <a:endParaRPr lang="en-US"/>
          </a:p>
        </p:txBody>
      </p:sp>
    </p:spTree>
    <p:extLst>
      <p:ext uri="{BB962C8B-B14F-4D97-AF65-F5344CB8AC3E}">
        <p14:creationId xmlns:p14="http://schemas.microsoft.com/office/powerpoint/2010/main" val="3557623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Splitting off Single Eggs</a:t>
            </a:r>
            <a:endParaRPr lang="en-US" dirty="0"/>
          </a:p>
        </p:txBody>
      </p:sp>
      <p:sp>
        <p:nvSpPr>
          <p:cNvPr id="3" name="TextBox 2"/>
          <p:cNvSpPr txBox="1"/>
          <p:nvPr/>
        </p:nvSpPr>
        <p:spPr>
          <a:xfrm>
            <a:off x="4520485" y="1996225"/>
            <a:ext cx="3727046" cy="3139321"/>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first duckling hatched on 22 June.</a:t>
            </a:r>
          </a:p>
          <a:p>
            <a:r>
              <a:rPr lang="en-US" dirty="0"/>
              <a:t>S</a:t>
            </a:r>
            <a:r>
              <a:rPr lang="en-US" dirty="0" smtClean="0"/>
              <a:t>plit that egg out of the group using</a:t>
            </a:r>
          </a:p>
          <a:p>
            <a:r>
              <a:rPr lang="en-US" dirty="0"/>
              <a:t>a</a:t>
            </a:r>
            <a:r>
              <a:rPr lang="en-US" dirty="0" smtClean="0"/>
              <a:t> Partial Disposition. Because two</a:t>
            </a:r>
          </a:p>
          <a:p>
            <a:r>
              <a:rPr lang="en-US" dirty="0"/>
              <a:t>h</a:t>
            </a:r>
            <a:r>
              <a:rPr lang="en-US" dirty="0" smtClean="0"/>
              <a:t>atched on 23 June you can select</a:t>
            </a:r>
          </a:p>
          <a:p>
            <a:r>
              <a:rPr lang="en-US" dirty="0"/>
              <a:t>a</a:t>
            </a:r>
            <a:r>
              <a:rPr lang="en-US" dirty="0" smtClean="0"/>
              <a:t> Batch Split from the Partial Group</a:t>
            </a:r>
          </a:p>
          <a:p>
            <a:r>
              <a:rPr lang="en-US" dirty="0" smtClean="0"/>
              <a:t>Disposition screen. Do not record a</a:t>
            </a:r>
          </a:p>
          <a:p>
            <a:r>
              <a:rPr lang="en-US" dirty="0" smtClean="0"/>
              <a:t>Birth Date, you will record that when</a:t>
            </a:r>
          </a:p>
          <a:p>
            <a:r>
              <a:rPr lang="en-US" dirty="0"/>
              <a:t>y</a:t>
            </a:r>
            <a:r>
              <a:rPr lang="en-US" dirty="0" smtClean="0"/>
              <a:t>ou record a Hatch Event. And only</a:t>
            </a:r>
          </a:p>
          <a:p>
            <a:r>
              <a:rPr lang="en-US" dirty="0"/>
              <a:t>e</a:t>
            </a:r>
            <a:r>
              <a:rPr lang="en-US" dirty="0" smtClean="0"/>
              <a:t>nter Life Stage of you intend to keep</a:t>
            </a:r>
          </a:p>
          <a:p>
            <a:r>
              <a:rPr lang="en-US" dirty="0"/>
              <a:t>u</a:t>
            </a:r>
            <a:r>
              <a:rPr lang="en-US" dirty="0" smtClean="0"/>
              <a:t>p with it. The Batch Split is shown</a:t>
            </a:r>
          </a:p>
          <a:p>
            <a:r>
              <a:rPr lang="en-US" dirty="0"/>
              <a:t>h</a:t>
            </a:r>
            <a:r>
              <a:rPr lang="en-US" dirty="0" smtClean="0"/>
              <a:t>ere.</a:t>
            </a:r>
            <a:endParaRPr lang="en-US" dirty="0"/>
          </a:p>
        </p:txBody>
      </p:sp>
      <p:pic>
        <p:nvPicPr>
          <p:cNvPr id="4" name="Picture 3"/>
          <p:cNvPicPr>
            <a:picLocks noChangeAspect="1"/>
          </p:cNvPicPr>
          <p:nvPr/>
        </p:nvPicPr>
        <p:blipFill>
          <a:blip r:embed="rId2"/>
          <a:stretch>
            <a:fillRect/>
          </a:stretch>
        </p:blipFill>
        <p:spPr>
          <a:xfrm>
            <a:off x="731681" y="1996225"/>
            <a:ext cx="3586089" cy="3836453"/>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41</a:t>
            </a:fld>
            <a:endParaRPr lang="en-US"/>
          </a:p>
        </p:txBody>
      </p:sp>
    </p:spTree>
    <p:extLst>
      <p:ext uri="{BB962C8B-B14F-4D97-AF65-F5344CB8AC3E}">
        <p14:creationId xmlns:p14="http://schemas.microsoft.com/office/powerpoint/2010/main" val="1093006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the Deaths</a:t>
            </a:r>
            <a:endParaRPr lang="en-US" dirty="0"/>
          </a:p>
        </p:txBody>
      </p:sp>
      <p:pic>
        <p:nvPicPr>
          <p:cNvPr id="3" name="Picture 2"/>
          <p:cNvPicPr>
            <a:picLocks noChangeAspect="1"/>
          </p:cNvPicPr>
          <p:nvPr/>
        </p:nvPicPr>
        <p:blipFill>
          <a:blip r:embed="rId2"/>
          <a:stretch>
            <a:fillRect/>
          </a:stretch>
        </p:blipFill>
        <p:spPr>
          <a:xfrm>
            <a:off x="429665" y="4176312"/>
            <a:ext cx="2695238" cy="1733333"/>
          </a:xfrm>
          <a:prstGeom prst="rect">
            <a:avLst/>
          </a:prstGeom>
          <a:ln>
            <a:solidFill>
              <a:schemeClr val="tx1"/>
            </a:solidFill>
          </a:ln>
        </p:spPr>
      </p:pic>
      <p:sp>
        <p:nvSpPr>
          <p:cNvPr id="4" name="TextBox 3"/>
          <p:cNvSpPr txBox="1"/>
          <p:nvPr/>
        </p:nvSpPr>
        <p:spPr>
          <a:xfrm>
            <a:off x="3299406" y="3957716"/>
            <a:ext cx="5215944" cy="1815882"/>
          </a:xfrm>
          <a:prstGeom prst="rect">
            <a:avLst/>
          </a:prstGeom>
          <a:solidFill>
            <a:schemeClr val="accent2">
              <a:lumMod val="40000"/>
              <a:lumOff val="60000"/>
            </a:schemeClr>
          </a:solidFill>
          <a:ln>
            <a:solidFill>
              <a:schemeClr val="tx1"/>
            </a:solidFill>
          </a:ln>
        </p:spPr>
        <p:txBody>
          <a:bodyPr wrap="square" rtlCol="0">
            <a:spAutoFit/>
          </a:bodyPr>
          <a:lstStyle/>
          <a:p>
            <a:r>
              <a:rPr lang="en-US" sz="1600" dirty="0" smtClean="0"/>
              <a:t>The data entry screen for the Deaths are the same as previously shown. My Transactions will display as</a:t>
            </a:r>
          </a:p>
          <a:p>
            <a:r>
              <a:rPr lang="en-US" sz="1600" dirty="0"/>
              <a:t>a</a:t>
            </a:r>
            <a:r>
              <a:rPr lang="en-US" sz="1600" dirty="0" smtClean="0"/>
              <a:t>bove. When you Save the final Death you will receive the warning as shown on the left. This is because your entry for the final transaction that brought the group down to zero was a Partial Transaction. Only a Full Transaction will Close the group automatically (if you chose to).</a:t>
            </a:r>
            <a:endParaRPr lang="en-US" sz="1600" dirty="0"/>
          </a:p>
        </p:txBody>
      </p:sp>
      <p:pic>
        <p:nvPicPr>
          <p:cNvPr id="5" name="Picture 4"/>
          <p:cNvPicPr>
            <a:picLocks noChangeAspect="1"/>
          </p:cNvPicPr>
          <p:nvPr/>
        </p:nvPicPr>
        <p:blipFill>
          <a:blip r:embed="rId3"/>
          <a:stretch>
            <a:fillRect/>
          </a:stretch>
        </p:blipFill>
        <p:spPr>
          <a:xfrm>
            <a:off x="667021" y="1339403"/>
            <a:ext cx="7848329" cy="2537483"/>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42</a:t>
            </a:fld>
            <a:endParaRPr lang="en-US"/>
          </a:p>
        </p:txBody>
      </p:sp>
    </p:spTree>
    <p:extLst>
      <p:ext uri="{BB962C8B-B14F-4D97-AF65-F5344CB8AC3E}">
        <p14:creationId xmlns:p14="http://schemas.microsoft.com/office/powerpoint/2010/main" val="2013205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the Group</a:t>
            </a:r>
            <a:endParaRPr lang="en-US" dirty="0"/>
          </a:p>
        </p:txBody>
      </p:sp>
      <p:sp>
        <p:nvSpPr>
          <p:cNvPr id="3" name="TextBox 2"/>
          <p:cNvSpPr txBox="1"/>
          <p:nvPr/>
        </p:nvSpPr>
        <p:spPr>
          <a:xfrm>
            <a:off x="4992451" y="722269"/>
            <a:ext cx="4015794" cy="4801314"/>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If your last transaction was a Full Transaction and brings the count down to 0.0.0 the group will no longer display in searches and reports. However, if the last transaction that brought the group down to 0.0.0 was a Partial Transaction the group will continue to show as Open in Basic Info and continue to display as a count of 0.0.0 in reports and search result grids. </a:t>
            </a:r>
            <a:r>
              <a:rPr lang="en-US" dirty="0"/>
              <a:t>To Close Out the </a:t>
            </a:r>
            <a:r>
              <a:rPr lang="en-US" dirty="0" smtClean="0"/>
              <a:t>group </a:t>
            </a:r>
            <a:r>
              <a:rPr lang="en-US" dirty="0"/>
              <a:t>select a Full Disposition of Death / </a:t>
            </a:r>
            <a:endParaRPr lang="en-US" dirty="0" smtClean="0"/>
          </a:p>
          <a:p>
            <a:r>
              <a:rPr lang="en-US" dirty="0" smtClean="0"/>
              <a:t>Disposal </a:t>
            </a:r>
            <a:r>
              <a:rPr lang="en-US" dirty="0"/>
              <a:t>/ Close </a:t>
            </a:r>
            <a:r>
              <a:rPr lang="en-US" dirty="0" smtClean="0"/>
              <a:t>Out. You do not need to provide a reason for a group Close Out. Once the group is Closed Out it will display as Closed Out in Basic Info and will not show as 0.0.0 in reports and searches.</a:t>
            </a:r>
            <a:endParaRPr lang="en-US" dirty="0"/>
          </a:p>
        </p:txBody>
      </p:sp>
      <p:pic>
        <p:nvPicPr>
          <p:cNvPr id="4" name="Picture 3"/>
          <p:cNvPicPr>
            <a:picLocks noChangeAspect="1"/>
          </p:cNvPicPr>
          <p:nvPr/>
        </p:nvPicPr>
        <p:blipFill>
          <a:blip r:embed="rId2"/>
          <a:stretch>
            <a:fillRect/>
          </a:stretch>
        </p:blipFill>
        <p:spPr>
          <a:xfrm>
            <a:off x="513009" y="3572657"/>
            <a:ext cx="4149143" cy="250569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18930" y="1392136"/>
            <a:ext cx="3320028" cy="1730790"/>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43</a:t>
            </a:fld>
            <a:endParaRPr lang="en-US"/>
          </a:p>
        </p:txBody>
      </p:sp>
    </p:spTree>
    <p:extLst>
      <p:ext uri="{BB962C8B-B14F-4D97-AF65-F5344CB8AC3E}">
        <p14:creationId xmlns:p14="http://schemas.microsoft.com/office/powerpoint/2010/main" val="504158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Hatch </a:t>
            </a:r>
            <a:r>
              <a:rPr lang="en-US" smtClean="0"/>
              <a:t>the Split Eggs</a:t>
            </a:r>
            <a:endParaRPr lang="en-US"/>
          </a:p>
        </p:txBody>
      </p:sp>
      <p:pic>
        <p:nvPicPr>
          <p:cNvPr id="3" name="Picture 2"/>
          <p:cNvPicPr>
            <a:picLocks noChangeAspect="1"/>
          </p:cNvPicPr>
          <p:nvPr/>
        </p:nvPicPr>
        <p:blipFill>
          <a:blip r:embed="rId2"/>
          <a:stretch>
            <a:fillRect/>
          </a:stretch>
        </p:blipFill>
        <p:spPr>
          <a:xfrm>
            <a:off x="886286" y="1686143"/>
            <a:ext cx="7371428" cy="3485714"/>
          </a:xfrm>
          <a:prstGeom prst="rect">
            <a:avLst/>
          </a:prstGeom>
          <a:ln>
            <a:solidFill>
              <a:schemeClr val="tx1"/>
            </a:solidFill>
          </a:ln>
        </p:spPr>
      </p:pic>
      <p:sp>
        <p:nvSpPr>
          <p:cNvPr id="4" name="TextBox 3"/>
          <p:cNvSpPr txBox="1"/>
          <p:nvPr/>
        </p:nvSpPr>
        <p:spPr>
          <a:xfrm>
            <a:off x="1120462" y="3258355"/>
            <a:ext cx="4810612" cy="1200329"/>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Select the hyperlinks in the group My Transaction</a:t>
            </a:r>
          </a:p>
          <a:p>
            <a:r>
              <a:rPr lang="en-US" dirty="0"/>
              <a:t>g</a:t>
            </a:r>
            <a:r>
              <a:rPr lang="en-US" dirty="0" smtClean="0"/>
              <a:t>rid to open the records to hatch the single eggs</a:t>
            </a:r>
          </a:p>
          <a:p>
            <a:r>
              <a:rPr lang="en-US" dirty="0" smtClean="0"/>
              <a:t>that were split out. This functionality a just like</a:t>
            </a:r>
          </a:p>
          <a:p>
            <a:r>
              <a:rPr lang="en-US" dirty="0"/>
              <a:t>c</a:t>
            </a:r>
            <a:r>
              <a:rPr lang="en-US" dirty="0" smtClean="0"/>
              <a:t>overed previously for the single egg.</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44</a:t>
            </a:fld>
            <a:endParaRPr lang="en-US"/>
          </a:p>
        </p:txBody>
      </p:sp>
    </p:spTree>
    <p:extLst>
      <p:ext uri="{BB962C8B-B14F-4D97-AF65-F5344CB8AC3E}">
        <p14:creationId xmlns:p14="http://schemas.microsoft.com/office/powerpoint/2010/main" val="2430922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01710" y="695459"/>
            <a:ext cx="7772400" cy="1140250"/>
          </a:xfrm>
        </p:spPr>
        <p:txBody>
          <a:bodyPr/>
          <a:lstStyle/>
          <a:p>
            <a:r>
              <a:rPr lang="en-US" dirty="0" smtClean="0"/>
              <a:t>Any Questions?</a:t>
            </a:r>
            <a:endParaRPr lang="en-US" dirty="0"/>
          </a:p>
        </p:txBody>
      </p:sp>
      <p:sp>
        <p:nvSpPr>
          <p:cNvPr id="4" name="Subtitle 3"/>
          <p:cNvSpPr>
            <a:spLocks noGrp="1"/>
          </p:cNvSpPr>
          <p:nvPr>
            <p:ph type="subTitle" idx="1"/>
          </p:nvPr>
        </p:nvSpPr>
        <p:spPr>
          <a:xfrm>
            <a:off x="1001333" y="5095987"/>
            <a:ext cx="6858000" cy="1655762"/>
          </a:xfrm>
        </p:spPr>
        <p:txBody>
          <a:bodyPr/>
          <a:lstStyle/>
          <a:p>
            <a:r>
              <a:rPr lang="en-US" dirty="0" smtClean="0"/>
              <a:t>On ZIMS and the Easter Bunny</a:t>
            </a:r>
            <a:endParaRPr lang="en-US" dirty="0"/>
          </a:p>
        </p:txBody>
      </p:sp>
      <p:pic>
        <p:nvPicPr>
          <p:cNvPr id="1028" name="Picture 4" descr="Image result for easter bunny with chick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409" y="1835709"/>
            <a:ext cx="4158848" cy="29877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1A12E6A-C85A-496C-95D0-8B82A2649983}" type="slidenum">
              <a:rPr lang="en-US" smtClean="0"/>
              <a:t>45</a:t>
            </a:fld>
            <a:endParaRPr lang="en-US"/>
          </a:p>
        </p:txBody>
      </p:sp>
    </p:spTree>
    <p:extLst>
      <p:ext uri="{BB962C8B-B14F-4D97-AF65-F5344CB8AC3E}">
        <p14:creationId xmlns:p14="http://schemas.microsoft.com/office/powerpoint/2010/main" val="2986359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283335"/>
            <a:ext cx="7886700" cy="1325563"/>
          </a:xfrm>
        </p:spPr>
        <p:txBody>
          <a:bodyPr/>
          <a:lstStyle/>
          <a:p>
            <a:r>
              <a:rPr lang="en-US" dirty="0" smtClean="0"/>
              <a:t>Record the Fetuses</a:t>
            </a:r>
            <a:endParaRPr lang="en-US" dirty="0"/>
          </a:p>
        </p:txBody>
      </p:sp>
      <p:pic>
        <p:nvPicPr>
          <p:cNvPr id="3" name="Picture 2"/>
          <p:cNvPicPr>
            <a:picLocks noChangeAspect="1"/>
          </p:cNvPicPr>
          <p:nvPr/>
        </p:nvPicPr>
        <p:blipFill>
          <a:blip r:embed="rId2"/>
          <a:stretch>
            <a:fillRect/>
          </a:stretch>
        </p:blipFill>
        <p:spPr>
          <a:xfrm>
            <a:off x="510622" y="1404542"/>
            <a:ext cx="4400000" cy="4409524"/>
          </a:xfrm>
          <a:prstGeom prst="rect">
            <a:avLst/>
          </a:prstGeom>
          <a:ln>
            <a:solidFill>
              <a:schemeClr val="tx1"/>
            </a:solidFill>
          </a:ln>
        </p:spPr>
      </p:pic>
      <p:sp>
        <p:nvSpPr>
          <p:cNvPr id="4" name="TextBox 3"/>
          <p:cNvSpPr txBox="1"/>
          <p:nvPr/>
        </p:nvSpPr>
        <p:spPr>
          <a:xfrm>
            <a:off x="5148203" y="1317429"/>
            <a:ext cx="3561681" cy="1754326"/>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quickest and easiest way to </a:t>
            </a:r>
          </a:p>
          <a:p>
            <a:r>
              <a:rPr lang="en-US" dirty="0" smtClean="0"/>
              <a:t>record a fetus is from the record </a:t>
            </a:r>
          </a:p>
          <a:p>
            <a:r>
              <a:rPr lang="en-US" dirty="0" smtClean="0"/>
              <a:t>of the dam. Select Actions &gt; Fetus </a:t>
            </a:r>
          </a:p>
          <a:p>
            <a:r>
              <a:rPr lang="en-US" dirty="0" smtClean="0"/>
              <a:t>Identified from this animal. But you </a:t>
            </a:r>
          </a:p>
          <a:p>
            <a:r>
              <a:rPr lang="en-US" dirty="0"/>
              <a:t>c</a:t>
            </a:r>
            <a:r>
              <a:rPr lang="en-US" dirty="0" smtClean="0"/>
              <a:t>an also do so from Start &gt; </a:t>
            </a:r>
          </a:p>
          <a:p>
            <a:r>
              <a:rPr lang="en-US" dirty="0" smtClean="0"/>
              <a:t>Accession &gt; Fetus &gt; Fetus Identified.</a:t>
            </a:r>
            <a:endParaRPr lang="en-US" dirty="0"/>
          </a:p>
        </p:txBody>
      </p:sp>
      <p:pic>
        <p:nvPicPr>
          <p:cNvPr id="5" name="Picture 4"/>
          <p:cNvPicPr>
            <a:picLocks noChangeAspect="1"/>
          </p:cNvPicPr>
          <p:nvPr/>
        </p:nvPicPr>
        <p:blipFill>
          <a:blip r:embed="rId3"/>
          <a:stretch>
            <a:fillRect/>
          </a:stretch>
        </p:blipFill>
        <p:spPr>
          <a:xfrm>
            <a:off x="5484405" y="3440284"/>
            <a:ext cx="2889278" cy="2342815"/>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2251864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the Fetuses - Batch</a:t>
            </a:r>
            <a:endParaRPr lang="en-US" dirty="0"/>
          </a:p>
        </p:txBody>
      </p:sp>
      <p:pic>
        <p:nvPicPr>
          <p:cNvPr id="4" name="Picture 3"/>
          <p:cNvPicPr>
            <a:picLocks noChangeAspect="1"/>
          </p:cNvPicPr>
          <p:nvPr/>
        </p:nvPicPr>
        <p:blipFill>
          <a:blip r:embed="rId2"/>
          <a:stretch>
            <a:fillRect/>
          </a:stretch>
        </p:blipFill>
        <p:spPr>
          <a:xfrm>
            <a:off x="208896" y="1690689"/>
            <a:ext cx="5517549" cy="134379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55217" y="3500879"/>
            <a:ext cx="5517549" cy="1940716"/>
          </a:xfrm>
          <a:prstGeom prst="rect">
            <a:avLst/>
          </a:prstGeom>
          <a:ln>
            <a:solidFill>
              <a:schemeClr val="tx1"/>
            </a:solidFill>
          </a:ln>
        </p:spPr>
      </p:pic>
      <p:sp>
        <p:nvSpPr>
          <p:cNvPr id="6" name="TextBox 5"/>
          <p:cNvSpPr txBox="1"/>
          <p:nvPr/>
        </p:nvSpPr>
        <p:spPr>
          <a:xfrm>
            <a:off x="5565249" y="1471277"/>
            <a:ext cx="3111297" cy="4247317"/>
          </a:xfrm>
          <a:prstGeom prst="rect">
            <a:avLst/>
          </a:prstGeom>
          <a:solidFill>
            <a:schemeClr val="accent2">
              <a:lumMod val="40000"/>
              <a:lumOff val="60000"/>
            </a:schemeClr>
          </a:solidFill>
          <a:ln>
            <a:solidFill>
              <a:schemeClr val="tx1"/>
            </a:solidFill>
          </a:ln>
        </p:spPr>
        <p:txBody>
          <a:bodyPr wrap="square" rtlCol="0">
            <a:spAutoFit/>
          </a:bodyPr>
          <a:lstStyle/>
          <a:p>
            <a:r>
              <a:rPr lang="en-US" dirty="0" smtClean="0"/>
              <a:t>Currently you cannot record a group of fetuses. To record the</a:t>
            </a:r>
          </a:p>
          <a:p>
            <a:r>
              <a:rPr lang="en-US" dirty="0"/>
              <a:t>t</a:t>
            </a:r>
            <a:r>
              <a:rPr lang="en-US" dirty="0" smtClean="0"/>
              <a:t>hree we will perform a Batch accession. Local IDs are not</a:t>
            </a:r>
          </a:p>
          <a:p>
            <a:r>
              <a:rPr lang="en-US" dirty="0"/>
              <a:t>r</a:t>
            </a:r>
            <a:r>
              <a:rPr lang="en-US" dirty="0" smtClean="0"/>
              <a:t>equired for a fetus. If you are </a:t>
            </a:r>
          </a:p>
          <a:p>
            <a:r>
              <a:rPr lang="en-US" dirty="0" smtClean="0"/>
              <a:t>not assigning Local IDs check </a:t>
            </a:r>
          </a:p>
          <a:p>
            <a:r>
              <a:rPr lang="en-US" dirty="0"/>
              <a:t>t</a:t>
            </a:r>
            <a:r>
              <a:rPr lang="en-US" dirty="0" smtClean="0"/>
              <a:t>hat button (top). If you do want to assign them check the other button and enter the Local IDs. This institution (bottom) is auto-generating their Local IDs so they only had to indicate how many to generate and ZIMS automatically did so.</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339479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Litter ID</a:t>
            </a:r>
            <a:endParaRPr lang="en-US" dirty="0"/>
          </a:p>
        </p:txBody>
      </p:sp>
      <p:pic>
        <p:nvPicPr>
          <p:cNvPr id="4" name="Picture 3"/>
          <p:cNvPicPr>
            <a:picLocks noChangeAspect="1"/>
          </p:cNvPicPr>
          <p:nvPr/>
        </p:nvPicPr>
        <p:blipFill>
          <a:blip r:embed="rId2"/>
          <a:stretch>
            <a:fillRect/>
          </a:stretch>
        </p:blipFill>
        <p:spPr>
          <a:xfrm>
            <a:off x="310081" y="2354224"/>
            <a:ext cx="3990476" cy="3780952"/>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3049594" y="583840"/>
            <a:ext cx="5465756" cy="2252595"/>
          </a:xfrm>
          <a:prstGeom prst="rect">
            <a:avLst/>
          </a:prstGeom>
          <a:ln>
            <a:solidFill>
              <a:schemeClr val="tx1"/>
            </a:solidFill>
          </a:ln>
        </p:spPr>
      </p:pic>
      <p:cxnSp>
        <p:nvCxnSpPr>
          <p:cNvPr id="6" name="Straight Arrow Connector 5"/>
          <p:cNvCxnSpPr/>
          <p:nvPr/>
        </p:nvCxnSpPr>
        <p:spPr>
          <a:xfrm flipV="1">
            <a:off x="3322749" y="2836435"/>
            <a:ext cx="540913" cy="12754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10252" y="2680770"/>
            <a:ext cx="3785845" cy="2862322"/>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You can create a new Clutch/Litter</a:t>
            </a:r>
          </a:p>
          <a:p>
            <a:r>
              <a:rPr lang="en-US" dirty="0"/>
              <a:t>d</a:t>
            </a:r>
            <a:r>
              <a:rPr lang="en-US" dirty="0" smtClean="0"/>
              <a:t>irectly from this accession screen. </a:t>
            </a:r>
          </a:p>
          <a:p>
            <a:r>
              <a:rPr lang="en-US" dirty="0" smtClean="0"/>
              <a:t>Once created, litters can be found by </a:t>
            </a:r>
          </a:p>
          <a:p>
            <a:r>
              <a:rPr lang="en-US" dirty="0" smtClean="0"/>
              <a:t>searching for the litter number, either </a:t>
            </a:r>
          </a:p>
          <a:p>
            <a:r>
              <a:rPr lang="en-US" dirty="0" smtClean="0"/>
              <a:t>or both parents and litter date range</a:t>
            </a:r>
          </a:p>
          <a:p>
            <a:r>
              <a:rPr lang="en-US" dirty="0"/>
              <a:t>u</a:t>
            </a:r>
            <a:r>
              <a:rPr lang="en-US" dirty="0" smtClean="0"/>
              <a:t>sing the Animal Clutch/Litter search. </a:t>
            </a:r>
          </a:p>
          <a:p>
            <a:r>
              <a:rPr lang="en-US" dirty="0" smtClean="0"/>
              <a:t>Because you have selected NOT to </a:t>
            </a:r>
          </a:p>
          <a:p>
            <a:r>
              <a:rPr lang="en-US" dirty="0" smtClean="0"/>
              <a:t>record Local IDs yet, having a litter </a:t>
            </a:r>
          </a:p>
          <a:p>
            <a:r>
              <a:rPr lang="en-US" dirty="0" smtClean="0"/>
              <a:t>number to search by makes finding </a:t>
            </a:r>
          </a:p>
          <a:p>
            <a:r>
              <a:rPr lang="en-US" dirty="0" smtClean="0"/>
              <a:t>these records again easier.</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1837467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Info </a:t>
            </a:r>
            <a:endParaRPr lang="en-US" dirty="0"/>
          </a:p>
        </p:txBody>
      </p:sp>
      <p:pic>
        <p:nvPicPr>
          <p:cNvPr id="3" name="Picture 2"/>
          <p:cNvPicPr>
            <a:picLocks noChangeAspect="1"/>
          </p:cNvPicPr>
          <p:nvPr/>
        </p:nvPicPr>
        <p:blipFill>
          <a:blip r:embed="rId2"/>
          <a:stretch>
            <a:fillRect/>
          </a:stretch>
        </p:blipFill>
        <p:spPr>
          <a:xfrm>
            <a:off x="791048" y="1379761"/>
            <a:ext cx="3780952" cy="5000000"/>
          </a:xfrm>
          <a:prstGeom prst="rect">
            <a:avLst/>
          </a:prstGeom>
          <a:ln>
            <a:solidFill>
              <a:schemeClr val="tx1"/>
            </a:solidFill>
          </a:ln>
        </p:spPr>
      </p:pic>
      <p:sp>
        <p:nvSpPr>
          <p:cNvPr id="4" name="TextBox 3"/>
          <p:cNvSpPr txBox="1"/>
          <p:nvPr/>
        </p:nvSpPr>
        <p:spPr>
          <a:xfrm>
            <a:off x="4839458" y="1252808"/>
            <a:ext cx="3576557" cy="4247317"/>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Because you selected Fetus</a:t>
            </a:r>
          </a:p>
          <a:p>
            <a:r>
              <a:rPr lang="en-US" dirty="0" smtClean="0"/>
              <a:t>Identified From This Animal</a:t>
            </a:r>
          </a:p>
          <a:p>
            <a:r>
              <a:rPr lang="en-US" dirty="0" smtClean="0"/>
              <a:t>that Parent information pre-</a:t>
            </a:r>
          </a:p>
          <a:p>
            <a:r>
              <a:rPr lang="en-US" dirty="0"/>
              <a:t>f</a:t>
            </a:r>
            <a:r>
              <a:rPr lang="en-US" dirty="0" smtClean="0"/>
              <a:t>illed (1), as well as the taxa</a:t>
            </a:r>
          </a:p>
          <a:p>
            <a:r>
              <a:rPr lang="en-US" dirty="0" smtClean="0"/>
              <a:t>(2). Because you created a litter</a:t>
            </a:r>
          </a:p>
          <a:p>
            <a:r>
              <a:rPr lang="en-US" dirty="0"/>
              <a:t>b</a:t>
            </a:r>
            <a:r>
              <a:rPr lang="en-US" dirty="0" smtClean="0"/>
              <a:t>oth Parents will prefill. The</a:t>
            </a:r>
          </a:p>
          <a:p>
            <a:r>
              <a:rPr lang="en-US" dirty="0" smtClean="0"/>
              <a:t>Taxonomy Determination defaults</a:t>
            </a:r>
          </a:p>
          <a:p>
            <a:r>
              <a:rPr lang="en-US" dirty="0"/>
              <a:t>t</a:t>
            </a:r>
            <a:r>
              <a:rPr lang="en-US" dirty="0" smtClean="0"/>
              <a:t>o Parental (3) but is editable.</a:t>
            </a:r>
          </a:p>
          <a:p>
            <a:r>
              <a:rPr lang="en-US" dirty="0" smtClean="0"/>
              <a:t>The Life Stage defaults to Fetus (4)</a:t>
            </a:r>
          </a:p>
          <a:p>
            <a:r>
              <a:rPr lang="en-US" dirty="0"/>
              <a:t>b</a:t>
            </a:r>
            <a:r>
              <a:rPr lang="en-US" dirty="0" smtClean="0"/>
              <a:t>ut can be deleted. Remember, if</a:t>
            </a:r>
          </a:p>
          <a:p>
            <a:r>
              <a:rPr lang="en-US" dirty="0"/>
              <a:t>y</a:t>
            </a:r>
            <a:r>
              <a:rPr lang="en-US" dirty="0" smtClean="0"/>
              <a:t>ou accept this Life Stage you will</a:t>
            </a:r>
          </a:p>
          <a:p>
            <a:r>
              <a:rPr lang="en-US" dirty="0"/>
              <a:t>n</a:t>
            </a:r>
            <a:r>
              <a:rPr lang="en-US" dirty="0" smtClean="0"/>
              <a:t>eed to update it as the animal</a:t>
            </a:r>
          </a:p>
          <a:p>
            <a:r>
              <a:rPr lang="en-US" dirty="0"/>
              <a:t>a</a:t>
            </a:r>
            <a:r>
              <a:rPr lang="en-US" dirty="0" smtClean="0"/>
              <a:t>ges or it will be a Fetus forever. </a:t>
            </a:r>
          </a:p>
          <a:p>
            <a:r>
              <a:rPr lang="en-US" dirty="0" smtClean="0"/>
              <a:t>If you can calculate an Expected </a:t>
            </a:r>
          </a:p>
          <a:p>
            <a:r>
              <a:rPr lang="en-US" dirty="0" smtClean="0"/>
              <a:t>Birth Date that can be entered here.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793569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Info Display</a:t>
            </a:r>
            <a:endParaRPr lang="en-US" dirty="0"/>
          </a:p>
        </p:txBody>
      </p:sp>
      <p:sp>
        <p:nvSpPr>
          <p:cNvPr id="4" name="TextBox 3"/>
          <p:cNvSpPr txBox="1"/>
          <p:nvPr/>
        </p:nvSpPr>
        <p:spPr>
          <a:xfrm>
            <a:off x="6400799" y="1390140"/>
            <a:ext cx="1963999" cy="1477328"/>
          </a:xfrm>
          <a:prstGeom prst="rect">
            <a:avLst/>
          </a:prstGeom>
          <a:solidFill>
            <a:schemeClr val="accent2">
              <a:lumMod val="40000"/>
              <a:lumOff val="60000"/>
            </a:schemeClr>
          </a:solidFill>
          <a:ln>
            <a:solidFill>
              <a:schemeClr val="tx1"/>
            </a:solidFill>
          </a:ln>
        </p:spPr>
        <p:txBody>
          <a:bodyPr wrap="none" rtlCol="0">
            <a:spAutoFit/>
          </a:bodyPr>
          <a:lstStyle/>
          <a:p>
            <a:r>
              <a:rPr lang="en-US" dirty="0" smtClean="0"/>
              <a:t>The Basic Info will</a:t>
            </a:r>
          </a:p>
          <a:p>
            <a:r>
              <a:rPr lang="en-US" dirty="0"/>
              <a:t>d</a:t>
            </a:r>
            <a:r>
              <a:rPr lang="en-US" dirty="0" smtClean="0"/>
              <a:t>isplay an entity of</a:t>
            </a:r>
          </a:p>
          <a:p>
            <a:r>
              <a:rPr lang="en-US" dirty="0" smtClean="0"/>
              <a:t>Fetus as well as a </a:t>
            </a:r>
          </a:p>
          <a:p>
            <a:r>
              <a:rPr lang="en-US" dirty="0" smtClean="0"/>
              <a:t>Life Stage of Fetus</a:t>
            </a:r>
          </a:p>
          <a:p>
            <a:r>
              <a:rPr lang="en-US" dirty="0"/>
              <a:t>i</a:t>
            </a:r>
            <a:r>
              <a:rPr lang="en-US" dirty="0" smtClean="0"/>
              <a:t>f you accepted it.</a:t>
            </a:r>
            <a:endParaRPr lang="en-US" dirty="0"/>
          </a:p>
        </p:txBody>
      </p:sp>
      <p:pic>
        <p:nvPicPr>
          <p:cNvPr id="5" name="Picture 4"/>
          <p:cNvPicPr>
            <a:picLocks noChangeAspect="1"/>
          </p:cNvPicPr>
          <p:nvPr/>
        </p:nvPicPr>
        <p:blipFill>
          <a:blip r:embed="rId2"/>
          <a:stretch>
            <a:fillRect/>
          </a:stretch>
        </p:blipFill>
        <p:spPr>
          <a:xfrm>
            <a:off x="628650" y="2128804"/>
            <a:ext cx="5108745" cy="3109671"/>
          </a:xfrm>
          <a:prstGeom prst="rect">
            <a:avLst/>
          </a:prstGeom>
          <a:ln>
            <a:solidFill>
              <a:schemeClr val="tx1"/>
            </a:solidFill>
          </a:ln>
        </p:spPr>
      </p:pic>
      <p:pic>
        <p:nvPicPr>
          <p:cNvPr id="3074" name="Picture 2" descr="Image result for Easter eg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390" y="3385066"/>
            <a:ext cx="2808818" cy="207077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521575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27DD4871-EA30-4543-8444-DCC4EFAB7C28}"/>
</file>

<file path=customXml/itemProps2.xml><?xml version="1.0" encoding="utf-8"?>
<ds:datastoreItem xmlns:ds="http://schemas.openxmlformats.org/officeDocument/2006/customXml" ds:itemID="{AE040980-89AF-4478-B730-EBB41A348840}"/>
</file>

<file path=customXml/itemProps3.xml><?xml version="1.0" encoding="utf-8"?>
<ds:datastoreItem xmlns:ds="http://schemas.openxmlformats.org/officeDocument/2006/customXml" ds:itemID="{DC57CC6F-7B5C-4BF9-8C6E-D69C2F4C3E59}"/>
</file>

<file path=docProps/app.xml><?xml version="1.0" encoding="utf-8"?>
<Properties xmlns="http://schemas.openxmlformats.org/officeDocument/2006/extended-properties" xmlns:vt="http://schemas.openxmlformats.org/officeDocument/2006/docPropsVTypes">
  <Template/>
  <TotalTime>910</TotalTime>
  <Words>2781</Words>
  <Application>Microsoft Office PowerPoint</Application>
  <PresentationFormat>On-screen Show (4:3)</PresentationFormat>
  <Paragraphs>438</Paragraphs>
  <Slides>45</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45</vt:i4>
      </vt:variant>
    </vt:vector>
  </HeadingPairs>
  <TitlesOfParts>
    <vt:vector size="63"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and the Easter Bunny</vt:lpstr>
      <vt:lpstr>What is an Event?</vt:lpstr>
      <vt:lpstr>Let’s start with a Fetus</vt:lpstr>
      <vt:lpstr>Three Fetuses!</vt:lpstr>
      <vt:lpstr>Record the Fetuses</vt:lpstr>
      <vt:lpstr>Record the Fetuses - Batch</vt:lpstr>
      <vt:lpstr>Litter ID</vt:lpstr>
      <vt:lpstr>Some More Info </vt:lpstr>
      <vt:lpstr>Basic Info Display</vt:lpstr>
      <vt:lpstr>Calendar Alert!</vt:lpstr>
      <vt:lpstr>Find the Records</vt:lpstr>
      <vt:lpstr>Record Birth Event</vt:lpstr>
      <vt:lpstr>Record Birth Event</vt:lpstr>
      <vt:lpstr>Event Locations</vt:lpstr>
      <vt:lpstr>Record a Death</vt:lpstr>
      <vt:lpstr>Record a Death</vt:lpstr>
      <vt:lpstr>Record a Single Egg</vt:lpstr>
      <vt:lpstr>Eggs Laid</vt:lpstr>
      <vt:lpstr>Record the First Egg</vt:lpstr>
      <vt:lpstr>Record the First Egg</vt:lpstr>
      <vt:lpstr>Record the Identifier</vt:lpstr>
      <vt:lpstr>Record the Second Egg</vt:lpstr>
      <vt:lpstr>Record the Hatch Event</vt:lpstr>
      <vt:lpstr>Record the Hatch</vt:lpstr>
      <vt:lpstr>Record a Death in Shell</vt:lpstr>
      <vt:lpstr>Record the Death</vt:lpstr>
      <vt:lpstr>What if the Egg was Infertile?</vt:lpstr>
      <vt:lpstr>Record a Group of Eggs (or Egg Mass)</vt:lpstr>
      <vt:lpstr>Must Start from Start</vt:lpstr>
      <vt:lpstr>Three Options for Lay Date </vt:lpstr>
      <vt:lpstr>Option #1 – Egg by Egg</vt:lpstr>
      <vt:lpstr>Census Grid for Option #1</vt:lpstr>
      <vt:lpstr>Option #2 - Range</vt:lpstr>
      <vt:lpstr>Option #3 - ApproxBefore</vt:lpstr>
      <vt:lpstr>The Hatching Scenario</vt:lpstr>
      <vt:lpstr>Two Options for Hatching</vt:lpstr>
      <vt:lpstr>Why Can’t I Just Hatch Some of the Eggs?</vt:lpstr>
      <vt:lpstr>Waiting for Entire Clutch</vt:lpstr>
      <vt:lpstr>Now Hatch the Rest</vt:lpstr>
      <vt:lpstr>Transaction Display</vt:lpstr>
      <vt:lpstr>Splitting off Single Eggs</vt:lpstr>
      <vt:lpstr>Record the Deaths</vt:lpstr>
      <vt:lpstr>Close the Group</vt:lpstr>
      <vt:lpstr>Hatch the Split Eggs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45</cp:revision>
  <dcterms:created xsi:type="dcterms:W3CDTF">2016-07-26T18:48:10Z</dcterms:created>
  <dcterms:modified xsi:type="dcterms:W3CDTF">2018-04-18T15:45:44Z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acked">
    <vt:lpwstr>false</vt:lpwstr>
  </property>
  <property fmtid="{D5CDD505-2E9C-101B-9397-08002B2CF9AE}" pid="3" name="Metrics URL">
    <vt:lpwstr/>
  </property>
  <property fmtid="{D5CDD505-2E9C-101B-9397-08002B2CF9AE}" pid="4" name="Tracking URL">
    <vt:lpwstr/>
  </property>
  <property fmtid="{D5CDD505-2E9C-101B-9397-08002B2CF9AE}" pid="5" name="Updated on?">
    <vt:lpwstr>2018-07-07T23:44:55+00:00</vt:lpwstr>
  </property>
  <property fmtid="{D5CDD505-2E9C-101B-9397-08002B2CF9AE}" pid="6" name="Order">
    <vt:r8>327800</vt:r8>
  </property>
  <property fmtid="{D5CDD505-2E9C-101B-9397-08002B2CF9AE}" pid="7" name="ContentTypeId">
    <vt:lpwstr>0x010100B8A61D1EAB4F114BB81E10F743FBEB16</vt:lpwstr>
  </property>
</Properties>
</file>