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4" r:id="rId5"/>
    <p:sldMasterId id="2147483704" r:id="rId6"/>
    <p:sldMasterId id="2147483714" r:id="rId7"/>
    <p:sldMasterId id="2147483724" r:id="rId8"/>
    <p:sldMasterId id="2147483734" r:id="rId9"/>
    <p:sldMasterId id="2147483744" r:id="rId10"/>
    <p:sldMasterId id="2147483764" r:id="rId11"/>
    <p:sldMasterId id="2147483754" r:id="rId12"/>
    <p:sldMasterId id="2147483774" r:id="rId13"/>
    <p:sldMasterId id="2147483784" r:id="rId14"/>
    <p:sldMasterId id="2147483794" r:id="rId15"/>
    <p:sldMasterId id="2147483814" r:id="rId16"/>
    <p:sldMasterId id="2147483804" r:id="rId17"/>
    <p:sldMasterId id="2147483834" r:id="rId18"/>
    <p:sldMasterId id="2147483824" r:id="rId19"/>
  </p:sldMasterIdLst>
  <p:notesMasterIdLst>
    <p:notesMasterId r:id="rId50"/>
  </p:notesMasterIdLst>
  <p:sldIdLst>
    <p:sldId id="270" r:id="rId20"/>
    <p:sldId id="297" r:id="rId21"/>
    <p:sldId id="300" r:id="rId22"/>
    <p:sldId id="301" r:id="rId23"/>
    <p:sldId id="302" r:id="rId24"/>
    <p:sldId id="328" r:id="rId25"/>
    <p:sldId id="329" r:id="rId26"/>
    <p:sldId id="304" r:id="rId27"/>
    <p:sldId id="337" r:id="rId28"/>
    <p:sldId id="338" r:id="rId29"/>
    <p:sldId id="305" r:id="rId30"/>
    <p:sldId id="306" r:id="rId31"/>
    <p:sldId id="330" r:id="rId32"/>
    <p:sldId id="309" r:id="rId33"/>
    <p:sldId id="331" r:id="rId34"/>
    <p:sldId id="310" r:id="rId35"/>
    <p:sldId id="311" r:id="rId36"/>
    <p:sldId id="312" r:id="rId37"/>
    <p:sldId id="313" r:id="rId38"/>
    <p:sldId id="315" r:id="rId39"/>
    <p:sldId id="332" r:id="rId40"/>
    <p:sldId id="339" r:id="rId41"/>
    <p:sldId id="318" r:id="rId42"/>
    <p:sldId id="319" r:id="rId43"/>
    <p:sldId id="321" r:id="rId44"/>
    <p:sldId id="323" r:id="rId45"/>
    <p:sldId id="336" r:id="rId46"/>
    <p:sldId id="334" r:id="rId47"/>
    <p:sldId id="335" r:id="rId48"/>
    <p:sldId id="271"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090" autoAdjust="0"/>
    <p:restoredTop sz="89769" autoAdjust="0"/>
  </p:normalViewPr>
  <p:slideViewPr>
    <p:cSldViewPr snapToGrid="0" showGuides="1">
      <p:cViewPr varScale="1">
        <p:scale>
          <a:sx n="115" d="100"/>
          <a:sy n="115" d="100"/>
        </p:scale>
        <p:origin x="1116" y="11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8" Type="http://schemas.openxmlformats.org/officeDocument/2006/relationships/slideMaster" Target="slideMasters/slideMaster5.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75CE96-FC88-4CE9-A432-3839C43E38B3}" type="datetimeFigureOut">
              <a:rPr lang="en-US" smtClean="0"/>
              <a:t>5/21/2020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CC6EE6-CEBA-4C6A-8CCE-C8B5E6F242FB}" type="slidenum">
              <a:rPr lang="en-US" smtClean="0"/>
              <a:t>‹#›</a:t>
            </a:fld>
            <a:endParaRPr lang="en-US"/>
          </a:p>
        </p:txBody>
      </p:sp>
    </p:spTree>
    <p:extLst>
      <p:ext uri="{BB962C8B-B14F-4D97-AF65-F5344CB8AC3E}">
        <p14:creationId xmlns:p14="http://schemas.microsoft.com/office/powerpoint/2010/main" val="3298070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469875-51E0-4658-9A87-B8C9A86DC4BF}" type="slidenum">
              <a:rPr lang="en-US" smtClean="0"/>
              <a:t>2</a:t>
            </a:fld>
            <a:endParaRPr lang="en-US" dirty="0"/>
          </a:p>
        </p:txBody>
      </p:sp>
    </p:spTree>
    <p:extLst>
      <p:ext uri="{BB962C8B-B14F-4D97-AF65-F5344CB8AC3E}">
        <p14:creationId xmlns:p14="http://schemas.microsoft.com/office/powerpoint/2010/main" val="2173393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469875-51E0-4658-9A87-B8C9A86DC4BF}" type="slidenum">
              <a:rPr lang="en-US" smtClean="0"/>
              <a:t>3</a:t>
            </a:fld>
            <a:endParaRPr lang="en-US" dirty="0"/>
          </a:p>
        </p:txBody>
      </p:sp>
    </p:spTree>
    <p:extLst>
      <p:ext uri="{BB962C8B-B14F-4D97-AF65-F5344CB8AC3E}">
        <p14:creationId xmlns:p14="http://schemas.microsoft.com/office/powerpoint/2010/main" val="3382943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469875-51E0-4658-9A87-B8C9A86DC4BF}" type="slidenum">
              <a:rPr lang="en-US" smtClean="0"/>
              <a:t>8</a:t>
            </a:fld>
            <a:endParaRPr lang="en-US" dirty="0"/>
          </a:p>
        </p:txBody>
      </p:sp>
    </p:spTree>
    <p:extLst>
      <p:ext uri="{BB962C8B-B14F-4D97-AF65-F5344CB8AC3E}">
        <p14:creationId xmlns:p14="http://schemas.microsoft.com/office/powerpoint/2010/main" val="3264274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4AB7547-15F7-4577-90F1-E296AD2D05FA}" type="slidenum">
              <a:rPr lang="en-US" smtClean="0"/>
              <a:t>17</a:t>
            </a:fld>
            <a:endParaRPr lang="en-US"/>
          </a:p>
        </p:txBody>
      </p:sp>
    </p:spTree>
    <p:extLst>
      <p:ext uri="{BB962C8B-B14F-4D97-AF65-F5344CB8AC3E}">
        <p14:creationId xmlns:p14="http://schemas.microsoft.com/office/powerpoint/2010/main" val="168969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CC6EE6-CEBA-4C6A-8CCE-C8B5E6F242FB}" type="slidenum">
              <a:rPr lang="en-US" smtClean="0"/>
              <a:t>30</a:t>
            </a:fld>
            <a:endParaRPr lang="en-US"/>
          </a:p>
        </p:txBody>
      </p:sp>
    </p:spTree>
    <p:extLst>
      <p:ext uri="{BB962C8B-B14F-4D97-AF65-F5344CB8AC3E}">
        <p14:creationId xmlns:p14="http://schemas.microsoft.com/office/powerpoint/2010/main" val="1949866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5/21/2020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5/21/2020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5/21/2020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5/21/2020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5/21/2020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5/21/2020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5/21/2020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5/21/2020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5/21/2020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5/21/2020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5/21/2020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5/21/2020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5/21/2020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5/21/2020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5/21/2020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5/21/2020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hyperlink" Target="mailto:Support@species360.org" TargetMode="External"/><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40.png"/><Relationship Id="rId5" Type="http://schemas.openxmlformats.org/officeDocument/2006/relationships/image" Target="../media/image39.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996528"/>
            <a:ext cx="7772400" cy="2387600"/>
          </a:xfrm>
        </p:spPr>
        <p:txBody>
          <a:bodyPr/>
          <a:lstStyle/>
          <a:p>
            <a:r>
              <a:rPr lang="en-US" dirty="0" smtClean="0"/>
              <a:t>Suggested Animal List</a:t>
            </a:r>
            <a:endParaRPr lang="en-US" dirty="0"/>
          </a:p>
        </p:txBody>
      </p:sp>
      <p:pic>
        <p:nvPicPr>
          <p:cNvPr id="4" name="Picture 3"/>
          <p:cNvPicPr>
            <a:picLocks noChangeAspect="1"/>
          </p:cNvPicPr>
          <p:nvPr/>
        </p:nvPicPr>
        <p:blipFill>
          <a:blip r:embed="rId2"/>
          <a:stretch>
            <a:fillRect/>
          </a:stretch>
        </p:blipFill>
        <p:spPr>
          <a:xfrm>
            <a:off x="2919412" y="3476320"/>
            <a:ext cx="3305175" cy="1419225"/>
          </a:xfrm>
          <a:prstGeom prst="rect">
            <a:avLst/>
          </a:prstGeom>
        </p:spPr>
      </p:pic>
    </p:spTree>
    <p:extLst>
      <p:ext uri="{BB962C8B-B14F-4D97-AF65-F5344CB8AC3E}">
        <p14:creationId xmlns:p14="http://schemas.microsoft.com/office/powerpoint/2010/main" val="2266795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Suggested Animals - Compare</a:t>
            </a:r>
            <a:endParaRPr lang="en-US" dirty="0"/>
          </a:p>
        </p:txBody>
      </p:sp>
      <p:pic>
        <p:nvPicPr>
          <p:cNvPr id="3" name="Picture 2"/>
          <p:cNvPicPr>
            <a:picLocks noChangeAspect="1"/>
          </p:cNvPicPr>
          <p:nvPr/>
        </p:nvPicPr>
        <p:blipFill>
          <a:blip r:embed="rId2"/>
          <a:stretch>
            <a:fillRect/>
          </a:stretch>
        </p:blipFill>
        <p:spPr>
          <a:xfrm>
            <a:off x="4002467" y="1321045"/>
            <a:ext cx="3931041" cy="1209074"/>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2908661" y="2673029"/>
            <a:ext cx="5913123" cy="2900099"/>
          </a:xfrm>
          <a:prstGeom prst="rect">
            <a:avLst/>
          </a:prstGeom>
          <a:ln>
            <a:solidFill>
              <a:schemeClr val="tx1"/>
            </a:solidFill>
          </a:ln>
        </p:spPr>
      </p:pic>
      <p:sp>
        <p:nvSpPr>
          <p:cNvPr id="5" name="TextBox 4"/>
          <p:cNvSpPr txBox="1"/>
          <p:nvPr/>
        </p:nvSpPr>
        <p:spPr>
          <a:xfrm>
            <a:off x="348343" y="1726749"/>
            <a:ext cx="2473233" cy="3416320"/>
          </a:xfrm>
          <a:prstGeom prst="rect">
            <a:avLst/>
          </a:prstGeom>
          <a:solidFill>
            <a:schemeClr val="accent1">
              <a:lumMod val="40000"/>
              <a:lumOff val="60000"/>
            </a:schemeClr>
          </a:solidFill>
          <a:ln>
            <a:solidFill>
              <a:schemeClr val="tx1"/>
            </a:solidFill>
          </a:ln>
        </p:spPr>
        <p:txBody>
          <a:bodyPr wrap="square" rtlCol="0">
            <a:spAutoFit/>
          </a:bodyPr>
          <a:lstStyle/>
          <a:p>
            <a:r>
              <a:rPr lang="en-US" dirty="0" smtClean="0"/>
              <a:t>From within the Suggested Animal record, selecting the</a:t>
            </a:r>
          </a:p>
          <a:p>
            <a:r>
              <a:rPr lang="en-US" dirty="0" smtClean="0"/>
              <a:t>Compare button will allow you to compare that record with another record side by</a:t>
            </a:r>
          </a:p>
          <a:p>
            <a:r>
              <a:rPr lang="en-US" dirty="0" smtClean="0"/>
              <a:t>side. You can compare 2</a:t>
            </a:r>
          </a:p>
          <a:p>
            <a:r>
              <a:rPr lang="en-US" dirty="0" smtClean="0"/>
              <a:t>Suggested Animals or a</a:t>
            </a:r>
          </a:p>
          <a:p>
            <a:r>
              <a:rPr lang="en-US" dirty="0" smtClean="0"/>
              <a:t>Suggested Animal with an animal that is already in your Studbook.</a:t>
            </a:r>
            <a:endParaRPr lang="en-US" dirty="0"/>
          </a:p>
        </p:txBody>
      </p:sp>
    </p:spTree>
    <p:extLst>
      <p:ext uri="{BB962C8B-B14F-4D97-AF65-F5344CB8AC3E}">
        <p14:creationId xmlns:p14="http://schemas.microsoft.com/office/powerpoint/2010/main" val="35407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178" y="379874"/>
            <a:ext cx="8515350" cy="1325563"/>
          </a:xfrm>
        </p:spPr>
        <p:txBody>
          <a:bodyPr/>
          <a:lstStyle/>
          <a:p>
            <a:pPr algn="ctr"/>
            <a:r>
              <a:rPr lang="en-US" dirty="0" smtClean="0">
                <a:latin typeface="+mn-lt"/>
              </a:rPr>
              <a:t>Suggested Animal List – Data Quality </a:t>
            </a:r>
            <a:endParaRPr lang="en-US" dirty="0">
              <a:latin typeface="+mn-lt"/>
            </a:endParaRPr>
          </a:p>
        </p:txBody>
      </p:sp>
      <p:sp>
        <p:nvSpPr>
          <p:cNvPr id="3" name="Content Placeholder 2"/>
          <p:cNvSpPr>
            <a:spLocks noGrp="1"/>
          </p:cNvSpPr>
          <p:nvPr>
            <p:ph idx="1"/>
          </p:nvPr>
        </p:nvSpPr>
        <p:spPr>
          <a:xfrm>
            <a:off x="272845" y="1836173"/>
            <a:ext cx="8605683" cy="4085303"/>
          </a:xfrm>
        </p:spPr>
        <p:txBody>
          <a:bodyPr>
            <a:normAutofit fontScale="92500"/>
          </a:bodyPr>
          <a:lstStyle/>
          <a:p>
            <a:r>
              <a:rPr lang="en-US" dirty="0" smtClean="0">
                <a:latin typeface="+mn-lt"/>
              </a:rPr>
              <a:t>The Suggested List can populate GANs that are the same animal – the system shows any GAN that it cannot find in the studbook.</a:t>
            </a:r>
          </a:p>
          <a:p>
            <a:r>
              <a:rPr lang="en-US" dirty="0" smtClean="0">
                <a:latin typeface="+mn-lt"/>
              </a:rPr>
              <a:t>Multiple institutions may create duplicate GANs for the same animal in Husbandry.</a:t>
            </a:r>
          </a:p>
          <a:p>
            <a:r>
              <a:rPr lang="en-US" dirty="0" smtClean="0">
                <a:latin typeface="+mn-lt"/>
              </a:rPr>
              <a:t>Studbook Keepers will still have to determine if the animals are the same or different (just as you currently do now with taxon reports). </a:t>
            </a:r>
            <a:endParaRPr lang="en-US" dirty="0">
              <a:latin typeface="+mn-lt"/>
            </a:endParaRPr>
          </a:p>
          <a:p>
            <a:r>
              <a:rPr lang="en-US" dirty="0" smtClean="0">
                <a:latin typeface="+mn-lt"/>
              </a:rPr>
              <a:t>Studbook animals can only be linked to one animal, so users must choose which GAN to link to the studbook animal.</a:t>
            </a:r>
            <a:endParaRPr lang="en-US" dirty="0">
              <a:latin typeface="+mn-lt"/>
            </a:endParaRPr>
          </a:p>
        </p:txBody>
      </p:sp>
    </p:spTree>
    <p:extLst>
      <p:ext uri="{BB962C8B-B14F-4D97-AF65-F5344CB8AC3E}">
        <p14:creationId xmlns:p14="http://schemas.microsoft.com/office/powerpoint/2010/main" val="860893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110" y="409371"/>
            <a:ext cx="8908472" cy="1325563"/>
          </a:xfrm>
        </p:spPr>
        <p:txBody>
          <a:bodyPr>
            <a:normAutofit/>
          </a:bodyPr>
          <a:lstStyle/>
          <a:p>
            <a:pPr algn="ctr"/>
            <a:r>
              <a:rPr lang="en-US" sz="4300" b="1" dirty="0">
                <a:latin typeface="+mn-lt"/>
              </a:rPr>
              <a:t>Suggested Animal List – Data Quality </a:t>
            </a:r>
            <a:endParaRPr lang="en-US" sz="4300" dirty="0">
              <a:latin typeface="+mn-lt"/>
            </a:endParaRPr>
          </a:p>
        </p:txBody>
      </p:sp>
      <p:sp>
        <p:nvSpPr>
          <p:cNvPr id="3" name="Content Placeholder 2"/>
          <p:cNvSpPr>
            <a:spLocks noGrp="1"/>
          </p:cNvSpPr>
          <p:nvPr>
            <p:ph idx="1"/>
          </p:nvPr>
        </p:nvSpPr>
        <p:spPr>
          <a:xfrm>
            <a:off x="412955" y="1614948"/>
            <a:ext cx="8495518" cy="4243793"/>
          </a:xfrm>
        </p:spPr>
        <p:txBody>
          <a:bodyPr>
            <a:normAutofit fontScale="92500" lnSpcReduction="10000"/>
          </a:bodyPr>
          <a:lstStyle/>
          <a:p>
            <a:r>
              <a:rPr lang="en-US" dirty="0" smtClean="0">
                <a:latin typeface="+mn-lt"/>
              </a:rPr>
              <a:t>What to do if you think you find a duplicate animals in Husbandry?</a:t>
            </a:r>
          </a:p>
          <a:p>
            <a:pPr lvl="1"/>
            <a:r>
              <a:rPr lang="en-US" dirty="0" smtClean="0">
                <a:latin typeface="+mn-lt"/>
              </a:rPr>
              <a:t>Email institutions to determine if the animals should be merged </a:t>
            </a:r>
          </a:p>
          <a:p>
            <a:pPr lvl="1"/>
            <a:r>
              <a:rPr lang="en-US" dirty="0" smtClean="0">
                <a:latin typeface="+mn-lt"/>
              </a:rPr>
              <a:t>Contact Species360 – they can also contact institutions to see if animals should be merged </a:t>
            </a:r>
          </a:p>
          <a:p>
            <a:pPr lvl="1"/>
            <a:endParaRPr lang="en-US" dirty="0">
              <a:latin typeface="+mn-lt"/>
            </a:endParaRPr>
          </a:p>
          <a:p>
            <a:r>
              <a:rPr lang="en-US" dirty="0" smtClean="0">
                <a:latin typeface="+mn-lt"/>
              </a:rPr>
              <a:t>If institutions agree the animals are the same – Species360 will merge the animals in Husbandry.</a:t>
            </a:r>
          </a:p>
          <a:p>
            <a:pPr marL="0" indent="0">
              <a:buNone/>
            </a:pPr>
            <a:endParaRPr lang="en-US" dirty="0">
              <a:latin typeface="+mn-lt"/>
            </a:endParaRPr>
          </a:p>
          <a:p>
            <a:r>
              <a:rPr lang="en-US" dirty="0" smtClean="0">
                <a:latin typeface="+mn-lt"/>
              </a:rPr>
              <a:t>Merge will display in the Husbandry Data Fix Report on the Suggested Animal List.   </a:t>
            </a:r>
            <a:endParaRPr lang="en-US" dirty="0">
              <a:latin typeface="+mn-lt"/>
            </a:endParaRPr>
          </a:p>
        </p:txBody>
      </p:sp>
    </p:spTree>
    <p:extLst>
      <p:ext uri="{BB962C8B-B14F-4D97-AF65-F5344CB8AC3E}">
        <p14:creationId xmlns:p14="http://schemas.microsoft.com/office/powerpoint/2010/main" val="164844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Husbandry Data Fix Report</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13</a:t>
            </a:fld>
            <a:endParaRPr lang="en-US"/>
          </a:p>
        </p:txBody>
      </p:sp>
      <p:pic>
        <p:nvPicPr>
          <p:cNvPr id="4" name="Picture 3"/>
          <p:cNvPicPr>
            <a:picLocks noChangeAspect="1"/>
          </p:cNvPicPr>
          <p:nvPr/>
        </p:nvPicPr>
        <p:blipFill>
          <a:blip r:embed="rId2"/>
          <a:stretch>
            <a:fillRect/>
          </a:stretch>
        </p:blipFill>
        <p:spPr>
          <a:xfrm>
            <a:off x="535184" y="3347598"/>
            <a:ext cx="7624748" cy="1170578"/>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1409426" y="1410166"/>
            <a:ext cx="6325148" cy="1790855"/>
          </a:xfrm>
          <a:prstGeom prst="rect">
            <a:avLst/>
          </a:prstGeom>
          <a:ln>
            <a:solidFill>
              <a:schemeClr val="tx1"/>
            </a:solidFill>
          </a:ln>
        </p:spPr>
      </p:pic>
      <p:sp>
        <p:nvSpPr>
          <p:cNvPr id="6" name="TextBox 5"/>
          <p:cNvSpPr txBox="1"/>
          <p:nvPr/>
        </p:nvSpPr>
        <p:spPr>
          <a:xfrm>
            <a:off x="926542" y="4664825"/>
            <a:ext cx="7134009" cy="923330"/>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The View Husbandry Data Fix Report displays a list of animals that are in the studbook that have been impacted by a merge, split, or delete in Husbandry. </a:t>
            </a:r>
          </a:p>
        </p:txBody>
      </p:sp>
    </p:spTree>
    <p:extLst>
      <p:ext uri="{BB962C8B-B14F-4D97-AF65-F5344CB8AC3E}">
        <p14:creationId xmlns:p14="http://schemas.microsoft.com/office/powerpoint/2010/main" val="4094774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4888" y="1644445"/>
            <a:ext cx="8494224" cy="3419014"/>
          </a:xfrm>
          <a:prstGeom prst="rect">
            <a:avLst/>
          </a:prstGeom>
          <a:ln>
            <a:solidFill>
              <a:schemeClr val="tx1"/>
            </a:solidFill>
          </a:ln>
        </p:spPr>
      </p:pic>
      <p:sp>
        <p:nvSpPr>
          <p:cNvPr id="2" name="Title 1"/>
          <p:cNvSpPr>
            <a:spLocks noGrp="1"/>
          </p:cNvSpPr>
          <p:nvPr>
            <p:ph type="title"/>
          </p:nvPr>
        </p:nvSpPr>
        <p:spPr>
          <a:xfrm>
            <a:off x="628650" y="447603"/>
            <a:ext cx="7886700" cy="994172"/>
          </a:xfrm>
        </p:spPr>
        <p:txBody>
          <a:bodyPr>
            <a:noAutofit/>
          </a:bodyPr>
          <a:lstStyle/>
          <a:p>
            <a:pPr algn="ctr"/>
            <a:r>
              <a:rPr lang="en-US" sz="4000" dirty="0" smtClean="0">
                <a:latin typeface="+mn-lt"/>
              </a:rPr>
              <a:t>Suggested Studbook Animal Detail Screen </a:t>
            </a:r>
            <a:endParaRPr lang="en-US" sz="4000" dirty="0">
              <a:latin typeface="+mn-lt"/>
            </a:endParaRPr>
          </a:p>
        </p:txBody>
      </p:sp>
      <p:sp>
        <p:nvSpPr>
          <p:cNvPr id="3" name="Rectangle 2"/>
          <p:cNvSpPr/>
          <p:nvPr/>
        </p:nvSpPr>
        <p:spPr>
          <a:xfrm>
            <a:off x="324888" y="1821533"/>
            <a:ext cx="8494224" cy="1487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rgbClr val="FF0000"/>
                </a:solidFill>
              </a:ln>
            </a:endParaRPr>
          </a:p>
        </p:txBody>
      </p:sp>
      <p:sp>
        <p:nvSpPr>
          <p:cNvPr id="8" name="TextBox 7"/>
          <p:cNvSpPr txBox="1"/>
          <p:nvPr/>
        </p:nvSpPr>
        <p:spPr>
          <a:xfrm>
            <a:off x="1313715" y="3775858"/>
            <a:ext cx="6516570" cy="1962076"/>
          </a:xfrm>
          <a:prstGeom prst="rect">
            <a:avLst/>
          </a:prstGeom>
          <a:solidFill>
            <a:schemeClr val="accent1">
              <a:lumMod val="20000"/>
              <a:lumOff val="80000"/>
            </a:schemeClr>
          </a:solidFill>
          <a:ln>
            <a:solidFill>
              <a:schemeClr val="tx1"/>
            </a:solidFill>
          </a:ln>
        </p:spPr>
        <p:txBody>
          <a:bodyPr wrap="square" rtlCol="0">
            <a:spAutoFit/>
          </a:bodyPr>
          <a:lstStyle/>
          <a:p>
            <a:pPr marL="214313" indent="-214313">
              <a:buFont typeface="Arial" panose="020B0604020202020204" pitchFamily="34" charset="0"/>
              <a:buChar char="•"/>
            </a:pPr>
            <a:r>
              <a:rPr lang="en-US" sz="1350" dirty="0" smtClean="0"/>
              <a:t>Select a GAN from the Suggested List to Navigate to the Suggested Animal Detail screen.</a:t>
            </a:r>
          </a:p>
          <a:p>
            <a:pPr marL="214313" indent="-214313">
              <a:buFont typeface="Arial" panose="020B0604020202020204" pitchFamily="34" charset="0"/>
              <a:buChar char="•"/>
            </a:pPr>
            <a:r>
              <a:rPr lang="en-US" sz="1350" dirty="0" smtClean="0"/>
              <a:t>Displays the basic </a:t>
            </a:r>
            <a:r>
              <a:rPr lang="en-US" sz="1350" dirty="0"/>
              <a:t>information of the Husbandry animal that the system is suggesting the user add to the </a:t>
            </a:r>
            <a:r>
              <a:rPr lang="en-US" sz="1350" dirty="0" smtClean="0"/>
              <a:t>studbook.</a:t>
            </a:r>
            <a:endParaRPr lang="en-US" sz="1350" dirty="0"/>
          </a:p>
          <a:p>
            <a:pPr marL="214313" indent="-214313">
              <a:buFont typeface="Arial" panose="020B0604020202020204" pitchFamily="34" charset="0"/>
              <a:buChar char="•"/>
            </a:pPr>
            <a:r>
              <a:rPr lang="en-US" sz="1350" dirty="0"/>
              <a:t>Records </a:t>
            </a:r>
            <a:r>
              <a:rPr lang="en-US" sz="1350" dirty="0" smtClean="0"/>
              <a:t>are the </a:t>
            </a:r>
            <a:r>
              <a:rPr lang="en-US" sz="1350" dirty="0"/>
              <a:t>current status or the status at time of </a:t>
            </a:r>
            <a:r>
              <a:rPr lang="en-US" sz="1350" dirty="0" smtClean="0"/>
              <a:t>death/LTF.</a:t>
            </a:r>
            <a:endParaRPr lang="en-US" sz="1350" dirty="0"/>
          </a:p>
          <a:p>
            <a:pPr marL="214313" indent="-214313">
              <a:buFont typeface="Arial" panose="020B0604020202020204" pitchFamily="34" charset="0"/>
              <a:buChar char="•"/>
            </a:pPr>
            <a:r>
              <a:rPr lang="en-US" sz="1350" dirty="0"/>
              <a:t>Parents:</a:t>
            </a:r>
          </a:p>
          <a:p>
            <a:pPr marL="557213" lvl="1" indent="-214313">
              <a:buFont typeface="Arial" panose="020B0604020202020204" pitchFamily="34" charset="0"/>
              <a:buChar char="•"/>
            </a:pPr>
            <a:r>
              <a:rPr lang="en-US" sz="1350" dirty="0" smtClean="0"/>
              <a:t>Display as </a:t>
            </a:r>
            <a:r>
              <a:rPr lang="en-US" sz="1350" dirty="0"/>
              <a:t>studbook animals if the GANs for animals recorded are linked to animals in the studbook (as in this example)</a:t>
            </a:r>
          </a:p>
          <a:p>
            <a:pPr marL="557213" lvl="1" indent="-214313">
              <a:buFont typeface="Arial" panose="020B0604020202020204" pitchFamily="34" charset="0"/>
              <a:buChar char="•"/>
            </a:pPr>
            <a:r>
              <a:rPr lang="en-US" sz="1350" dirty="0" smtClean="0"/>
              <a:t>Display as </a:t>
            </a:r>
            <a:r>
              <a:rPr lang="en-US" sz="1350" dirty="0"/>
              <a:t>recorded in Husbandry if not linked in the studbook: mnemonic/local ID, wild, or Undermined </a:t>
            </a:r>
          </a:p>
        </p:txBody>
      </p:sp>
    </p:spTree>
    <p:extLst>
      <p:ext uri="{BB962C8B-B14F-4D97-AF65-F5344CB8AC3E}">
        <p14:creationId xmlns:p14="http://schemas.microsoft.com/office/powerpoint/2010/main" val="4064308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2029" y="325074"/>
            <a:ext cx="7886700" cy="842024"/>
          </a:xfrm>
        </p:spPr>
        <p:txBody>
          <a:bodyPr>
            <a:normAutofit/>
          </a:bodyPr>
          <a:lstStyle/>
          <a:p>
            <a:pPr algn="ctr"/>
            <a:r>
              <a:rPr lang="en-US" dirty="0" smtClean="0">
                <a:solidFill>
                  <a:srgbClr val="000000"/>
                </a:solidFill>
              </a:rPr>
              <a:t>View Husbandry Record</a:t>
            </a:r>
            <a:endParaRPr lang="en-US" dirty="0">
              <a:solidFill>
                <a:srgbClr val="000000"/>
              </a:solidFill>
            </a:endParaRPr>
          </a:p>
        </p:txBody>
      </p:sp>
      <p:pic>
        <p:nvPicPr>
          <p:cNvPr id="10" name="Picture 9"/>
          <p:cNvPicPr>
            <a:picLocks noChangeAspect="1"/>
          </p:cNvPicPr>
          <p:nvPr/>
        </p:nvPicPr>
        <p:blipFill rotWithShape="1">
          <a:blip r:embed="rId2"/>
          <a:srcRect l="888" t="741" b="3232"/>
          <a:stretch/>
        </p:blipFill>
        <p:spPr>
          <a:xfrm>
            <a:off x="1218158" y="3830836"/>
            <a:ext cx="6993536" cy="1825964"/>
          </a:xfrm>
          <a:prstGeom prst="rect">
            <a:avLst/>
          </a:prstGeom>
          <a:ln>
            <a:solidFill>
              <a:srgbClr val="000000"/>
            </a:solidFill>
          </a:ln>
        </p:spPr>
      </p:pic>
      <p:sp>
        <p:nvSpPr>
          <p:cNvPr id="11" name="Rectangle 10"/>
          <p:cNvSpPr/>
          <p:nvPr/>
        </p:nvSpPr>
        <p:spPr>
          <a:xfrm>
            <a:off x="7021963" y="4004299"/>
            <a:ext cx="1189731" cy="27515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3"/>
          <p:cNvSpPr>
            <a:spLocks noGrp="1"/>
          </p:cNvSpPr>
          <p:nvPr>
            <p:ph sz="half" idx="4294967295"/>
          </p:nvPr>
        </p:nvSpPr>
        <p:spPr>
          <a:xfrm>
            <a:off x="260079" y="1197309"/>
            <a:ext cx="8610600" cy="984586"/>
          </a:xfrm>
          <a:prstGeom prst="rect">
            <a:avLst/>
          </a:prstGeom>
        </p:spPr>
        <p:txBody>
          <a:bodyPr>
            <a:noAutofit/>
          </a:bodyPr>
          <a:lstStyle/>
          <a:p>
            <a:r>
              <a:rPr lang="en-US" sz="1800" dirty="0" smtClean="0">
                <a:solidFill>
                  <a:srgbClr val="000000"/>
                </a:solidFill>
                <a:latin typeface="+mn-lt"/>
              </a:rPr>
              <a:t>View Animal Detail in Husbandry now option in the Suggested Animal Detail screen.</a:t>
            </a:r>
          </a:p>
          <a:p>
            <a:r>
              <a:rPr lang="en-US" sz="1800" dirty="0" smtClean="0">
                <a:solidFill>
                  <a:srgbClr val="000000"/>
                </a:solidFill>
                <a:latin typeface="+mn-lt"/>
              </a:rPr>
              <a:t>When selecting this option one of two things will occur depending on user access:</a:t>
            </a:r>
          </a:p>
          <a:p>
            <a:pPr lvl="1"/>
            <a:r>
              <a:rPr lang="en-US" sz="1800" dirty="0">
                <a:solidFill>
                  <a:srgbClr val="000000"/>
                </a:solidFill>
                <a:latin typeface="+mn-lt"/>
              </a:rPr>
              <a:t>User has some level of access to the Animal Module </a:t>
            </a:r>
            <a:r>
              <a:rPr lang="en-US" sz="1800" dirty="0" smtClean="0">
                <a:solidFill>
                  <a:srgbClr val="000000"/>
                </a:solidFill>
                <a:latin typeface="+mn-lt"/>
              </a:rPr>
              <a:t>assigned by their institution and </a:t>
            </a:r>
            <a:r>
              <a:rPr lang="en-US" sz="1800" dirty="0">
                <a:solidFill>
                  <a:srgbClr val="000000"/>
                </a:solidFill>
                <a:latin typeface="+mn-lt"/>
              </a:rPr>
              <a:t>the module opens to display whatever view of the Animal Module that they have access </a:t>
            </a:r>
            <a:r>
              <a:rPr lang="en-US" sz="1800" dirty="0" smtClean="0">
                <a:solidFill>
                  <a:srgbClr val="000000"/>
                </a:solidFill>
                <a:latin typeface="+mn-lt"/>
              </a:rPr>
              <a:t>to.</a:t>
            </a:r>
          </a:p>
          <a:p>
            <a:pPr lvl="1"/>
            <a:r>
              <a:rPr lang="en-US" sz="1800" dirty="0" smtClean="0">
                <a:solidFill>
                  <a:srgbClr val="000000"/>
                </a:solidFill>
                <a:latin typeface="+mn-lt"/>
              </a:rPr>
              <a:t>User </a:t>
            </a:r>
            <a:r>
              <a:rPr lang="en-US" sz="1800" dirty="0">
                <a:solidFill>
                  <a:srgbClr val="000000"/>
                </a:solidFill>
                <a:latin typeface="+mn-lt"/>
              </a:rPr>
              <a:t>does not have role access to Animal Module </a:t>
            </a:r>
            <a:r>
              <a:rPr lang="en-US" sz="1800" dirty="0" smtClean="0">
                <a:solidFill>
                  <a:srgbClr val="000000"/>
                </a:solidFill>
                <a:latin typeface="+mn-lt"/>
              </a:rPr>
              <a:t>- </a:t>
            </a:r>
            <a:r>
              <a:rPr lang="en-US" sz="1800" dirty="0">
                <a:solidFill>
                  <a:srgbClr val="000000"/>
                </a:solidFill>
                <a:latin typeface="+mn-lt"/>
              </a:rPr>
              <a:t>in this case, the user will receive a warning when selecting the button: "You do not have access to the Husbandry Animal Module. Please contact your institutional admin to gain access to this module</a:t>
            </a:r>
            <a:r>
              <a:rPr lang="en-US" sz="1800" dirty="0" smtClean="0">
                <a:solidFill>
                  <a:srgbClr val="000000"/>
                </a:solidFill>
                <a:latin typeface="+mn-lt"/>
              </a:rPr>
              <a:t>.“</a:t>
            </a:r>
          </a:p>
          <a:p>
            <a:pPr marL="342892" lvl="1" indent="0">
              <a:buNone/>
            </a:pPr>
            <a:endParaRPr lang="en-US" sz="1800" dirty="0" smtClean="0">
              <a:solidFill>
                <a:srgbClr val="000000"/>
              </a:solidFill>
              <a:latin typeface="+mn-lt"/>
            </a:endParaRPr>
          </a:p>
        </p:txBody>
      </p:sp>
    </p:spTree>
    <p:extLst>
      <p:ext uri="{BB962C8B-B14F-4D97-AF65-F5344CB8AC3E}">
        <p14:creationId xmlns:p14="http://schemas.microsoft.com/office/powerpoint/2010/main" val="36135464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47011" y="1393723"/>
            <a:ext cx="8494224" cy="3419014"/>
          </a:xfrm>
          <a:prstGeom prst="rect">
            <a:avLst/>
          </a:prstGeom>
          <a:ln>
            <a:solidFill>
              <a:schemeClr val="tx1"/>
            </a:solidFill>
          </a:ln>
        </p:spPr>
      </p:pic>
      <p:sp>
        <p:nvSpPr>
          <p:cNvPr id="2" name="Title 1"/>
          <p:cNvSpPr>
            <a:spLocks noGrp="1"/>
          </p:cNvSpPr>
          <p:nvPr>
            <p:ph type="title"/>
          </p:nvPr>
        </p:nvSpPr>
        <p:spPr>
          <a:xfrm>
            <a:off x="716726" y="327509"/>
            <a:ext cx="7886700" cy="994172"/>
          </a:xfrm>
        </p:spPr>
        <p:txBody>
          <a:bodyPr>
            <a:normAutofit fontScale="90000"/>
          </a:bodyPr>
          <a:lstStyle/>
          <a:p>
            <a:pPr algn="ctr"/>
            <a:r>
              <a:rPr lang="en-US" dirty="0" smtClean="0"/>
              <a:t>Suggested Studbook Animal View </a:t>
            </a:r>
            <a:endParaRPr lang="en-US" dirty="0"/>
          </a:p>
        </p:txBody>
      </p:sp>
      <p:sp>
        <p:nvSpPr>
          <p:cNvPr id="3" name="Rectangle 2"/>
          <p:cNvSpPr/>
          <p:nvPr/>
        </p:nvSpPr>
        <p:spPr>
          <a:xfrm>
            <a:off x="393453" y="3017888"/>
            <a:ext cx="8447782" cy="106004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rgbClr val="FF0000"/>
                </a:solidFill>
              </a:ln>
            </a:endParaRPr>
          </a:p>
        </p:txBody>
      </p:sp>
      <p:sp>
        <p:nvSpPr>
          <p:cNvPr id="8" name="TextBox 7"/>
          <p:cNvSpPr txBox="1"/>
          <p:nvPr/>
        </p:nvSpPr>
        <p:spPr>
          <a:xfrm>
            <a:off x="1308092" y="4282127"/>
            <a:ext cx="6276267" cy="1338828"/>
          </a:xfrm>
          <a:prstGeom prst="rect">
            <a:avLst/>
          </a:prstGeom>
          <a:solidFill>
            <a:schemeClr val="accent1">
              <a:lumMod val="20000"/>
              <a:lumOff val="80000"/>
            </a:schemeClr>
          </a:solidFill>
          <a:ln>
            <a:solidFill>
              <a:schemeClr val="tx1"/>
            </a:solidFill>
          </a:ln>
        </p:spPr>
        <p:txBody>
          <a:bodyPr wrap="square" rtlCol="0">
            <a:spAutoFit/>
          </a:bodyPr>
          <a:lstStyle/>
          <a:p>
            <a:pPr marL="214313" indent="-214313">
              <a:buFont typeface="Arial" panose="020B0604020202020204" pitchFamily="34" charset="0"/>
              <a:buChar char="•"/>
            </a:pPr>
            <a:r>
              <a:rPr lang="en-US" sz="1350" b="1" dirty="0"/>
              <a:t>Suggested </a:t>
            </a:r>
            <a:r>
              <a:rPr lang="en-US" sz="1350" b="1" dirty="0" smtClean="0"/>
              <a:t>Matches:</a:t>
            </a:r>
            <a:r>
              <a:rPr lang="en-US" sz="1350" dirty="0"/>
              <a:t> </a:t>
            </a:r>
            <a:r>
              <a:rPr lang="en-US" sz="1350" dirty="0" smtClean="0"/>
              <a:t>Displays list </a:t>
            </a:r>
            <a:r>
              <a:rPr lang="en-US" sz="1350" dirty="0"/>
              <a:t>of animals in the studbook that meet the system’s matching criteria and could be potential matches to the Husbandry animal that is in context</a:t>
            </a:r>
          </a:p>
          <a:p>
            <a:pPr marL="214313" indent="-214313">
              <a:buFont typeface="Arial" panose="020B0604020202020204" pitchFamily="34" charset="0"/>
              <a:buChar char="•"/>
            </a:pPr>
            <a:r>
              <a:rPr lang="en-US" sz="1350" dirty="0"/>
              <a:t>Animals with zero matches mean the system cannot find any potential matches </a:t>
            </a:r>
          </a:p>
          <a:p>
            <a:pPr marL="214313" indent="-214313">
              <a:buFont typeface="Arial" panose="020B0604020202020204" pitchFamily="34" charset="0"/>
              <a:buChar char="•"/>
            </a:pPr>
            <a:r>
              <a:rPr lang="en-US" sz="1350" dirty="0" smtClean="0"/>
              <a:t>Linked on displays the criteria the system found in both the studbook and Husbandry record to suggest the match.</a:t>
            </a:r>
            <a:endParaRPr lang="en-US" sz="1350" dirty="0"/>
          </a:p>
        </p:txBody>
      </p:sp>
    </p:spTree>
    <p:extLst>
      <p:ext uri="{BB962C8B-B14F-4D97-AF65-F5344CB8AC3E}">
        <p14:creationId xmlns:p14="http://schemas.microsoft.com/office/powerpoint/2010/main" val="10972090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62651" y="423172"/>
            <a:ext cx="8345534" cy="994172"/>
          </a:xfrm>
        </p:spPr>
        <p:txBody>
          <a:bodyPr/>
          <a:lstStyle/>
          <a:p>
            <a:pPr algn="ctr"/>
            <a:r>
              <a:rPr lang="en-US" dirty="0" smtClean="0"/>
              <a:t>Suggested Animal Options</a:t>
            </a:r>
            <a:endParaRPr lang="en-US" dirty="0"/>
          </a:p>
        </p:txBody>
      </p:sp>
      <p:sp>
        <p:nvSpPr>
          <p:cNvPr id="9" name="Content Placeholder 8"/>
          <p:cNvSpPr>
            <a:spLocks noGrp="1"/>
          </p:cNvSpPr>
          <p:nvPr>
            <p:ph idx="1"/>
          </p:nvPr>
        </p:nvSpPr>
        <p:spPr>
          <a:xfrm>
            <a:off x="438582" y="1825011"/>
            <a:ext cx="8507186" cy="1573739"/>
          </a:xfrm>
        </p:spPr>
        <p:txBody>
          <a:bodyPr>
            <a:normAutofit fontScale="85000" lnSpcReduction="20000"/>
          </a:bodyPr>
          <a:lstStyle/>
          <a:p>
            <a:r>
              <a:rPr lang="en-US" dirty="0" smtClean="0"/>
              <a:t>Link Husbandry Animal to Studbook Animal</a:t>
            </a:r>
          </a:p>
          <a:p>
            <a:r>
              <a:rPr lang="en-US" dirty="0" smtClean="0"/>
              <a:t>Manually Link Husbandry Animal to Studbook Animal</a:t>
            </a:r>
          </a:p>
          <a:p>
            <a:r>
              <a:rPr lang="en-US" dirty="0" smtClean="0"/>
              <a:t>Add Husbandry Animal to Studbook</a:t>
            </a:r>
          </a:p>
          <a:p>
            <a:r>
              <a:rPr lang="en-US" dirty="0" smtClean="0"/>
              <a:t>Reject Husbandry Animal from Studbook</a:t>
            </a:r>
          </a:p>
          <a:p>
            <a:pPr marL="0" indent="0">
              <a:buNone/>
            </a:pP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32114" y="4166752"/>
            <a:ext cx="2904409" cy="1394117"/>
          </a:xfrm>
          <a:prstGeom prst="rect">
            <a:avLst/>
          </a:prstGeom>
        </p:spPr>
      </p:pic>
    </p:spTree>
    <p:extLst>
      <p:ext uri="{BB962C8B-B14F-4D97-AF65-F5344CB8AC3E}">
        <p14:creationId xmlns:p14="http://schemas.microsoft.com/office/powerpoint/2010/main" val="265078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59581" y="1378327"/>
            <a:ext cx="7516068" cy="4083432"/>
          </a:xfrm>
          <a:prstGeom prst="rect">
            <a:avLst/>
          </a:prstGeom>
          <a:ln>
            <a:solidFill>
              <a:schemeClr val="tx1"/>
            </a:solidFill>
          </a:ln>
        </p:spPr>
      </p:pic>
      <p:sp>
        <p:nvSpPr>
          <p:cNvPr id="2" name="Title 1"/>
          <p:cNvSpPr>
            <a:spLocks noGrp="1"/>
          </p:cNvSpPr>
          <p:nvPr>
            <p:ph type="title"/>
          </p:nvPr>
        </p:nvSpPr>
        <p:spPr>
          <a:xfrm>
            <a:off x="493085" y="196880"/>
            <a:ext cx="7886700" cy="994172"/>
          </a:xfrm>
        </p:spPr>
        <p:txBody>
          <a:bodyPr/>
          <a:lstStyle/>
          <a:p>
            <a:pPr algn="ctr"/>
            <a:r>
              <a:rPr lang="en-US" dirty="0" smtClean="0">
                <a:latin typeface="+mn-lt"/>
              </a:rPr>
              <a:t>Link Suggested Animal</a:t>
            </a:r>
            <a:endParaRPr lang="en-US" dirty="0">
              <a:latin typeface="+mn-lt"/>
            </a:endParaRPr>
          </a:p>
        </p:txBody>
      </p:sp>
      <p:sp>
        <p:nvSpPr>
          <p:cNvPr id="6" name="TextBox 5"/>
          <p:cNvSpPr txBox="1"/>
          <p:nvPr/>
        </p:nvSpPr>
        <p:spPr>
          <a:xfrm>
            <a:off x="493085" y="4843691"/>
            <a:ext cx="6276267" cy="923330"/>
          </a:xfrm>
          <a:prstGeom prst="rect">
            <a:avLst/>
          </a:prstGeom>
          <a:solidFill>
            <a:schemeClr val="accent1">
              <a:lumMod val="20000"/>
              <a:lumOff val="80000"/>
            </a:schemeClr>
          </a:solidFill>
          <a:ln>
            <a:solidFill>
              <a:schemeClr val="tx1"/>
            </a:solidFill>
          </a:ln>
        </p:spPr>
        <p:txBody>
          <a:bodyPr wrap="square" rtlCol="0">
            <a:spAutoFit/>
          </a:bodyPr>
          <a:lstStyle/>
          <a:p>
            <a:r>
              <a:rPr lang="en-US" sz="1350" b="1" dirty="0"/>
              <a:t>Link Animal:</a:t>
            </a:r>
          </a:p>
          <a:p>
            <a:pPr marL="214313" indent="-214313">
              <a:buFont typeface="Arial" panose="020B0604020202020204" pitchFamily="34" charset="0"/>
              <a:buChar char="•"/>
            </a:pPr>
            <a:r>
              <a:rPr lang="en-US" sz="1350" dirty="0"/>
              <a:t>If the user agrees that the animal suggested by the system is a match to the animal on the Suggested Animal List (Husbandry Animal) then they can link the animal by selecting the link icon. </a:t>
            </a:r>
          </a:p>
        </p:txBody>
      </p:sp>
    </p:spTree>
    <p:extLst>
      <p:ext uri="{BB962C8B-B14F-4D97-AF65-F5344CB8AC3E}">
        <p14:creationId xmlns:p14="http://schemas.microsoft.com/office/powerpoint/2010/main" val="21528232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Suggested Link Calculations </a:t>
            </a:r>
            <a:endParaRPr lang="en-US" dirty="0">
              <a:latin typeface="+mn-lt"/>
            </a:endParaRPr>
          </a:p>
        </p:txBody>
      </p:sp>
      <p:sp>
        <p:nvSpPr>
          <p:cNvPr id="3" name="Content Placeholder 2"/>
          <p:cNvSpPr>
            <a:spLocks noGrp="1"/>
          </p:cNvSpPr>
          <p:nvPr>
            <p:ph idx="1"/>
          </p:nvPr>
        </p:nvSpPr>
        <p:spPr>
          <a:xfrm>
            <a:off x="628650" y="1690690"/>
            <a:ext cx="7886700" cy="3961622"/>
          </a:xfrm>
        </p:spPr>
        <p:txBody>
          <a:bodyPr>
            <a:normAutofit fontScale="92500" lnSpcReduction="10000"/>
          </a:bodyPr>
          <a:lstStyle/>
          <a:p>
            <a:r>
              <a:rPr lang="en-US" dirty="0" smtClean="0">
                <a:latin typeface="+mn-lt"/>
              </a:rPr>
              <a:t>Suggested links are calculated based on the following:</a:t>
            </a:r>
          </a:p>
          <a:p>
            <a:pPr lvl="1"/>
            <a:r>
              <a:rPr lang="en-US" dirty="0" smtClean="0">
                <a:latin typeface="+mn-lt"/>
              </a:rPr>
              <a:t>Mnemonic/local ID pairings in transactions in Husbandry and the Studbook</a:t>
            </a:r>
          </a:p>
          <a:p>
            <a:pPr lvl="1"/>
            <a:r>
              <a:rPr lang="en-US" dirty="0" smtClean="0">
                <a:latin typeface="+mn-lt"/>
              </a:rPr>
              <a:t>Studbook ID/taxonomy matching in Husbandry and the Studbook</a:t>
            </a:r>
          </a:p>
          <a:p>
            <a:pPr lvl="1"/>
            <a:r>
              <a:rPr lang="en-US" dirty="0" smtClean="0">
                <a:latin typeface="+mn-lt"/>
              </a:rPr>
              <a:t>Transponder/taxonomy matching in Husbandry and the Studbook</a:t>
            </a:r>
          </a:p>
          <a:p>
            <a:pPr lvl="1"/>
            <a:endParaRPr lang="en-US" dirty="0">
              <a:latin typeface="+mn-lt"/>
            </a:endParaRPr>
          </a:p>
          <a:p>
            <a:r>
              <a:rPr lang="en-US" dirty="0" smtClean="0">
                <a:latin typeface="+mn-lt"/>
              </a:rPr>
              <a:t>If the Studbook record and the Husbandry record do not have at least one of these record types that match, the system will not suggest a match.</a:t>
            </a:r>
          </a:p>
        </p:txBody>
      </p:sp>
    </p:spTree>
    <p:extLst>
      <p:ext uri="{BB962C8B-B14F-4D97-AF65-F5344CB8AC3E}">
        <p14:creationId xmlns:p14="http://schemas.microsoft.com/office/powerpoint/2010/main" val="1656650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5100"/>
            <a:ext cx="7886700" cy="907510"/>
          </a:xfrm>
        </p:spPr>
        <p:txBody>
          <a:bodyPr/>
          <a:lstStyle/>
          <a:p>
            <a:pPr algn="ctr"/>
            <a:r>
              <a:rPr lang="en-US" dirty="0" smtClean="0">
                <a:latin typeface="+mn-lt"/>
              </a:rPr>
              <a:t>Suggested</a:t>
            </a:r>
            <a:r>
              <a:rPr lang="en-US" dirty="0" smtClean="0"/>
              <a:t> Animal List</a:t>
            </a:r>
            <a:endParaRPr lang="en-US" dirty="0"/>
          </a:p>
        </p:txBody>
      </p:sp>
      <p:sp>
        <p:nvSpPr>
          <p:cNvPr id="3" name="Content Placeholder 2"/>
          <p:cNvSpPr>
            <a:spLocks noGrp="1"/>
          </p:cNvSpPr>
          <p:nvPr>
            <p:ph idx="1"/>
          </p:nvPr>
        </p:nvSpPr>
        <p:spPr>
          <a:xfrm>
            <a:off x="324465" y="1194229"/>
            <a:ext cx="8190885" cy="4852610"/>
          </a:xfrm>
        </p:spPr>
        <p:txBody>
          <a:bodyPr>
            <a:normAutofit fontScale="85000" lnSpcReduction="20000"/>
          </a:bodyPr>
          <a:lstStyle/>
          <a:p>
            <a:pPr marL="0" indent="0">
              <a:buNone/>
            </a:pPr>
            <a:r>
              <a:rPr lang="en-US" b="1" dirty="0" smtClean="0">
                <a:latin typeface="+mn-lt"/>
              </a:rPr>
              <a:t>Suggested Animal List</a:t>
            </a:r>
            <a:r>
              <a:rPr lang="en-US" dirty="0" smtClean="0">
                <a:latin typeface="+mn-lt"/>
              </a:rPr>
              <a:t>: Displays a list of animals that exist in Husbandry (recorded by institution) that the system cannot find a corresponding match in the studbook.</a:t>
            </a:r>
          </a:p>
          <a:p>
            <a:pPr marL="0" indent="0">
              <a:buNone/>
            </a:pPr>
            <a:endParaRPr lang="en-US" dirty="0" smtClean="0">
              <a:latin typeface="+mn-lt"/>
            </a:endParaRPr>
          </a:p>
          <a:p>
            <a:pPr marL="0" indent="0">
              <a:buNone/>
            </a:pPr>
            <a:r>
              <a:rPr lang="en-US" b="1" dirty="0" smtClean="0">
                <a:latin typeface="+mn-lt"/>
              </a:rPr>
              <a:t>Three types of animals can display in this list:</a:t>
            </a:r>
          </a:p>
          <a:p>
            <a:pPr marL="342900" lvl="1" indent="0">
              <a:buNone/>
            </a:pPr>
            <a:r>
              <a:rPr lang="en-US" b="1" dirty="0" smtClean="0">
                <a:latin typeface="+mn-lt"/>
              </a:rPr>
              <a:t>1. Animal that is in Husbandry but not in the studbook</a:t>
            </a:r>
          </a:p>
          <a:p>
            <a:pPr lvl="2"/>
            <a:r>
              <a:rPr lang="en-US" dirty="0" smtClean="0">
                <a:latin typeface="+mn-lt"/>
              </a:rPr>
              <a:t>Example: Animal that was just born at a ZIMS member institution or an animal that was just transferred from a non-member to a member institution and entered into ZIMS for the first time </a:t>
            </a:r>
          </a:p>
          <a:p>
            <a:pPr marL="342900" lvl="1" indent="0">
              <a:buNone/>
            </a:pPr>
            <a:r>
              <a:rPr lang="en-US" b="1" dirty="0" smtClean="0">
                <a:latin typeface="+mn-lt"/>
              </a:rPr>
              <a:t>2. Animal that is in Husbandry and the studbook – system suggests match </a:t>
            </a:r>
            <a:r>
              <a:rPr lang="en-US" dirty="0" smtClean="0">
                <a:latin typeface="+mn-lt"/>
              </a:rPr>
              <a:t>(user must confirm).</a:t>
            </a:r>
          </a:p>
          <a:p>
            <a:pPr lvl="2"/>
            <a:r>
              <a:rPr lang="en-US" dirty="0" smtClean="0">
                <a:latin typeface="+mn-lt"/>
              </a:rPr>
              <a:t>Example: Animal that was entered into the studbook, but institution just entered the record into ZIMS</a:t>
            </a:r>
          </a:p>
          <a:p>
            <a:pPr marL="342900" lvl="1" indent="0">
              <a:buNone/>
            </a:pPr>
            <a:r>
              <a:rPr lang="en-US" b="1" dirty="0" smtClean="0">
                <a:latin typeface="+mn-lt"/>
              </a:rPr>
              <a:t>3. Animal that is in Husbandry and the studbook </a:t>
            </a:r>
            <a:r>
              <a:rPr lang="en-US" dirty="0" smtClean="0">
                <a:latin typeface="+mn-lt"/>
              </a:rPr>
              <a:t>– system cannot identify match based on information entered (user must manually match/link animal or enter data to create match).</a:t>
            </a:r>
          </a:p>
          <a:p>
            <a:pPr lvl="2"/>
            <a:r>
              <a:rPr lang="en-US" dirty="0" smtClean="0">
                <a:latin typeface="+mn-lt"/>
              </a:rPr>
              <a:t>Example: Animal in studbook does not have local IDs or transponder entered and the Husbandry does not have the SB ID entered.</a:t>
            </a:r>
            <a:endParaRPr lang="en-US" dirty="0">
              <a:latin typeface="+mn-lt"/>
            </a:endParaRPr>
          </a:p>
          <a:p>
            <a:endParaRPr lang="en-US" dirty="0" smtClean="0">
              <a:latin typeface="+mn-lt"/>
            </a:endParaRPr>
          </a:p>
          <a:p>
            <a:endParaRPr lang="en-US" dirty="0" smtClean="0">
              <a:latin typeface="+mn-lt"/>
            </a:endParaRPr>
          </a:p>
        </p:txBody>
      </p:sp>
    </p:spTree>
    <p:extLst>
      <p:ext uri="{BB962C8B-B14F-4D97-AF65-F5344CB8AC3E}">
        <p14:creationId xmlns:p14="http://schemas.microsoft.com/office/powerpoint/2010/main" val="4094385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28650" y="2212257"/>
            <a:ext cx="8049186" cy="2813025"/>
          </a:xfrm>
          <a:prstGeom prst="rect">
            <a:avLst/>
          </a:prstGeom>
          <a:ln w="28575">
            <a:solidFill>
              <a:schemeClr val="tx1"/>
            </a:solidFill>
          </a:ln>
        </p:spPr>
      </p:pic>
      <p:sp>
        <p:nvSpPr>
          <p:cNvPr id="2" name="Title 1"/>
          <p:cNvSpPr>
            <a:spLocks noGrp="1"/>
          </p:cNvSpPr>
          <p:nvPr>
            <p:ph type="title"/>
          </p:nvPr>
        </p:nvSpPr>
        <p:spPr>
          <a:xfrm>
            <a:off x="628650" y="418078"/>
            <a:ext cx="7886700" cy="994172"/>
          </a:xfrm>
        </p:spPr>
        <p:txBody>
          <a:bodyPr/>
          <a:lstStyle/>
          <a:p>
            <a:pPr algn="ctr"/>
            <a:r>
              <a:rPr lang="en-US" dirty="0" smtClean="0"/>
              <a:t>Link Suggested Animal</a:t>
            </a:r>
            <a:endParaRPr lang="en-US" dirty="0"/>
          </a:p>
        </p:txBody>
      </p:sp>
      <p:sp>
        <p:nvSpPr>
          <p:cNvPr id="4" name="Rectangle 3"/>
          <p:cNvSpPr/>
          <p:nvPr/>
        </p:nvSpPr>
        <p:spPr>
          <a:xfrm>
            <a:off x="1137470" y="2443809"/>
            <a:ext cx="3765255" cy="26789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rgbClr val="FF0000"/>
                </a:solidFill>
              </a:ln>
            </a:endParaRPr>
          </a:p>
        </p:txBody>
      </p:sp>
      <p:sp>
        <p:nvSpPr>
          <p:cNvPr id="7" name="TextBox 6"/>
          <p:cNvSpPr txBox="1"/>
          <p:nvPr/>
        </p:nvSpPr>
        <p:spPr>
          <a:xfrm>
            <a:off x="745783" y="3967129"/>
            <a:ext cx="5600027" cy="1754326"/>
          </a:xfrm>
          <a:prstGeom prst="rect">
            <a:avLst/>
          </a:prstGeom>
          <a:solidFill>
            <a:schemeClr val="accent1">
              <a:lumMod val="20000"/>
              <a:lumOff val="80000"/>
            </a:schemeClr>
          </a:solidFill>
          <a:ln>
            <a:solidFill>
              <a:schemeClr val="tx1"/>
            </a:solidFill>
          </a:ln>
        </p:spPr>
        <p:txBody>
          <a:bodyPr wrap="square" rtlCol="0">
            <a:spAutoFit/>
          </a:bodyPr>
          <a:lstStyle/>
          <a:p>
            <a:pPr marL="214313" indent="-214313">
              <a:buFont typeface="Arial" panose="020B0604020202020204" pitchFamily="34" charset="0"/>
              <a:buChar char="•"/>
            </a:pPr>
            <a:r>
              <a:rPr lang="en-US" sz="1350" dirty="0"/>
              <a:t>Once you link a Husbandry animal to an animal in your studbook, the system will navigate the newly linked animal’s details </a:t>
            </a:r>
          </a:p>
          <a:p>
            <a:pPr marL="214313" indent="-214313">
              <a:buFont typeface="Arial" panose="020B0604020202020204" pitchFamily="34" charset="0"/>
              <a:buChar char="•"/>
            </a:pPr>
            <a:r>
              <a:rPr lang="en-US" sz="1350" dirty="0"/>
              <a:t>The GAN of the newly linked Husbandry animal will now display </a:t>
            </a:r>
          </a:p>
          <a:p>
            <a:pPr marL="214313" indent="-214313">
              <a:buFont typeface="Arial" panose="020B0604020202020204" pitchFamily="34" charset="0"/>
              <a:buChar char="•"/>
            </a:pPr>
            <a:r>
              <a:rPr lang="en-US" sz="1350" dirty="0"/>
              <a:t>Institutional data will now display for the animal and the system will calculate updates for the user based on differences in the studbook and Husbandry.</a:t>
            </a:r>
          </a:p>
          <a:p>
            <a:pPr marL="214313" indent="-214313">
              <a:buFont typeface="Arial" panose="020B0604020202020204" pitchFamily="34" charset="0"/>
              <a:buChar char="•"/>
            </a:pPr>
            <a:r>
              <a:rPr lang="en-US" sz="1350" dirty="0"/>
              <a:t>Once an animal from the Suggested Animal List is linked, it will no longer display in the Suggested Animal List.</a:t>
            </a:r>
          </a:p>
        </p:txBody>
      </p:sp>
    </p:spTree>
    <p:extLst>
      <p:ext uri="{BB962C8B-B14F-4D97-AF65-F5344CB8AC3E}">
        <p14:creationId xmlns:p14="http://schemas.microsoft.com/office/powerpoint/2010/main" val="20245866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1490"/>
            <a:ext cx="7886700" cy="1325563"/>
          </a:xfrm>
        </p:spPr>
        <p:txBody>
          <a:bodyPr/>
          <a:lstStyle/>
          <a:p>
            <a:pPr algn="ctr"/>
            <a:r>
              <a:rPr lang="en-US" dirty="0" smtClean="0">
                <a:latin typeface="+mn-lt"/>
              </a:rPr>
              <a:t>Unlink Animal</a:t>
            </a:r>
            <a:endParaRPr lang="en-US" dirty="0">
              <a:latin typeface="+mn-lt"/>
            </a:endParaRPr>
          </a:p>
        </p:txBody>
      </p:sp>
      <p:pic>
        <p:nvPicPr>
          <p:cNvPr id="5" name="Picture 4"/>
          <p:cNvPicPr>
            <a:picLocks noChangeAspect="1"/>
          </p:cNvPicPr>
          <p:nvPr/>
        </p:nvPicPr>
        <p:blipFill rotWithShape="1">
          <a:blip r:embed="rId2"/>
          <a:srcRect l="1890" t="17471" b="14986"/>
          <a:stretch/>
        </p:blipFill>
        <p:spPr>
          <a:xfrm>
            <a:off x="544268" y="1229437"/>
            <a:ext cx="7907582" cy="2313864"/>
          </a:xfrm>
          <a:prstGeom prst="rect">
            <a:avLst/>
          </a:prstGeom>
          <a:ln>
            <a:solidFill>
              <a:schemeClr val="tx1"/>
            </a:solidFill>
          </a:ln>
        </p:spPr>
      </p:pic>
      <p:sp>
        <p:nvSpPr>
          <p:cNvPr id="4" name="Rectangle 3"/>
          <p:cNvSpPr/>
          <p:nvPr/>
        </p:nvSpPr>
        <p:spPr>
          <a:xfrm>
            <a:off x="7217064" y="1623867"/>
            <a:ext cx="1234786" cy="28401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508721" y="3630115"/>
            <a:ext cx="8126558" cy="2185214"/>
          </a:xfrm>
          <a:prstGeom prst="rect">
            <a:avLst/>
          </a:prstGeom>
          <a:noFill/>
        </p:spPr>
        <p:txBody>
          <a:bodyPr wrap="square" rtlCol="0">
            <a:spAutoFit/>
          </a:bodyPr>
          <a:lstStyle/>
          <a:p>
            <a:r>
              <a:rPr lang="en-US" sz="1700" dirty="0" smtClean="0"/>
              <a:t>If you made a mistake while linking, you can unlink the studbook animal from the Husbandry animal by selecting Unlink from the action bar.</a:t>
            </a:r>
            <a:endParaRPr lang="en-US" sz="1700" dirty="0"/>
          </a:p>
          <a:p>
            <a:pPr marL="285750" indent="-285750">
              <a:buFont typeface="Arial" panose="020B0604020202020204" pitchFamily="34" charset="0"/>
              <a:buChar char="•"/>
            </a:pPr>
            <a:r>
              <a:rPr lang="en-US" sz="1700" dirty="0" smtClean="0"/>
              <a:t>Unlinking a Husbandry animal will remove the institution records that are visible in the Animal Detail.</a:t>
            </a:r>
          </a:p>
          <a:p>
            <a:pPr marL="285750" indent="-285750">
              <a:buFont typeface="Arial" panose="020B0604020202020204" pitchFamily="34" charset="0"/>
              <a:buChar char="•"/>
            </a:pPr>
            <a:r>
              <a:rPr lang="en-US" sz="1700" dirty="0" smtClean="0"/>
              <a:t>Any pending updates that have been accepted into the studbook records will remain in the studbook after unlinking.</a:t>
            </a:r>
          </a:p>
          <a:p>
            <a:pPr marL="285750" indent="-285750">
              <a:buFont typeface="Arial" panose="020B0604020202020204" pitchFamily="34" charset="0"/>
              <a:buChar char="•"/>
            </a:pPr>
            <a:r>
              <a:rPr lang="en-US" sz="1700" dirty="0" smtClean="0"/>
              <a:t>The unlinked Husbandry animal will display on the Suggested Animal List (if the taxonomy in Husbandry still matches the studbook taxonomy)</a:t>
            </a:r>
          </a:p>
        </p:txBody>
      </p:sp>
    </p:spTree>
    <p:extLst>
      <p:ext uri="{BB962C8B-B14F-4D97-AF65-F5344CB8AC3E}">
        <p14:creationId xmlns:p14="http://schemas.microsoft.com/office/powerpoint/2010/main" val="42327889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Display of Linked Animals</a:t>
            </a:r>
            <a:endParaRPr lang="en-US" dirty="0"/>
          </a:p>
        </p:txBody>
      </p:sp>
      <p:pic>
        <p:nvPicPr>
          <p:cNvPr id="5" name="Picture 4"/>
          <p:cNvPicPr>
            <a:picLocks noChangeAspect="1"/>
          </p:cNvPicPr>
          <p:nvPr/>
        </p:nvPicPr>
        <p:blipFill>
          <a:blip r:embed="rId2"/>
          <a:stretch>
            <a:fillRect/>
          </a:stretch>
        </p:blipFill>
        <p:spPr>
          <a:xfrm>
            <a:off x="1409601" y="1409949"/>
            <a:ext cx="5988727" cy="2688990"/>
          </a:xfrm>
          <a:prstGeom prst="rect">
            <a:avLst/>
          </a:prstGeom>
          <a:ln>
            <a:solidFill>
              <a:schemeClr val="tx1"/>
            </a:solidFill>
          </a:ln>
        </p:spPr>
      </p:pic>
      <p:sp>
        <p:nvSpPr>
          <p:cNvPr id="6" name="TextBox 5"/>
          <p:cNvSpPr txBox="1"/>
          <p:nvPr/>
        </p:nvSpPr>
        <p:spPr>
          <a:xfrm>
            <a:off x="500725" y="4222865"/>
            <a:ext cx="8142550" cy="1477328"/>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In the Studbook record for an animal that has been linked, the GAN is underlined.</a:t>
            </a:r>
          </a:p>
          <a:p>
            <a:r>
              <a:rPr lang="en-US" dirty="0" smtClean="0"/>
              <a:t>This means that you can hover over the GAN and the linking information will display.</a:t>
            </a:r>
          </a:p>
          <a:p>
            <a:r>
              <a:rPr lang="en-US" dirty="0" smtClean="0"/>
              <a:t>Records will link on Local ID/mnemonic pairings, transponders and Studbook IDs that</a:t>
            </a:r>
          </a:p>
          <a:p>
            <a:r>
              <a:rPr lang="en-US" dirty="0" smtClean="0"/>
              <a:t>match in both the Studbook and the Husbandry records. Above the record linked on</a:t>
            </a:r>
          </a:p>
          <a:p>
            <a:r>
              <a:rPr lang="en-US" dirty="0" smtClean="0"/>
              <a:t>Local ID/mnemonic pairings.</a:t>
            </a:r>
            <a:endParaRPr lang="en-US" dirty="0"/>
          </a:p>
        </p:txBody>
      </p:sp>
    </p:spTree>
    <p:extLst>
      <p:ext uri="{BB962C8B-B14F-4D97-AF65-F5344CB8AC3E}">
        <p14:creationId xmlns:p14="http://schemas.microsoft.com/office/powerpoint/2010/main" val="701424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210505" y="1655017"/>
            <a:ext cx="6971428" cy="3838095"/>
          </a:xfrm>
          <a:prstGeom prst="rect">
            <a:avLst/>
          </a:prstGeom>
          <a:ln>
            <a:solidFill>
              <a:schemeClr val="tx1"/>
            </a:solidFill>
          </a:ln>
        </p:spPr>
      </p:pic>
      <p:sp>
        <p:nvSpPr>
          <p:cNvPr id="2" name="Title 1"/>
          <p:cNvSpPr>
            <a:spLocks noGrp="1"/>
          </p:cNvSpPr>
          <p:nvPr>
            <p:ph type="title"/>
          </p:nvPr>
        </p:nvSpPr>
        <p:spPr>
          <a:xfrm>
            <a:off x="392676" y="389875"/>
            <a:ext cx="7886700" cy="994172"/>
          </a:xfrm>
        </p:spPr>
        <p:txBody>
          <a:bodyPr>
            <a:normAutofit fontScale="90000"/>
          </a:bodyPr>
          <a:lstStyle/>
          <a:p>
            <a:pPr algn="ctr"/>
            <a:r>
              <a:rPr lang="en-US" dirty="0" smtClean="0"/>
              <a:t> Manually Link Suggested Animal</a:t>
            </a:r>
            <a:endParaRPr lang="en-US" dirty="0"/>
          </a:p>
        </p:txBody>
      </p:sp>
      <p:sp>
        <p:nvSpPr>
          <p:cNvPr id="6" name="TextBox 5"/>
          <p:cNvSpPr txBox="1"/>
          <p:nvPr/>
        </p:nvSpPr>
        <p:spPr>
          <a:xfrm>
            <a:off x="392676" y="1771790"/>
            <a:ext cx="6276267" cy="1546577"/>
          </a:xfrm>
          <a:prstGeom prst="rect">
            <a:avLst/>
          </a:prstGeom>
          <a:solidFill>
            <a:schemeClr val="accent1">
              <a:lumMod val="20000"/>
              <a:lumOff val="80000"/>
            </a:schemeClr>
          </a:solidFill>
          <a:ln>
            <a:solidFill>
              <a:schemeClr val="tx1"/>
            </a:solidFill>
          </a:ln>
        </p:spPr>
        <p:txBody>
          <a:bodyPr wrap="square" rtlCol="0">
            <a:spAutoFit/>
          </a:bodyPr>
          <a:lstStyle/>
          <a:p>
            <a:r>
              <a:rPr lang="en-US" sz="1350" b="1" dirty="0"/>
              <a:t>Manually Link Suggested Animal to SB Animal</a:t>
            </a:r>
          </a:p>
          <a:p>
            <a:pPr marL="214313" indent="-214313">
              <a:buFont typeface="Arial" panose="020B0604020202020204" pitchFamily="34" charset="0"/>
              <a:buChar char="•"/>
            </a:pPr>
            <a:r>
              <a:rPr lang="en-US" sz="1350" dirty="0"/>
              <a:t>If the suggested animal in the list does not have a suggested match, but the Studbook Keeper knows that it should be linked to an animal in the studbook, the user can manually select the animal in the studbook to link it to.</a:t>
            </a:r>
          </a:p>
          <a:p>
            <a:pPr marL="557213" lvl="1" indent="-214313">
              <a:buFont typeface="Arial" panose="020B0604020202020204" pitchFamily="34" charset="0"/>
              <a:buChar char="•"/>
            </a:pPr>
            <a:r>
              <a:rPr lang="en-US" sz="1350" dirty="0"/>
              <a:t>Example:  Studbook entry has minimal data entered in record (no local IDs, transponders), but the user knows it should be linked to an animal in Husbandry.</a:t>
            </a:r>
          </a:p>
        </p:txBody>
      </p:sp>
    </p:spTree>
    <p:extLst>
      <p:ext uri="{BB962C8B-B14F-4D97-AF65-F5344CB8AC3E}">
        <p14:creationId xmlns:p14="http://schemas.microsoft.com/office/powerpoint/2010/main" val="3479939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6059" t="8897" b="2980"/>
          <a:stretch/>
        </p:blipFill>
        <p:spPr>
          <a:xfrm>
            <a:off x="361335" y="1992986"/>
            <a:ext cx="8464441" cy="3614331"/>
          </a:xfrm>
          <a:prstGeom prst="rect">
            <a:avLst/>
          </a:prstGeom>
          <a:ln w="28575">
            <a:solidFill>
              <a:schemeClr val="tx1"/>
            </a:solidFill>
          </a:ln>
        </p:spPr>
      </p:pic>
      <p:sp>
        <p:nvSpPr>
          <p:cNvPr id="2" name="Title 1"/>
          <p:cNvSpPr>
            <a:spLocks noGrp="1"/>
          </p:cNvSpPr>
          <p:nvPr>
            <p:ph type="title"/>
          </p:nvPr>
        </p:nvSpPr>
        <p:spPr>
          <a:xfrm>
            <a:off x="628649" y="278915"/>
            <a:ext cx="7886700" cy="994172"/>
          </a:xfrm>
        </p:spPr>
        <p:txBody>
          <a:bodyPr>
            <a:normAutofit fontScale="90000"/>
          </a:bodyPr>
          <a:lstStyle/>
          <a:p>
            <a:pPr algn="ctr"/>
            <a:r>
              <a:rPr lang="en-US" dirty="0" smtClean="0"/>
              <a:t>Manually Link Suggested Animal</a:t>
            </a:r>
            <a:endParaRPr lang="en-US" dirty="0"/>
          </a:p>
        </p:txBody>
      </p:sp>
      <p:sp>
        <p:nvSpPr>
          <p:cNvPr id="6" name="TextBox 5"/>
          <p:cNvSpPr txBox="1"/>
          <p:nvPr/>
        </p:nvSpPr>
        <p:spPr>
          <a:xfrm>
            <a:off x="569572" y="2507491"/>
            <a:ext cx="4223984" cy="2793072"/>
          </a:xfrm>
          <a:prstGeom prst="rect">
            <a:avLst/>
          </a:prstGeom>
          <a:solidFill>
            <a:schemeClr val="accent1">
              <a:lumMod val="20000"/>
              <a:lumOff val="80000"/>
            </a:schemeClr>
          </a:solidFill>
          <a:ln>
            <a:solidFill>
              <a:schemeClr val="tx1"/>
            </a:solidFill>
          </a:ln>
        </p:spPr>
        <p:txBody>
          <a:bodyPr wrap="square" rtlCol="0">
            <a:spAutoFit/>
          </a:bodyPr>
          <a:lstStyle/>
          <a:p>
            <a:r>
              <a:rPr lang="en-US" sz="1350" b="1" dirty="0"/>
              <a:t>Manually Link Suggested Animal to SB Animal</a:t>
            </a:r>
          </a:p>
          <a:p>
            <a:pPr marL="214313" indent="-214313">
              <a:buFont typeface="Arial" panose="020B0604020202020204" pitchFamily="34" charset="0"/>
              <a:buChar char="•"/>
            </a:pPr>
            <a:r>
              <a:rPr lang="en-US" sz="1350" dirty="0"/>
              <a:t>When user chooses to manually link, there will be a pop-up that allows the user to choose the studbook animal that the Husbandry animal should be linked to</a:t>
            </a:r>
          </a:p>
          <a:p>
            <a:pPr marL="214313" indent="-214313">
              <a:buFont typeface="Arial" panose="020B0604020202020204" pitchFamily="34" charset="0"/>
              <a:buChar char="•"/>
            </a:pPr>
            <a:r>
              <a:rPr lang="en-US" sz="1350" dirty="0"/>
              <a:t>This list will only show animals that are currently </a:t>
            </a:r>
            <a:r>
              <a:rPr lang="en-US" sz="1350" dirty="0" smtClean="0"/>
              <a:t>unlinked. </a:t>
            </a:r>
            <a:endParaRPr lang="en-US" sz="1350" dirty="0"/>
          </a:p>
          <a:p>
            <a:pPr marL="557213" lvl="1" indent="-214313">
              <a:buFont typeface="Arial" panose="020B0604020202020204" pitchFamily="34" charset="0"/>
              <a:buChar char="•"/>
            </a:pPr>
            <a:r>
              <a:rPr lang="en-US" sz="1350" dirty="0"/>
              <a:t>If the user wants to manually link a linked animal to a different animal, they will need to unlink the studbook animal first.</a:t>
            </a:r>
          </a:p>
          <a:p>
            <a:pPr marL="214313" indent="-214313">
              <a:buFont typeface="Arial" panose="020B0604020202020204" pitchFamily="34" charset="0"/>
              <a:buChar char="•"/>
            </a:pPr>
            <a:r>
              <a:rPr lang="en-US" sz="1350" dirty="0"/>
              <a:t>Once user saves, they are directed to the animal details of the newly linked animal (same as if you were linking to suggested animal</a:t>
            </a:r>
            <a:r>
              <a:rPr lang="en-US" sz="1350" dirty="0" smtClean="0"/>
              <a:t>).</a:t>
            </a:r>
          </a:p>
          <a:p>
            <a:pPr marL="214313" indent="-214313">
              <a:buFont typeface="Arial" panose="020B0604020202020204" pitchFamily="34" charset="0"/>
              <a:buChar char="•"/>
            </a:pPr>
            <a:r>
              <a:rPr lang="en-US" sz="1350" dirty="0" smtClean="0"/>
              <a:t>Studbook animals can only link to one GAN.</a:t>
            </a:r>
            <a:endParaRPr lang="en-US" sz="1350" dirty="0"/>
          </a:p>
        </p:txBody>
      </p:sp>
      <p:pic>
        <p:nvPicPr>
          <p:cNvPr id="8" name="Picture 7"/>
          <p:cNvPicPr>
            <a:picLocks noChangeAspect="1"/>
          </p:cNvPicPr>
          <p:nvPr/>
        </p:nvPicPr>
        <p:blipFill>
          <a:blip r:embed="rId3"/>
          <a:stretch>
            <a:fillRect/>
          </a:stretch>
        </p:blipFill>
        <p:spPr>
          <a:xfrm>
            <a:off x="5161360" y="2668835"/>
            <a:ext cx="2921795" cy="2218583"/>
          </a:xfrm>
          <a:prstGeom prst="rect">
            <a:avLst/>
          </a:prstGeom>
        </p:spPr>
      </p:pic>
      <p:sp>
        <p:nvSpPr>
          <p:cNvPr id="3" name="Rectangle 2"/>
          <p:cNvSpPr/>
          <p:nvPr/>
        </p:nvSpPr>
        <p:spPr>
          <a:xfrm>
            <a:off x="5287297" y="5263693"/>
            <a:ext cx="3538479" cy="36281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81317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6059" t="8897" b="2980"/>
          <a:stretch/>
        </p:blipFill>
        <p:spPr>
          <a:xfrm>
            <a:off x="361335" y="2000360"/>
            <a:ext cx="8464441" cy="3614331"/>
          </a:xfrm>
          <a:prstGeom prst="rect">
            <a:avLst/>
          </a:prstGeom>
          <a:ln w="28575">
            <a:solidFill>
              <a:schemeClr val="tx1"/>
            </a:solidFill>
          </a:ln>
        </p:spPr>
      </p:pic>
      <p:sp>
        <p:nvSpPr>
          <p:cNvPr id="2" name="Title 1"/>
          <p:cNvSpPr>
            <a:spLocks noGrp="1"/>
          </p:cNvSpPr>
          <p:nvPr>
            <p:ph type="title"/>
          </p:nvPr>
        </p:nvSpPr>
        <p:spPr>
          <a:xfrm>
            <a:off x="650205" y="499222"/>
            <a:ext cx="7886700" cy="994172"/>
          </a:xfrm>
        </p:spPr>
        <p:txBody>
          <a:bodyPr>
            <a:normAutofit fontScale="90000"/>
          </a:bodyPr>
          <a:lstStyle/>
          <a:p>
            <a:pPr algn="ctr"/>
            <a:r>
              <a:rPr lang="en-US" dirty="0" smtClean="0">
                <a:latin typeface="+mn-lt"/>
              </a:rPr>
              <a:t>Add Suggested Animal as New Animal </a:t>
            </a:r>
            <a:endParaRPr lang="en-US" dirty="0">
              <a:latin typeface="+mn-lt"/>
            </a:endParaRPr>
          </a:p>
        </p:txBody>
      </p:sp>
      <p:sp>
        <p:nvSpPr>
          <p:cNvPr id="3" name="Rectangle 2"/>
          <p:cNvSpPr/>
          <p:nvPr/>
        </p:nvSpPr>
        <p:spPr>
          <a:xfrm>
            <a:off x="6387928" y="4660237"/>
            <a:ext cx="2437848" cy="3362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rgbClr val="FF0000"/>
                </a:solidFill>
              </a:ln>
            </a:endParaRPr>
          </a:p>
        </p:txBody>
      </p:sp>
      <p:sp>
        <p:nvSpPr>
          <p:cNvPr id="6" name="TextBox 5"/>
          <p:cNvSpPr txBox="1"/>
          <p:nvPr/>
        </p:nvSpPr>
        <p:spPr>
          <a:xfrm>
            <a:off x="628650" y="3558210"/>
            <a:ext cx="5677428" cy="1338828"/>
          </a:xfrm>
          <a:prstGeom prst="rect">
            <a:avLst/>
          </a:prstGeom>
          <a:solidFill>
            <a:srgbClr val="CEE488"/>
          </a:solidFill>
          <a:ln>
            <a:solidFill>
              <a:schemeClr val="tx1"/>
            </a:solidFill>
          </a:ln>
        </p:spPr>
        <p:txBody>
          <a:bodyPr wrap="square" rtlCol="0">
            <a:spAutoFit/>
          </a:bodyPr>
          <a:lstStyle/>
          <a:p>
            <a:r>
              <a:rPr lang="en-US" sz="1350" b="1" dirty="0"/>
              <a:t>Add Animal as New Animal to Studbook</a:t>
            </a:r>
          </a:p>
          <a:p>
            <a:pPr marL="214313" indent="-214313">
              <a:buFont typeface="Arial" panose="020B0604020202020204" pitchFamily="34" charset="0"/>
              <a:buChar char="•"/>
            </a:pPr>
            <a:r>
              <a:rPr lang="en-US" sz="1350" dirty="0"/>
              <a:t>If the suggested animal is not a match or there is no match, the user can add the suggested animal (Husbandry animal) to the studbook as a brand new studbook animal. </a:t>
            </a:r>
            <a:endParaRPr lang="en-US" sz="1350" dirty="0" smtClean="0"/>
          </a:p>
          <a:p>
            <a:pPr marL="214313" indent="-214313">
              <a:buFont typeface="Arial" panose="020B0604020202020204" pitchFamily="34" charset="0"/>
              <a:buChar char="•"/>
            </a:pPr>
            <a:r>
              <a:rPr lang="en-US" sz="1350" dirty="0" smtClean="0"/>
              <a:t>Selecting this button will create a draft animal. The user can then accept the records to add this animal as a permanent animal to the studbook.</a:t>
            </a:r>
            <a:endParaRPr lang="en-US" sz="1350" dirty="0"/>
          </a:p>
        </p:txBody>
      </p:sp>
    </p:spTree>
    <p:extLst>
      <p:ext uri="{BB962C8B-B14F-4D97-AF65-F5344CB8AC3E}">
        <p14:creationId xmlns:p14="http://schemas.microsoft.com/office/powerpoint/2010/main" val="34363753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Suggested Animal List – Adding New Animal Rules</a:t>
            </a:r>
            <a:endParaRPr lang="en-US" dirty="0">
              <a:latin typeface="+mn-lt"/>
            </a:endParaRPr>
          </a:p>
        </p:txBody>
      </p:sp>
      <p:sp>
        <p:nvSpPr>
          <p:cNvPr id="3" name="Content Placeholder 2"/>
          <p:cNvSpPr>
            <a:spLocks noGrp="1"/>
          </p:cNvSpPr>
          <p:nvPr>
            <p:ph idx="1"/>
          </p:nvPr>
        </p:nvSpPr>
        <p:spPr>
          <a:xfrm>
            <a:off x="501445" y="1784555"/>
            <a:ext cx="8126361" cy="4041057"/>
          </a:xfrm>
        </p:spPr>
        <p:txBody>
          <a:bodyPr>
            <a:normAutofit fontScale="92500" lnSpcReduction="10000"/>
          </a:bodyPr>
          <a:lstStyle/>
          <a:p>
            <a:r>
              <a:rPr lang="en-US" sz="2100" dirty="0" smtClean="0">
                <a:latin typeface="+mn-lt"/>
              </a:rPr>
              <a:t>When the user selects to add an animal from the Suggested </a:t>
            </a:r>
            <a:r>
              <a:rPr lang="en-US" sz="2100" dirty="0">
                <a:latin typeface="+mn-lt"/>
              </a:rPr>
              <a:t>A</a:t>
            </a:r>
            <a:r>
              <a:rPr lang="en-US" sz="2100" dirty="0" smtClean="0">
                <a:latin typeface="+mn-lt"/>
              </a:rPr>
              <a:t>nimal list to the studbook, the following rules apply:</a:t>
            </a:r>
          </a:p>
          <a:p>
            <a:pPr lvl="1"/>
            <a:r>
              <a:rPr lang="en-US" sz="2100" dirty="0" smtClean="0">
                <a:latin typeface="+mn-lt"/>
              </a:rPr>
              <a:t>Animal will be added as draft animal</a:t>
            </a:r>
          </a:p>
          <a:p>
            <a:pPr lvl="1"/>
            <a:r>
              <a:rPr lang="en-US" sz="2100" dirty="0" smtClean="0">
                <a:latin typeface="+mn-lt"/>
              </a:rPr>
              <a:t>Newly created draft animal will be linked to the Husbandry </a:t>
            </a:r>
          </a:p>
          <a:p>
            <a:pPr lvl="1"/>
            <a:r>
              <a:rPr lang="en-US" sz="2100" dirty="0" smtClean="0">
                <a:latin typeface="+mn-lt"/>
              </a:rPr>
              <a:t>All institutional records will display on the right hand side in the institutional grid for each record type (Studbook records will be blank).</a:t>
            </a:r>
          </a:p>
          <a:p>
            <a:pPr lvl="1"/>
            <a:r>
              <a:rPr lang="en-US" sz="2100" dirty="0" smtClean="0">
                <a:latin typeface="+mn-lt"/>
              </a:rPr>
              <a:t>User must either accept records from the institution grid or manually add records to the studbook.</a:t>
            </a:r>
          </a:p>
          <a:p>
            <a:pPr lvl="2"/>
            <a:r>
              <a:rPr lang="en-US" sz="2100" dirty="0" smtClean="0">
                <a:latin typeface="+mn-lt"/>
              </a:rPr>
              <a:t>Animal follows all other draft animals rules </a:t>
            </a:r>
          </a:p>
          <a:p>
            <a:pPr marL="671513" lvl="1" indent="-214313"/>
            <a:r>
              <a:rPr lang="en-US" sz="2100" dirty="0">
                <a:latin typeface="+mn-lt"/>
              </a:rPr>
              <a:t>If a Suggested Animal </a:t>
            </a:r>
            <a:r>
              <a:rPr lang="en-US" sz="2100" dirty="0" smtClean="0">
                <a:latin typeface="+mn-lt"/>
              </a:rPr>
              <a:t>record </a:t>
            </a:r>
            <a:r>
              <a:rPr lang="en-US" sz="2100" dirty="0">
                <a:latin typeface="+mn-lt"/>
              </a:rPr>
              <a:t>includes an Institution that is Local to Husbandry but not entered into your Studbook, you will not be able to accept the record until you add it to your Studbook Local Institution list.</a:t>
            </a:r>
          </a:p>
          <a:p>
            <a:pPr lvl="1"/>
            <a:r>
              <a:rPr lang="en-US" sz="2100" b="1" dirty="0" smtClean="0">
                <a:latin typeface="+mn-lt"/>
              </a:rPr>
              <a:t>If </a:t>
            </a:r>
            <a:r>
              <a:rPr lang="en-US" sz="2100" b="1" dirty="0" smtClean="0">
                <a:latin typeface="+mn-lt"/>
              </a:rPr>
              <a:t>the user deletes the animal from the studbook, the animal in husbandry will reappear on the Suggested Animal List </a:t>
            </a:r>
          </a:p>
          <a:p>
            <a:pPr marL="342900" lvl="1" indent="0">
              <a:buNone/>
            </a:pPr>
            <a:endParaRPr lang="en-US" dirty="0">
              <a:latin typeface="+mn-lt"/>
            </a:endParaRPr>
          </a:p>
        </p:txBody>
      </p:sp>
    </p:spTree>
    <p:extLst>
      <p:ext uri="{BB962C8B-B14F-4D97-AF65-F5344CB8AC3E}">
        <p14:creationId xmlns:p14="http://schemas.microsoft.com/office/powerpoint/2010/main" val="1136848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6059" t="8897" b="2980"/>
          <a:stretch/>
        </p:blipFill>
        <p:spPr>
          <a:xfrm>
            <a:off x="361335" y="2000360"/>
            <a:ext cx="8464441" cy="3614331"/>
          </a:xfrm>
          <a:prstGeom prst="rect">
            <a:avLst/>
          </a:prstGeom>
          <a:ln w="28575">
            <a:solidFill>
              <a:schemeClr val="tx1"/>
            </a:solidFill>
          </a:ln>
        </p:spPr>
      </p:pic>
      <p:sp>
        <p:nvSpPr>
          <p:cNvPr id="2" name="Title 1"/>
          <p:cNvSpPr>
            <a:spLocks noGrp="1"/>
          </p:cNvSpPr>
          <p:nvPr>
            <p:ph type="title"/>
          </p:nvPr>
        </p:nvSpPr>
        <p:spPr>
          <a:xfrm>
            <a:off x="650205" y="499222"/>
            <a:ext cx="7886700" cy="994172"/>
          </a:xfrm>
        </p:spPr>
        <p:txBody>
          <a:bodyPr>
            <a:normAutofit/>
          </a:bodyPr>
          <a:lstStyle/>
          <a:p>
            <a:pPr algn="ctr"/>
            <a:r>
              <a:rPr lang="en-US" dirty="0" smtClean="0">
                <a:latin typeface="+mn-lt"/>
              </a:rPr>
              <a:t>Reject Suggested Animal</a:t>
            </a:r>
            <a:endParaRPr lang="en-US" dirty="0">
              <a:latin typeface="+mn-lt"/>
            </a:endParaRPr>
          </a:p>
        </p:txBody>
      </p:sp>
      <p:sp>
        <p:nvSpPr>
          <p:cNvPr id="3" name="Rectangle 2"/>
          <p:cNvSpPr/>
          <p:nvPr/>
        </p:nvSpPr>
        <p:spPr>
          <a:xfrm>
            <a:off x="6380554" y="4940458"/>
            <a:ext cx="2437848" cy="3362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rgbClr val="FF0000"/>
                </a:solidFill>
              </a:ln>
            </a:endParaRPr>
          </a:p>
        </p:txBody>
      </p:sp>
      <p:sp>
        <p:nvSpPr>
          <p:cNvPr id="6" name="TextBox 5"/>
          <p:cNvSpPr txBox="1"/>
          <p:nvPr/>
        </p:nvSpPr>
        <p:spPr>
          <a:xfrm>
            <a:off x="532231" y="3292683"/>
            <a:ext cx="5677428" cy="1815882"/>
          </a:xfrm>
          <a:prstGeom prst="rect">
            <a:avLst/>
          </a:prstGeom>
          <a:solidFill>
            <a:srgbClr val="CEE488"/>
          </a:solidFill>
          <a:ln>
            <a:solidFill>
              <a:schemeClr val="tx1"/>
            </a:solidFill>
          </a:ln>
        </p:spPr>
        <p:txBody>
          <a:bodyPr wrap="square" rtlCol="0">
            <a:spAutoFit/>
          </a:bodyPr>
          <a:lstStyle/>
          <a:p>
            <a:r>
              <a:rPr lang="en-US" sz="1400" b="1" dirty="0"/>
              <a:t>Reject Animal on Suggested Animal List </a:t>
            </a:r>
          </a:p>
          <a:p>
            <a:pPr marL="285750" indent="-285750">
              <a:buFont typeface="Arial" panose="020B0604020202020204" pitchFamily="34" charset="0"/>
              <a:buChar char="•"/>
            </a:pPr>
            <a:r>
              <a:rPr lang="en-US" sz="1400" dirty="0"/>
              <a:t>If the suggested animal should not be in the studbook, the user has the option to reject the animal.  </a:t>
            </a:r>
          </a:p>
          <a:p>
            <a:pPr marL="742950" lvl="1" indent="-285750">
              <a:buFont typeface="Arial" panose="020B0604020202020204" pitchFamily="34" charset="0"/>
              <a:buChar char="•"/>
            </a:pPr>
            <a:r>
              <a:rPr lang="en-US" sz="1400" dirty="0"/>
              <a:t>Example: the animal is a duplicate of another animal or the Studbook does not track records for the institution that holds the animal. </a:t>
            </a:r>
          </a:p>
          <a:p>
            <a:pPr marL="742950" lvl="1" indent="-285750">
              <a:buFont typeface="Arial" panose="020B0604020202020204" pitchFamily="34" charset="0"/>
              <a:buChar char="•"/>
            </a:pPr>
            <a:r>
              <a:rPr lang="en-US" sz="1400" dirty="0"/>
              <a:t>Rejecting the animal will remove it from the suggested list and place it in the rejected list.</a:t>
            </a:r>
          </a:p>
        </p:txBody>
      </p:sp>
    </p:spTree>
    <p:extLst>
      <p:ext uri="{BB962C8B-B14F-4D97-AF65-F5344CB8AC3E}">
        <p14:creationId xmlns:p14="http://schemas.microsoft.com/office/powerpoint/2010/main" val="26566333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List of Rejected Animals</a:t>
            </a:r>
            <a:endParaRPr lang="en-US" dirty="0">
              <a:latin typeface="+mn-lt"/>
            </a:endParaRPr>
          </a:p>
        </p:txBody>
      </p:sp>
      <p:sp>
        <p:nvSpPr>
          <p:cNvPr id="3" name="Slide Number Placeholder 2"/>
          <p:cNvSpPr>
            <a:spLocks noGrp="1"/>
          </p:cNvSpPr>
          <p:nvPr>
            <p:ph type="sldNum" sz="quarter" idx="12"/>
          </p:nvPr>
        </p:nvSpPr>
        <p:spPr/>
        <p:txBody>
          <a:bodyPr/>
          <a:lstStyle/>
          <a:p>
            <a:fld id="{D1A12E6A-C85A-496C-95D0-8B82A2649983}" type="slidenum">
              <a:rPr lang="en-US" smtClean="0"/>
              <a:t>28</a:t>
            </a:fld>
            <a:endParaRPr lang="en-US"/>
          </a:p>
        </p:txBody>
      </p:sp>
      <p:pic>
        <p:nvPicPr>
          <p:cNvPr id="4" name="Picture 3"/>
          <p:cNvPicPr>
            <a:picLocks noChangeAspect="1"/>
          </p:cNvPicPr>
          <p:nvPr/>
        </p:nvPicPr>
        <p:blipFill>
          <a:blip r:embed="rId2"/>
          <a:stretch>
            <a:fillRect/>
          </a:stretch>
        </p:blipFill>
        <p:spPr>
          <a:xfrm>
            <a:off x="462900" y="3073401"/>
            <a:ext cx="7206836" cy="2517508"/>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462900" y="1507337"/>
            <a:ext cx="5333333" cy="1247619"/>
          </a:xfrm>
          <a:prstGeom prst="rect">
            <a:avLst/>
          </a:prstGeom>
          <a:ln>
            <a:solidFill>
              <a:schemeClr val="tx1"/>
            </a:solidFill>
          </a:ln>
        </p:spPr>
      </p:pic>
      <p:sp>
        <p:nvSpPr>
          <p:cNvPr id="6" name="TextBox 5"/>
          <p:cNvSpPr txBox="1"/>
          <p:nvPr/>
        </p:nvSpPr>
        <p:spPr>
          <a:xfrm>
            <a:off x="5961983" y="1617966"/>
            <a:ext cx="2873479"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To view any rejected </a:t>
            </a:r>
            <a:r>
              <a:rPr lang="en-US" dirty="0"/>
              <a:t>a</a:t>
            </a:r>
            <a:r>
              <a:rPr lang="en-US" dirty="0" smtClean="0"/>
              <a:t>nimals</a:t>
            </a:r>
          </a:p>
          <a:p>
            <a:r>
              <a:rPr lang="en-US" dirty="0"/>
              <a:t>s</a:t>
            </a:r>
            <a:r>
              <a:rPr lang="en-US" dirty="0" smtClean="0"/>
              <a:t>elect the View Rejected</a:t>
            </a:r>
          </a:p>
          <a:p>
            <a:r>
              <a:rPr lang="en-US" dirty="0" smtClean="0"/>
              <a:t>Animals button. </a:t>
            </a:r>
            <a:endParaRPr lang="en-US" dirty="0"/>
          </a:p>
        </p:txBody>
      </p:sp>
    </p:spTree>
    <p:extLst>
      <p:ext uri="{BB962C8B-B14F-4D97-AF65-F5344CB8AC3E}">
        <p14:creationId xmlns:p14="http://schemas.microsoft.com/office/powerpoint/2010/main" val="24645609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559" y="0"/>
            <a:ext cx="7886700" cy="1325563"/>
          </a:xfrm>
        </p:spPr>
        <p:txBody>
          <a:bodyPr/>
          <a:lstStyle/>
          <a:p>
            <a:pPr algn="ctr"/>
            <a:r>
              <a:rPr lang="en-US" dirty="0" smtClean="0"/>
              <a:t>Rejected Animals</a:t>
            </a:r>
            <a:endParaRPr lang="en-US" dirty="0"/>
          </a:p>
        </p:txBody>
      </p:sp>
      <p:pic>
        <p:nvPicPr>
          <p:cNvPr id="4" name="Picture 3"/>
          <p:cNvPicPr>
            <a:picLocks noChangeAspect="1"/>
          </p:cNvPicPr>
          <p:nvPr/>
        </p:nvPicPr>
        <p:blipFill>
          <a:blip r:embed="rId2"/>
          <a:stretch>
            <a:fillRect/>
          </a:stretch>
        </p:blipFill>
        <p:spPr>
          <a:xfrm>
            <a:off x="670629" y="1177464"/>
            <a:ext cx="4660293" cy="1911730"/>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507701" y="3672954"/>
            <a:ext cx="5266667" cy="1685714"/>
          </a:xfrm>
          <a:prstGeom prst="rect">
            <a:avLst/>
          </a:prstGeom>
          <a:ln>
            <a:solidFill>
              <a:schemeClr val="tx1"/>
            </a:solidFill>
          </a:ln>
        </p:spPr>
      </p:pic>
      <p:sp>
        <p:nvSpPr>
          <p:cNvPr id="6" name="TextBox 5"/>
          <p:cNvSpPr txBox="1"/>
          <p:nvPr/>
        </p:nvSpPr>
        <p:spPr>
          <a:xfrm>
            <a:off x="5722749" y="1177464"/>
            <a:ext cx="2856891" cy="2308324"/>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Animals in the Rejected List can be linked, added as a new animal, or manually linked to a studbook animal if the user changes there mind and would like to include the animal in the studbook.  </a:t>
            </a:r>
            <a:endParaRPr lang="en-US" dirty="0"/>
          </a:p>
        </p:txBody>
      </p:sp>
    </p:spTree>
    <p:extLst>
      <p:ext uri="{BB962C8B-B14F-4D97-AF65-F5344CB8AC3E}">
        <p14:creationId xmlns:p14="http://schemas.microsoft.com/office/powerpoint/2010/main" val="979795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665" y="385872"/>
            <a:ext cx="7886700" cy="994172"/>
          </a:xfrm>
        </p:spPr>
        <p:txBody>
          <a:bodyPr/>
          <a:lstStyle/>
          <a:p>
            <a:pPr algn="ctr"/>
            <a:r>
              <a:rPr lang="en-US" dirty="0" smtClean="0">
                <a:latin typeface="+mn-lt"/>
              </a:rPr>
              <a:t>Suggested Animal List </a:t>
            </a:r>
            <a:endParaRPr lang="en-US" dirty="0">
              <a:latin typeface="+mn-lt"/>
            </a:endParaRPr>
          </a:p>
        </p:txBody>
      </p:sp>
      <p:pic>
        <p:nvPicPr>
          <p:cNvPr id="3" name="Picture 2"/>
          <p:cNvPicPr>
            <a:picLocks noChangeAspect="1"/>
          </p:cNvPicPr>
          <p:nvPr/>
        </p:nvPicPr>
        <p:blipFill>
          <a:blip r:embed="rId3"/>
          <a:stretch>
            <a:fillRect/>
          </a:stretch>
        </p:blipFill>
        <p:spPr>
          <a:xfrm>
            <a:off x="437931" y="1697558"/>
            <a:ext cx="8550948" cy="3084654"/>
          </a:xfrm>
          <a:prstGeom prst="rect">
            <a:avLst/>
          </a:prstGeom>
          <a:ln>
            <a:solidFill>
              <a:schemeClr val="tx1"/>
            </a:solidFill>
          </a:ln>
        </p:spPr>
      </p:pic>
      <p:sp>
        <p:nvSpPr>
          <p:cNvPr id="7" name="Rectangle 6"/>
          <p:cNvSpPr/>
          <p:nvPr/>
        </p:nvSpPr>
        <p:spPr>
          <a:xfrm>
            <a:off x="6056059" y="2224812"/>
            <a:ext cx="1045028" cy="25574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TextBox 4"/>
          <p:cNvSpPr txBox="1"/>
          <p:nvPr/>
        </p:nvSpPr>
        <p:spPr>
          <a:xfrm>
            <a:off x="2369314" y="4847801"/>
            <a:ext cx="4688181" cy="923330"/>
          </a:xfrm>
          <a:prstGeom prst="rect">
            <a:avLst/>
          </a:prstGeom>
          <a:solidFill>
            <a:srgbClr val="CEE488"/>
          </a:solidFill>
          <a:ln>
            <a:solidFill>
              <a:schemeClr val="tx1"/>
            </a:solidFill>
          </a:ln>
        </p:spPr>
        <p:txBody>
          <a:bodyPr wrap="square" rtlCol="0">
            <a:spAutoFit/>
          </a:bodyPr>
          <a:lstStyle/>
          <a:p>
            <a:r>
              <a:rPr lang="en-US" sz="1350" b="1" dirty="0"/>
              <a:t>Possible Matches:</a:t>
            </a:r>
            <a:r>
              <a:rPr lang="en-US" sz="1350" dirty="0"/>
              <a:t> </a:t>
            </a:r>
            <a:r>
              <a:rPr lang="en-US" sz="1350" dirty="0" smtClean="0"/>
              <a:t>System indicates potential animals in the studbook that are matches to the Husbandry animals in the list.</a:t>
            </a:r>
            <a:endParaRPr lang="en-US" sz="1350" dirty="0"/>
          </a:p>
          <a:p>
            <a:pPr marL="214313" indent="-214313">
              <a:buFont typeface="Arial" panose="020B0604020202020204" pitchFamily="34" charset="0"/>
              <a:buChar char="•"/>
            </a:pPr>
            <a:r>
              <a:rPr lang="en-US" sz="1350" dirty="0"/>
              <a:t>Animals with zero matches mean the system cannot find any potential matches </a:t>
            </a:r>
          </a:p>
        </p:txBody>
      </p:sp>
      <p:sp>
        <p:nvSpPr>
          <p:cNvPr id="9" name="TextBox 8"/>
          <p:cNvSpPr txBox="1"/>
          <p:nvPr/>
        </p:nvSpPr>
        <p:spPr>
          <a:xfrm>
            <a:off x="698090" y="1380044"/>
            <a:ext cx="4267853" cy="507831"/>
          </a:xfrm>
          <a:prstGeom prst="rect">
            <a:avLst/>
          </a:prstGeom>
          <a:solidFill>
            <a:srgbClr val="CEE488"/>
          </a:solidFill>
          <a:ln>
            <a:solidFill>
              <a:schemeClr val="tx1"/>
            </a:solidFill>
          </a:ln>
        </p:spPr>
        <p:txBody>
          <a:bodyPr wrap="square" rtlCol="0">
            <a:spAutoFit/>
          </a:bodyPr>
          <a:lstStyle/>
          <a:p>
            <a:r>
              <a:rPr lang="en-US" sz="1350" b="1" dirty="0" smtClean="0"/>
              <a:t>Suggested List is a list of Husbandry animals – Listed by their Global Accession Numbers (GANs)</a:t>
            </a:r>
            <a:endParaRPr lang="en-US" sz="1350" dirty="0"/>
          </a:p>
        </p:txBody>
      </p:sp>
      <p:cxnSp>
        <p:nvCxnSpPr>
          <p:cNvPr id="10" name="Straight Arrow Connector 9"/>
          <p:cNvCxnSpPr/>
          <p:nvPr/>
        </p:nvCxnSpPr>
        <p:spPr>
          <a:xfrm flipH="1">
            <a:off x="833284" y="1991032"/>
            <a:ext cx="125361" cy="51619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890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4472535" y="1628426"/>
          <a:ext cx="4126205" cy="3370451"/>
        </p:xfrm>
        <a:graphic>
          <a:graphicData uri="http://schemas.openxmlformats.org/presentationml/2006/ole">
            <mc:AlternateContent xmlns:mc="http://schemas.openxmlformats.org/markup-compatibility/2006">
              <mc:Choice xmlns:v="urn:schemas-microsoft-com:vml" Requires="v">
                <p:oleObj spid="_x0000_s1049" r:id="rId4" imgW="3657600" imgH="2986920" progId="">
                  <p:embed/>
                </p:oleObj>
              </mc:Choice>
              <mc:Fallback>
                <p:oleObj r:id="rId4" imgW="3657600" imgH="2986920" progId="">
                  <p:embed/>
                  <p:pic>
                    <p:nvPicPr>
                      <p:cNvPr id="4" name="Object 3"/>
                      <p:cNvPicPr/>
                      <p:nvPr/>
                    </p:nvPicPr>
                    <p:blipFill>
                      <a:blip r:embed="rId5"/>
                      <a:stretch>
                        <a:fillRect/>
                      </a:stretch>
                    </p:blipFill>
                    <p:spPr>
                      <a:xfrm>
                        <a:off x="4472535" y="1628426"/>
                        <a:ext cx="4126205" cy="3370451"/>
                      </a:xfrm>
                      <a:prstGeom prst="rect">
                        <a:avLst/>
                      </a:prstGeom>
                      <a:ln>
                        <a:solidFill>
                          <a:schemeClr val="tx1"/>
                        </a:solidFill>
                      </a:ln>
                    </p:spPr>
                  </p:pic>
                </p:oleObj>
              </mc:Fallback>
            </mc:AlternateContent>
          </a:graphicData>
        </a:graphic>
      </p:graphicFrame>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60351" y="3568660"/>
            <a:ext cx="1883601" cy="1523096"/>
          </a:xfrm>
          <a:prstGeom prst="rect">
            <a:avLst/>
          </a:prstGeom>
        </p:spPr>
      </p:pic>
      <p:sp>
        <p:nvSpPr>
          <p:cNvPr id="9" name="TextBox 8"/>
          <p:cNvSpPr txBox="1"/>
          <p:nvPr/>
        </p:nvSpPr>
        <p:spPr>
          <a:xfrm>
            <a:off x="531768" y="1755222"/>
            <a:ext cx="3940767" cy="1200329"/>
          </a:xfrm>
          <a:prstGeom prst="rect">
            <a:avLst/>
          </a:prstGeom>
          <a:noFill/>
        </p:spPr>
        <p:txBody>
          <a:bodyPr wrap="square" rtlCol="0">
            <a:spAutoFit/>
          </a:bodyPr>
          <a:lstStyle/>
          <a:p>
            <a:pPr algn="ctr" defTabSz="685800" eaLnBrk="1" fontAlgn="auto" hangingPunct="1">
              <a:spcBef>
                <a:spcPts val="0"/>
              </a:spcBef>
              <a:spcAft>
                <a:spcPts val="0"/>
              </a:spcAft>
              <a:defRPr/>
            </a:pPr>
            <a:r>
              <a:rPr lang="en-MY" sz="2400" dirty="0" smtClean="0">
                <a:latin typeface="Karla" pitchFamily="2" charset="0"/>
                <a:ea typeface="Karla" pitchFamily="2" charset="0"/>
                <a:cs typeface="Lato Black" panose="020F0A02020204030203" pitchFamily="34" charset="0"/>
              </a:rPr>
              <a:t>Contact </a:t>
            </a:r>
            <a:r>
              <a:rPr lang="en-MY" sz="2400" dirty="0" smtClean="0">
                <a:latin typeface="Karla" pitchFamily="2" charset="0"/>
                <a:ea typeface="Karla" pitchFamily="2" charset="0"/>
                <a:cs typeface="Lato Black" panose="020F0A02020204030203" pitchFamily="34" charset="0"/>
                <a:hlinkClick r:id="rId7"/>
              </a:rPr>
              <a:t>Support@species360.org</a:t>
            </a:r>
            <a:r>
              <a:rPr lang="en-MY" sz="2400" dirty="0" smtClean="0">
                <a:latin typeface="Karla" pitchFamily="2" charset="0"/>
                <a:ea typeface="Karla" pitchFamily="2" charset="0"/>
                <a:cs typeface="Lato Black" panose="020F0A02020204030203" pitchFamily="34" charset="0"/>
              </a:rPr>
              <a:t> with any questions</a:t>
            </a:r>
            <a:endParaRPr lang="en-MY" sz="2400" dirty="0">
              <a:latin typeface="Karla" pitchFamily="2" charset="0"/>
              <a:ea typeface="Karla" pitchFamily="2" charset="0"/>
              <a:cs typeface="Lato Black" panose="020F0A02020204030203" pitchFamily="34" charset="0"/>
            </a:endParaRPr>
          </a:p>
        </p:txBody>
      </p:sp>
      <p:cxnSp>
        <p:nvCxnSpPr>
          <p:cNvPr id="11" name="Straight Connector 10"/>
          <p:cNvCxnSpPr/>
          <p:nvPr/>
        </p:nvCxnSpPr>
        <p:spPr>
          <a:xfrm flipV="1">
            <a:off x="531768" y="3313652"/>
            <a:ext cx="3687894" cy="25167"/>
          </a:xfrm>
          <a:prstGeom prst="line">
            <a:avLst/>
          </a:prstGeom>
          <a:ln w="19050">
            <a:solidFill>
              <a:srgbClr val="ADD136"/>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76027" y="5091756"/>
            <a:ext cx="3430747" cy="523220"/>
          </a:xfrm>
          <a:prstGeom prst="rect">
            <a:avLst/>
          </a:prstGeom>
          <a:noFill/>
        </p:spPr>
        <p:txBody>
          <a:bodyPr wrap="none" rtlCol="0">
            <a:spAutoFit/>
          </a:bodyPr>
          <a:lstStyle/>
          <a:p>
            <a:pPr defTabSz="685800" eaLnBrk="1" fontAlgn="auto" hangingPunct="1">
              <a:spcBef>
                <a:spcPts val="0"/>
              </a:spcBef>
              <a:spcAft>
                <a:spcPts val="0"/>
              </a:spcAft>
              <a:defRPr/>
            </a:pPr>
            <a:r>
              <a:rPr lang="en-US" sz="2800" dirty="0">
                <a:solidFill>
                  <a:sysClr val="windowText" lastClr="000000"/>
                </a:solidFill>
                <a:latin typeface="Karla" pitchFamily="2" charset="0"/>
                <a:ea typeface="Karla" pitchFamily="2" charset="0"/>
                <a:cs typeface="Lato Black" panose="020F0A02020204030203" pitchFamily="34" charset="0"/>
              </a:rPr>
              <a:t>www.Species360.org</a:t>
            </a:r>
            <a:endParaRPr lang="en-US" sz="2800" dirty="0">
              <a:solidFill>
                <a:sysClr val="windowText" lastClr="000000"/>
              </a:solidFill>
              <a:latin typeface="Karla" pitchFamily="2" charset="0"/>
              <a:ea typeface="Karla" pitchFamily="2" charset="0"/>
              <a:cs typeface="Lato Light" panose="020F0402020204030203" pitchFamily="34" charset="0"/>
            </a:endParaRPr>
          </a:p>
        </p:txBody>
      </p:sp>
      <p:sp>
        <p:nvSpPr>
          <p:cNvPr id="14" name="Slide Number Placeholder 13"/>
          <p:cNvSpPr>
            <a:spLocks noGrp="1"/>
          </p:cNvSpPr>
          <p:nvPr>
            <p:ph type="sldNum" sz="quarter" idx="12"/>
          </p:nvPr>
        </p:nvSpPr>
        <p:spPr/>
        <p:txBody>
          <a:bodyPr/>
          <a:lstStyle/>
          <a:p>
            <a:fld id="{D1A12E6A-C85A-496C-95D0-8B82A2649983}" type="slidenum">
              <a:rPr lang="en-US" smtClean="0"/>
              <a:t>30</a:t>
            </a:fld>
            <a:endParaRPr lang="en-US"/>
          </a:p>
        </p:txBody>
      </p:sp>
    </p:spTree>
    <p:extLst>
      <p:ext uri="{BB962C8B-B14F-4D97-AF65-F5344CB8AC3E}">
        <p14:creationId xmlns:p14="http://schemas.microsoft.com/office/powerpoint/2010/main" val="2685733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657" y="77533"/>
            <a:ext cx="7886700" cy="1325563"/>
          </a:xfrm>
        </p:spPr>
        <p:txBody>
          <a:bodyPr/>
          <a:lstStyle/>
          <a:p>
            <a:pPr algn="ctr"/>
            <a:r>
              <a:rPr lang="en-US" dirty="0">
                <a:latin typeface="+mn-lt"/>
              </a:rPr>
              <a:t>Suggested Animal List</a:t>
            </a:r>
          </a:p>
        </p:txBody>
      </p:sp>
      <p:sp>
        <p:nvSpPr>
          <p:cNvPr id="3" name="Content Placeholder 2"/>
          <p:cNvSpPr>
            <a:spLocks noGrp="1"/>
          </p:cNvSpPr>
          <p:nvPr>
            <p:ph idx="1"/>
          </p:nvPr>
        </p:nvSpPr>
        <p:spPr>
          <a:xfrm>
            <a:off x="472870" y="1607574"/>
            <a:ext cx="8080273" cy="4938098"/>
          </a:xfrm>
        </p:spPr>
        <p:txBody>
          <a:bodyPr>
            <a:normAutofit/>
          </a:bodyPr>
          <a:lstStyle/>
          <a:p>
            <a:r>
              <a:rPr lang="en-US" sz="2700" b="1" dirty="0">
                <a:latin typeface="+mn-lt"/>
              </a:rPr>
              <a:t>Animals types in Husbandry that WILL populate in Suggested Animal List:</a:t>
            </a:r>
          </a:p>
          <a:p>
            <a:pPr marL="0" indent="0">
              <a:buNone/>
            </a:pPr>
            <a:endParaRPr lang="en-US" sz="2400" b="1" dirty="0">
              <a:latin typeface="+mn-lt"/>
            </a:endParaRPr>
          </a:p>
          <a:p>
            <a:pPr lvl="1"/>
            <a:r>
              <a:rPr lang="en-US" b="1" dirty="0">
                <a:latin typeface="+mn-lt"/>
              </a:rPr>
              <a:t>Individual</a:t>
            </a:r>
            <a:r>
              <a:rPr lang="en-US" dirty="0">
                <a:latin typeface="+mn-lt"/>
              </a:rPr>
              <a:t> animals</a:t>
            </a:r>
          </a:p>
          <a:p>
            <a:pPr lvl="1"/>
            <a:r>
              <a:rPr lang="en-US" dirty="0">
                <a:latin typeface="+mn-lt"/>
              </a:rPr>
              <a:t>Animals of </a:t>
            </a:r>
            <a:r>
              <a:rPr lang="en-US" b="1" dirty="0">
                <a:latin typeface="+mn-lt"/>
              </a:rPr>
              <a:t>any status </a:t>
            </a:r>
            <a:r>
              <a:rPr lang="en-US" dirty="0">
                <a:latin typeface="+mn-lt"/>
              </a:rPr>
              <a:t>– alive, dead, LTF, etc.</a:t>
            </a:r>
          </a:p>
          <a:p>
            <a:pPr lvl="1"/>
            <a:r>
              <a:rPr lang="en-US" dirty="0">
                <a:latin typeface="+mn-lt"/>
              </a:rPr>
              <a:t>Animals that have been </a:t>
            </a:r>
            <a:r>
              <a:rPr lang="en-US" b="1" dirty="0">
                <a:latin typeface="+mn-lt"/>
              </a:rPr>
              <a:t>entered in ZIMS </a:t>
            </a:r>
            <a:r>
              <a:rPr lang="en-US" dirty="0">
                <a:latin typeface="+mn-lt"/>
              </a:rPr>
              <a:t>at any point in time </a:t>
            </a:r>
            <a:endParaRPr lang="en-US" dirty="0" smtClean="0">
              <a:latin typeface="+mn-lt"/>
            </a:endParaRPr>
          </a:p>
          <a:p>
            <a:pPr lvl="2"/>
            <a:r>
              <a:rPr lang="en-US" sz="1700" dirty="0" smtClean="0">
                <a:latin typeface="+mn-lt"/>
              </a:rPr>
              <a:t>Animal </a:t>
            </a:r>
            <a:r>
              <a:rPr lang="en-US" sz="1700" dirty="0" err="1" smtClean="0">
                <a:latin typeface="+mn-lt"/>
              </a:rPr>
              <a:t>myay</a:t>
            </a:r>
            <a:r>
              <a:rPr lang="en-US" sz="1700" dirty="0" smtClean="0">
                <a:latin typeface="+mn-lt"/>
              </a:rPr>
              <a:t> no </a:t>
            </a:r>
            <a:r>
              <a:rPr lang="en-US" sz="1700" dirty="0">
                <a:latin typeface="+mn-lt"/>
              </a:rPr>
              <a:t>longer be at a ZIMS institution but system will show information from when the animal was at the ZIMS </a:t>
            </a:r>
            <a:r>
              <a:rPr lang="en-US" sz="1700" dirty="0" smtClean="0">
                <a:latin typeface="+mn-lt"/>
              </a:rPr>
              <a:t>institution. </a:t>
            </a:r>
            <a:endParaRPr lang="en-US" sz="1700" dirty="0">
              <a:latin typeface="+mn-lt"/>
            </a:endParaRPr>
          </a:p>
          <a:p>
            <a:pPr marL="0" indent="0">
              <a:buNone/>
            </a:pPr>
            <a:endParaRPr lang="en-US" dirty="0">
              <a:latin typeface="+mn-lt"/>
            </a:endParaRPr>
          </a:p>
        </p:txBody>
      </p:sp>
    </p:spTree>
    <p:extLst>
      <p:ext uri="{BB962C8B-B14F-4D97-AF65-F5344CB8AC3E}">
        <p14:creationId xmlns:p14="http://schemas.microsoft.com/office/powerpoint/2010/main" val="844118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643" y="396578"/>
            <a:ext cx="7886700" cy="994172"/>
          </a:xfrm>
        </p:spPr>
        <p:txBody>
          <a:bodyPr/>
          <a:lstStyle/>
          <a:p>
            <a:pPr algn="ctr"/>
            <a:r>
              <a:rPr lang="en-US" dirty="0">
                <a:latin typeface="+mn-lt"/>
              </a:rPr>
              <a:t>Suggested Animal List</a:t>
            </a:r>
          </a:p>
        </p:txBody>
      </p:sp>
      <p:sp>
        <p:nvSpPr>
          <p:cNvPr id="3" name="Content Placeholder 2"/>
          <p:cNvSpPr>
            <a:spLocks noGrp="1"/>
          </p:cNvSpPr>
          <p:nvPr>
            <p:ph idx="1"/>
          </p:nvPr>
        </p:nvSpPr>
        <p:spPr>
          <a:xfrm>
            <a:off x="301352" y="1466700"/>
            <a:ext cx="8474843" cy="4317741"/>
          </a:xfrm>
        </p:spPr>
        <p:txBody>
          <a:bodyPr>
            <a:normAutofit/>
          </a:bodyPr>
          <a:lstStyle/>
          <a:p>
            <a:r>
              <a:rPr lang="en-US" b="1" dirty="0" smtClean="0">
                <a:latin typeface="+mn-lt"/>
              </a:rPr>
              <a:t>Animals types in Husbandry that WILL NOT populate in Suggested Animal List:</a:t>
            </a:r>
          </a:p>
          <a:p>
            <a:pPr marL="0" indent="0">
              <a:buNone/>
            </a:pPr>
            <a:endParaRPr lang="en-US" sz="900" b="1" dirty="0">
              <a:latin typeface="+mn-lt"/>
            </a:endParaRPr>
          </a:p>
          <a:p>
            <a:pPr lvl="1"/>
            <a:r>
              <a:rPr lang="en-US" sz="2100" b="1" dirty="0">
                <a:latin typeface="+mn-lt"/>
              </a:rPr>
              <a:t>Groups</a:t>
            </a:r>
            <a:r>
              <a:rPr lang="en-US" sz="2100" dirty="0">
                <a:latin typeface="+mn-lt"/>
              </a:rPr>
              <a:t> – only individual animals at this time </a:t>
            </a:r>
          </a:p>
          <a:p>
            <a:pPr lvl="2"/>
            <a:r>
              <a:rPr lang="en-US" sz="1800" dirty="0">
                <a:latin typeface="+mn-lt"/>
              </a:rPr>
              <a:t>Future functionality </a:t>
            </a:r>
          </a:p>
          <a:p>
            <a:pPr lvl="1"/>
            <a:r>
              <a:rPr lang="en-US" sz="2100" b="1" dirty="0">
                <a:latin typeface="+mn-lt"/>
              </a:rPr>
              <a:t>Incomplete Accessions </a:t>
            </a:r>
            <a:r>
              <a:rPr lang="en-US" sz="2100" dirty="0">
                <a:latin typeface="+mn-lt"/>
              </a:rPr>
              <a:t>– only animals that have been completely accessioned in Husbandry will populate </a:t>
            </a:r>
          </a:p>
          <a:p>
            <a:pPr lvl="1"/>
            <a:r>
              <a:rPr lang="en-US" sz="2100" dirty="0">
                <a:latin typeface="+mn-lt"/>
              </a:rPr>
              <a:t>Animals in </a:t>
            </a:r>
            <a:r>
              <a:rPr lang="en-US" sz="2100" b="1" dirty="0">
                <a:latin typeface="+mn-lt"/>
              </a:rPr>
              <a:t>private collections </a:t>
            </a:r>
          </a:p>
          <a:p>
            <a:pPr lvl="1"/>
            <a:r>
              <a:rPr lang="en-US" sz="2100" b="1" dirty="0">
                <a:latin typeface="+mn-lt"/>
              </a:rPr>
              <a:t>Pre-birth</a:t>
            </a:r>
            <a:r>
              <a:rPr lang="en-US" sz="2100" dirty="0">
                <a:latin typeface="+mn-lt"/>
              </a:rPr>
              <a:t>: fetus/egg/egg mass  </a:t>
            </a:r>
          </a:p>
          <a:p>
            <a:pPr lvl="2"/>
            <a:r>
              <a:rPr lang="en-US" sz="1800" dirty="0">
                <a:latin typeface="+mn-lt"/>
              </a:rPr>
              <a:t>Future functionality </a:t>
            </a:r>
          </a:p>
          <a:p>
            <a:pPr lvl="1"/>
            <a:r>
              <a:rPr lang="en-US" sz="2100" dirty="0">
                <a:latin typeface="+mn-lt"/>
              </a:rPr>
              <a:t>Husbandry animals that have </a:t>
            </a:r>
            <a:r>
              <a:rPr lang="en-US" sz="2100" b="1" dirty="0">
                <a:latin typeface="+mn-lt"/>
              </a:rPr>
              <a:t>already been linked </a:t>
            </a:r>
            <a:r>
              <a:rPr lang="en-US" sz="2100" dirty="0">
                <a:latin typeface="+mn-lt"/>
              </a:rPr>
              <a:t>to studbooks animals </a:t>
            </a:r>
          </a:p>
          <a:p>
            <a:pPr marL="685800" lvl="2" indent="0">
              <a:buNone/>
            </a:pPr>
            <a:endParaRPr lang="en-US" dirty="0" smtClean="0">
              <a:latin typeface="+mn-lt"/>
            </a:endParaRPr>
          </a:p>
        </p:txBody>
      </p:sp>
    </p:spTree>
    <p:extLst>
      <p:ext uri="{BB962C8B-B14F-4D97-AF65-F5344CB8AC3E}">
        <p14:creationId xmlns:p14="http://schemas.microsoft.com/office/powerpoint/2010/main" val="3113542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544" y="121778"/>
            <a:ext cx="7886700" cy="1325563"/>
          </a:xfrm>
        </p:spPr>
        <p:txBody>
          <a:bodyPr>
            <a:normAutofit/>
          </a:bodyPr>
          <a:lstStyle/>
          <a:p>
            <a:pPr algn="ctr"/>
            <a:r>
              <a:rPr lang="en-US" sz="4000" dirty="0" smtClean="0">
                <a:latin typeface="+mn-lt"/>
              </a:rPr>
              <a:t>Why Can’t I Find an Animal on the Suggested List?</a:t>
            </a:r>
            <a:endParaRPr lang="en-US" sz="4000" dirty="0">
              <a:latin typeface="+mn-lt"/>
            </a:endParaRPr>
          </a:p>
        </p:txBody>
      </p:sp>
      <p:sp>
        <p:nvSpPr>
          <p:cNvPr id="3" name="Content Placeholder 2"/>
          <p:cNvSpPr>
            <a:spLocks noGrp="1"/>
          </p:cNvSpPr>
          <p:nvPr>
            <p:ph idx="1"/>
          </p:nvPr>
        </p:nvSpPr>
        <p:spPr>
          <a:xfrm>
            <a:off x="435077" y="1371600"/>
            <a:ext cx="8080273" cy="4763729"/>
          </a:xfrm>
        </p:spPr>
        <p:txBody>
          <a:bodyPr>
            <a:normAutofit fontScale="62500" lnSpcReduction="20000"/>
          </a:bodyPr>
          <a:lstStyle/>
          <a:p>
            <a:pPr marL="0" indent="0">
              <a:buNone/>
            </a:pPr>
            <a:r>
              <a:rPr lang="en-US" dirty="0" smtClean="0">
                <a:latin typeface="+mn-lt"/>
              </a:rPr>
              <a:t>If you are unable to find an animal in the Suggested List, it may fall in one of these categories: </a:t>
            </a:r>
          </a:p>
          <a:p>
            <a:r>
              <a:rPr lang="en-US" b="1" dirty="0" smtClean="0">
                <a:latin typeface="+mn-lt"/>
              </a:rPr>
              <a:t>Animal is linked to a permanent animal in your studbook: </a:t>
            </a:r>
            <a:r>
              <a:rPr lang="en-US" dirty="0" smtClean="0">
                <a:latin typeface="+mn-lt"/>
              </a:rPr>
              <a:t>linked animal do not display in the Suggested List.</a:t>
            </a:r>
          </a:p>
          <a:p>
            <a:r>
              <a:rPr lang="en-US" b="1" dirty="0" smtClean="0">
                <a:latin typeface="+mn-lt"/>
              </a:rPr>
              <a:t>Animal is linked to a draft animal in your studbook: </a:t>
            </a:r>
            <a:r>
              <a:rPr lang="en-US" dirty="0" smtClean="0">
                <a:latin typeface="+mn-lt"/>
              </a:rPr>
              <a:t>linked animals do not display in the Suggested List.</a:t>
            </a:r>
          </a:p>
          <a:p>
            <a:r>
              <a:rPr lang="en-US" b="1" dirty="0" smtClean="0">
                <a:latin typeface="+mn-lt"/>
              </a:rPr>
              <a:t>Animal  is not in ZIMS: </a:t>
            </a:r>
            <a:r>
              <a:rPr lang="en-US" dirty="0" smtClean="0">
                <a:latin typeface="+mn-lt"/>
              </a:rPr>
              <a:t>only animals held by ZIMS users will display</a:t>
            </a:r>
          </a:p>
          <a:p>
            <a:r>
              <a:rPr lang="en-US" b="1" dirty="0" smtClean="0">
                <a:latin typeface="+mn-lt"/>
              </a:rPr>
              <a:t>Animal is on the Rejected List: </a:t>
            </a:r>
            <a:r>
              <a:rPr lang="en-US" dirty="0" smtClean="0">
                <a:latin typeface="+mn-lt"/>
              </a:rPr>
              <a:t>if animal was previously rejected it will not display in the Suggested List.</a:t>
            </a:r>
            <a:endParaRPr lang="en-US" dirty="0">
              <a:latin typeface="+mn-lt"/>
            </a:endParaRPr>
          </a:p>
          <a:p>
            <a:r>
              <a:rPr lang="en-US" b="1" dirty="0" smtClean="0">
                <a:latin typeface="+mn-lt"/>
              </a:rPr>
              <a:t>Managed in a Group</a:t>
            </a:r>
            <a:r>
              <a:rPr lang="en-US" dirty="0" smtClean="0">
                <a:latin typeface="+mn-lt"/>
              </a:rPr>
              <a:t>: Groups are not populated on the Suggested List </a:t>
            </a:r>
            <a:endParaRPr lang="en-US" dirty="0">
              <a:latin typeface="+mn-lt"/>
            </a:endParaRPr>
          </a:p>
          <a:p>
            <a:r>
              <a:rPr lang="en-US" b="1" dirty="0" smtClean="0">
                <a:latin typeface="+mn-lt"/>
              </a:rPr>
              <a:t>Egg/fetus</a:t>
            </a:r>
            <a:r>
              <a:rPr lang="en-US" dirty="0" smtClean="0">
                <a:latin typeface="+mn-lt"/>
              </a:rPr>
              <a:t>: Animals are only displayed on the Suggested List once hatched/born.</a:t>
            </a:r>
          </a:p>
          <a:p>
            <a:r>
              <a:rPr lang="en-US" b="1" dirty="0" smtClean="0">
                <a:latin typeface="+mn-lt"/>
              </a:rPr>
              <a:t>Incomplete accessions: </a:t>
            </a:r>
            <a:r>
              <a:rPr lang="en-US" dirty="0" smtClean="0">
                <a:latin typeface="+mn-lt"/>
              </a:rPr>
              <a:t>Animals must be completely accessioned in Husbandry to display in the Suggested List.</a:t>
            </a:r>
            <a:endParaRPr lang="en-US" b="1" dirty="0" smtClean="0">
              <a:latin typeface="+mn-lt"/>
            </a:endParaRPr>
          </a:p>
          <a:p>
            <a:r>
              <a:rPr lang="en-US" b="1" dirty="0" smtClean="0">
                <a:latin typeface="+mn-lt"/>
              </a:rPr>
              <a:t>Animal is not at a regional association member institution: </a:t>
            </a:r>
            <a:r>
              <a:rPr lang="en-US" dirty="0" smtClean="0">
                <a:latin typeface="+mn-lt"/>
              </a:rPr>
              <a:t>User must filter the list to global to find the animal.</a:t>
            </a:r>
          </a:p>
          <a:p>
            <a:pPr lvl="1"/>
            <a:r>
              <a:rPr lang="en-US" dirty="0" smtClean="0">
                <a:latin typeface="+mn-lt"/>
              </a:rPr>
              <a:t>Example: EAZA studbook only shows EAZA institution animals by default.</a:t>
            </a:r>
          </a:p>
          <a:p>
            <a:pPr lvl="2"/>
            <a:r>
              <a:rPr lang="en-US" dirty="0" smtClean="0">
                <a:latin typeface="+mn-lt"/>
              </a:rPr>
              <a:t>If the animal is in BIAZA institution but user wants to add it to the studbook then they need to search the global list and add the animal.</a:t>
            </a:r>
          </a:p>
          <a:p>
            <a:pPr lvl="3"/>
            <a:r>
              <a:rPr lang="en-US" dirty="0" smtClean="0">
                <a:latin typeface="+mn-lt"/>
              </a:rPr>
              <a:t>Regional associations manage their member list</a:t>
            </a:r>
            <a:endParaRPr lang="en-US" dirty="0">
              <a:latin typeface="+mn-lt"/>
            </a:endParaRPr>
          </a:p>
        </p:txBody>
      </p:sp>
    </p:spTree>
    <p:extLst>
      <p:ext uri="{BB962C8B-B14F-4D97-AF65-F5344CB8AC3E}">
        <p14:creationId xmlns:p14="http://schemas.microsoft.com/office/powerpoint/2010/main" val="23883223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Suggested Animals - Filters</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7</a:t>
            </a:fld>
            <a:endParaRPr lang="en-US"/>
          </a:p>
        </p:txBody>
      </p:sp>
      <p:pic>
        <p:nvPicPr>
          <p:cNvPr id="4" name="Picture 3"/>
          <p:cNvPicPr>
            <a:picLocks noChangeAspect="1"/>
          </p:cNvPicPr>
          <p:nvPr/>
        </p:nvPicPr>
        <p:blipFill>
          <a:blip r:embed="rId2"/>
          <a:stretch>
            <a:fillRect/>
          </a:stretch>
        </p:blipFill>
        <p:spPr>
          <a:xfrm>
            <a:off x="628650" y="1439265"/>
            <a:ext cx="3761905" cy="2590476"/>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3813581" y="2502382"/>
            <a:ext cx="4979890" cy="2406087"/>
          </a:xfrm>
          <a:prstGeom prst="rect">
            <a:avLst/>
          </a:prstGeom>
          <a:ln>
            <a:solidFill>
              <a:schemeClr val="tx1"/>
            </a:solidFill>
          </a:ln>
        </p:spPr>
      </p:pic>
      <p:sp>
        <p:nvSpPr>
          <p:cNvPr id="6" name="TextBox 5"/>
          <p:cNvSpPr txBox="1"/>
          <p:nvPr/>
        </p:nvSpPr>
        <p:spPr>
          <a:xfrm>
            <a:off x="628650" y="4522156"/>
            <a:ext cx="3338319" cy="1754326"/>
          </a:xfrm>
          <a:prstGeom prst="rect">
            <a:avLst/>
          </a:prstGeom>
          <a:solidFill>
            <a:schemeClr val="accent1">
              <a:lumMod val="40000"/>
              <a:lumOff val="60000"/>
            </a:schemeClr>
          </a:solidFill>
          <a:ln>
            <a:solidFill>
              <a:schemeClr val="tx1"/>
            </a:solidFill>
          </a:ln>
        </p:spPr>
        <p:txBody>
          <a:bodyPr wrap="square" rtlCol="0">
            <a:spAutoFit/>
          </a:bodyPr>
          <a:lstStyle/>
          <a:p>
            <a:r>
              <a:rPr lang="en-US" dirty="0" smtClean="0"/>
              <a:t>You can filter the list of Suggested Animals by Local, Global, has suggested link or no suggested link. If a regional studbook filters by Global, any animals in your regions will display in yellow.</a:t>
            </a:r>
            <a:endParaRPr lang="en-US" dirty="0"/>
          </a:p>
        </p:txBody>
      </p:sp>
    </p:spTree>
    <p:extLst>
      <p:ext uri="{BB962C8B-B14F-4D97-AF65-F5344CB8AC3E}">
        <p14:creationId xmlns:p14="http://schemas.microsoft.com/office/powerpoint/2010/main" val="7881634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525412"/>
            <a:ext cx="7886700" cy="994172"/>
          </a:xfrm>
        </p:spPr>
        <p:txBody>
          <a:bodyPr>
            <a:normAutofit/>
          </a:bodyPr>
          <a:lstStyle/>
          <a:p>
            <a:pPr algn="ctr"/>
            <a:r>
              <a:rPr lang="en-US" dirty="0" smtClean="0">
                <a:latin typeface="+mn-lt"/>
              </a:rPr>
              <a:t>Suggested Animal List - Filters</a:t>
            </a:r>
            <a:endParaRPr lang="en-US" dirty="0">
              <a:latin typeface="+mn-lt"/>
            </a:endParaRPr>
          </a:p>
        </p:txBody>
      </p:sp>
      <p:sp>
        <p:nvSpPr>
          <p:cNvPr id="3" name="Content Placeholder 2"/>
          <p:cNvSpPr>
            <a:spLocks noGrp="1"/>
          </p:cNvSpPr>
          <p:nvPr>
            <p:ph idx="1"/>
          </p:nvPr>
        </p:nvSpPr>
        <p:spPr>
          <a:xfrm>
            <a:off x="107302" y="1709871"/>
            <a:ext cx="8929395" cy="4268756"/>
          </a:xfrm>
        </p:spPr>
        <p:txBody>
          <a:bodyPr>
            <a:normAutofit/>
          </a:bodyPr>
          <a:lstStyle/>
          <a:p>
            <a:pPr marL="342900" lvl="1" indent="0">
              <a:buNone/>
            </a:pPr>
            <a:r>
              <a:rPr lang="en-US" b="1" dirty="0" smtClean="0">
                <a:latin typeface="+mn-lt"/>
              </a:rPr>
              <a:t>Regional Studbooks:</a:t>
            </a:r>
          </a:p>
          <a:p>
            <a:pPr lvl="1"/>
            <a:r>
              <a:rPr lang="en-US" b="1" dirty="0" smtClean="0">
                <a:latin typeface="+mn-lt"/>
              </a:rPr>
              <a:t>Local Filter = </a:t>
            </a:r>
            <a:r>
              <a:rPr lang="en-US" dirty="0" smtClean="0">
                <a:latin typeface="+mn-lt"/>
              </a:rPr>
              <a:t>Animals in ZIMS for Husbandry that match the taxonomy of the studbook  + have been held at an institution in the regional association. </a:t>
            </a:r>
          </a:p>
          <a:p>
            <a:pPr marL="342900" lvl="1" indent="0">
              <a:buNone/>
            </a:pPr>
            <a:endParaRPr lang="en-US" sz="900" dirty="0">
              <a:latin typeface="+mn-lt"/>
            </a:endParaRPr>
          </a:p>
          <a:p>
            <a:pPr lvl="1"/>
            <a:r>
              <a:rPr lang="en-US" b="1" dirty="0" smtClean="0">
                <a:latin typeface="+mn-lt"/>
              </a:rPr>
              <a:t>Global =  </a:t>
            </a:r>
            <a:r>
              <a:rPr lang="en-US" dirty="0" smtClean="0">
                <a:latin typeface="+mn-lt"/>
              </a:rPr>
              <a:t>All animals in ZIMS for Husbandry that match the taxonomy of the studbook (no groups, private animals, etc.)</a:t>
            </a:r>
            <a:endParaRPr lang="en-US" b="1" dirty="0" smtClean="0">
              <a:latin typeface="+mn-lt"/>
            </a:endParaRPr>
          </a:p>
          <a:p>
            <a:pPr lvl="1"/>
            <a:endParaRPr lang="en-US" b="1" dirty="0" smtClean="0">
              <a:latin typeface="+mn-lt"/>
            </a:endParaRPr>
          </a:p>
          <a:p>
            <a:pPr marL="342900" lvl="1" indent="0">
              <a:buNone/>
            </a:pPr>
            <a:r>
              <a:rPr lang="en-US" b="1" dirty="0" smtClean="0">
                <a:latin typeface="+mn-lt"/>
              </a:rPr>
              <a:t>WAZA studbooks</a:t>
            </a:r>
            <a:r>
              <a:rPr lang="en-US" dirty="0" smtClean="0">
                <a:latin typeface="+mn-lt"/>
              </a:rPr>
              <a:t>: </a:t>
            </a:r>
          </a:p>
          <a:p>
            <a:pPr lvl="1"/>
            <a:r>
              <a:rPr lang="en-US" b="1" dirty="0" smtClean="0">
                <a:latin typeface="+mn-lt"/>
              </a:rPr>
              <a:t>Defaults to Global Filter: </a:t>
            </a:r>
            <a:r>
              <a:rPr lang="en-US" dirty="0">
                <a:latin typeface="+mn-lt"/>
              </a:rPr>
              <a:t>All animals in ZIMS for Husbandry that match the taxonomy of the studbook (no groups, private </a:t>
            </a:r>
            <a:r>
              <a:rPr lang="en-US" dirty="0" smtClean="0">
                <a:latin typeface="+mn-lt"/>
              </a:rPr>
              <a:t>animals, etc.)</a:t>
            </a:r>
            <a:endParaRPr lang="en-US" b="1" dirty="0">
              <a:latin typeface="+mn-lt"/>
            </a:endParaRPr>
          </a:p>
        </p:txBody>
      </p:sp>
    </p:spTree>
    <p:extLst>
      <p:ext uri="{BB962C8B-B14F-4D97-AF65-F5344CB8AC3E}">
        <p14:creationId xmlns:p14="http://schemas.microsoft.com/office/powerpoint/2010/main" val="1226323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Suggested Animals - Filters</a:t>
            </a:r>
            <a:endParaRPr lang="en-US" dirty="0"/>
          </a:p>
        </p:txBody>
      </p:sp>
      <p:pic>
        <p:nvPicPr>
          <p:cNvPr id="3" name="Picture 2"/>
          <p:cNvPicPr>
            <a:picLocks noChangeAspect="1"/>
          </p:cNvPicPr>
          <p:nvPr/>
        </p:nvPicPr>
        <p:blipFill>
          <a:blip r:embed="rId2"/>
          <a:stretch>
            <a:fillRect/>
          </a:stretch>
        </p:blipFill>
        <p:spPr>
          <a:xfrm>
            <a:off x="807394" y="1455557"/>
            <a:ext cx="7529212" cy="2621507"/>
          </a:xfrm>
          <a:prstGeom prst="rect">
            <a:avLst/>
          </a:prstGeom>
        </p:spPr>
      </p:pic>
      <p:sp>
        <p:nvSpPr>
          <p:cNvPr id="4" name="TextBox 3"/>
          <p:cNvSpPr txBox="1"/>
          <p:nvPr/>
        </p:nvSpPr>
        <p:spPr>
          <a:xfrm>
            <a:off x="1023336" y="4328160"/>
            <a:ext cx="7097328" cy="1200329"/>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You can also filter the list by specific institutions. You can filter by multiple</a:t>
            </a:r>
          </a:p>
          <a:p>
            <a:r>
              <a:rPr lang="en-US" dirty="0" smtClean="0"/>
              <a:t>institutions and what you enter in the Institution field will display under</a:t>
            </a:r>
          </a:p>
          <a:p>
            <a:r>
              <a:rPr lang="en-US" dirty="0" smtClean="0"/>
              <a:t>Institutions. If you want to exclude specific institutions, check the Exclude</a:t>
            </a:r>
          </a:p>
          <a:p>
            <a:r>
              <a:rPr lang="en-US" dirty="0" smtClean="0"/>
              <a:t>Institutions box and the selected Institutions will be excluded.</a:t>
            </a:r>
            <a:endParaRPr lang="en-US" dirty="0"/>
          </a:p>
        </p:txBody>
      </p:sp>
    </p:spTree>
    <p:extLst>
      <p:ext uri="{BB962C8B-B14F-4D97-AF65-F5344CB8AC3E}">
        <p14:creationId xmlns:p14="http://schemas.microsoft.com/office/powerpoint/2010/main" val="1441307519"/>
      </p:ext>
    </p:extLst>
  </p:cSld>
  <p:clrMapOvr>
    <a:masterClrMapping/>
  </p:clrMapOvr>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anguage xmlns="00558959-21e2-49b6-8bc1-d46e8fb3ce16">EN</Language>
    <Module xmlns="00558959-21e2-49b6-8bc1-d46e8fb3ce16">3000</Module>
    <Review xmlns="00558959-21e2-49b6-8bc1-d46e8fb3ce16">Done</Review>
    <PublishingExpirationDate xmlns="http://schemas.microsoft.com/sharepoint/v3" xsi:nil="true"/>
    <Community_x0020_Author_x0020__x007c__x0020_Editor xmlns="00558959-21e2-49b6-8bc1-d46e8fb3ce16">
      <UserInfo>
        <DisplayName/>
        <AccountId xsi:nil="true"/>
        <AccountType/>
      </UserInfo>
    </Community_x0020_Author_x0020__x007c__x0020_Editor>
    <PublishingStartDate xmlns="http://schemas.microsoft.com/sharepoint/v3" xsi:nil="true"/>
    <Best_x0020_Practices xmlns="00558959-21e2-49b6-8bc1-d46e8fb3ce16">false</Best_x0020_Practices>
    <Content_x0020_Last_x0020_Updated_x0020_on_x003a_ xmlns="00558959-21e2-49b6-8bc1-d46e8fb3ce16">Jan 2019</Content_x0020_Last_x0020_Updated_x0020_on_x003a_>
    <Permalink xmlns="00558959-21e2-49b6-8bc1-d46e8fb3ce16">
      <Url xsi:nil="true"/>
      <Description xsi:nil="true"/>
    </Permalink>
  </documentManagement>
</p:properties>
</file>

<file path=customXml/itemProps1.xml><?xml version="1.0" encoding="utf-8"?>
<ds:datastoreItem xmlns:ds="http://schemas.openxmlformats.org/officeDocument/2006/customXml" ds:itemID="{FFA3BB62-A7BC-473A-8CA0-DFFBB69CB71E}"/>
</file>

<file path=customXml/itemProps2.xml><?xml version="1.0" encoding="utf-8"?>
<ds:datastoreItem xmlns:ds="http://schemas.openxmlformats.org/officeDocument/2006/customXml" ds:itemID="{5414AF0D-D22C-4CE1-B589-7211D32F71D8}"/>
</file>

<file path=customXml/itemProps3.xml><?xml version="1.0" encoding="utf-8"?>
<ds:datastoreItem xmlns:ds="http://schemas.openxmlformats.org/officeDocument/2006/customXml" ds:itemID="{E4E090F3-2C69-4377-AE93-5D25D80650B1}"/>
</file>

<file path=docProps/app.xml><?xml version="1.0" encoding="utf-8"?>
<Properties xmlns="http://schemas.openxmlformats.org/officeDocument/2006/extended-properties" xmlns:vt="http://schemas.openxmlformats.org/officeDocument/2006/docPropsVTypes">
  <Template/>
  <TotalTime>5490</TotalTime>
  <Words>2258</Words>
  <Application>Microsoft Office PowerPoint</Application>
  <PresentationFormat>On-screen Show (4:3)</PresentationFormat>
  <Paragraphs>174</Paragraphs>
  <Slides>30</Slides>
  <Notes>5</Notes>
  <HiddenSlides>0</HiddenSlides>
  <MMClips>0</MMClips>
  <ScaleCrop>false</ScaleCrop>
  <HeadingPairs>
    <vt:vector size="8" baseType="variant">
      <vt:variant>
        <vt:lpstr>Fonts Used</vt:lpstr>
      </vt:variant>
      <vt:variant>
        <vt:i4>5</vt:i4>
      </vt:variant>
      <vt:variant>
        <vt:lpstr>Theme</vt:lpstr>
      </vt:variant>
      <vt:variant>
        <vt:i4>16</vt:i4>
      </vt:variant>
      <vt:variant>
        <vt:lpstr>Embedded OLE Servers</vt:lpstr>
      </vt:variant>
      <vt:variant>
        <vt:i4>0</vt:i4>
      </vt:variant>
      <vt:variant>
        <vt:lpstr>Slide Titles</vt:lpstr>
      </vt:variant>
      <vt:variant>
        <vt:i4>30</vt:i4>
      </vt:variant>
    </vt:vector>
  </HeadingPairs>
  <TitlesOfParts>
    <vt:vector size="51" baseType="lpstr">
      <vt:lpstr>Arial</vt:lpstr>
      <vt:lpstr>Calibri</vt:lpstr>
      <vt:lpstr>Karla</vt:lpstr>
      <vt:lpstr>Lato Black</vt:lpstr>
      <vt:lpstr>Lato Light</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Suggested Animal List</vt:lpstr>
      <vt:lpstr>Suggested Animal List</vt:lpstr>
      <vt:lpstr>Suggested Animal List </vt:lpstr>
      <vt:lpstr>Suggested Animal List</vt:lpstr>
      <vt:lpstr>Suggested Animal List</vt:lpstr>
      <vt:lpstr>Why Can’t I Find an Animal on the Suggested List?</vt:lpstr>
      <vt:lpstr>Suggested Animals - Filters</vt:lpstr>
      <vt:lpstr>Suggested Animal List - Filters</vt:lpstr>
      <vt:lpstr>Suggested Animals - Filters</vt:lpstr>
      <vt:lpstr>Suggested Animals - Compare</vt:lpstr>
      <vt:lpstr>Suggested Animal List – Data Quality </vt:lpstr>
      <vt:lpstr>Suggested Animal List – Data Quality </vt:lpstr>
      <vt:lpstr>Husbandry Data Fix Report</vt:lpstr>
      <vt:lpstr>Suggested Studbook Animal Detail Screen </vt:lpstr>
      <vt:lpstr>View Husbandry Record</vt:lpstr>
      <vt:lpstr>Suggested Studbook Animal View </vt:lpstr>
      <vt:lpstr>Suggested Animal Options</vt:lpstr>
      <vt:lpstr>Link Suggested Animal</vt:lpstr>
      <vt:lpstr>Suggested Link Calculations </vt:lpstr>
      <vt:lpstr>Link Suggested Animal</vt:lpstr>
      <vt:lpstr>Unlink Animal</vt:lpstr>
      <vt:lpstr>Display of Linked Animals</vt:lpstr>
      <vt:lpstr> Manually Link Suggested Animal</vt:lpstr>
      <vt:lpstr>Manually Link Suggested Animal</vt:lpstr>
      <vt:lpstr>Add Suggested Animal as New Animal </vt:lpstr>
      <vt:lpstr>Suggested Animal List – Adding New Animal Rules</vt:lpstr>
      <vt:lpstr>Reject Suggested Animal</vt:lpstr>
      <vt:lpstr>List of Rejected Animals</vt:lpstr>
      <vt:lpstr>Rejected Animals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HP</cp:lastModifiedBy>
  <cp:revision>50</cp:revision>
  <dcterms:created xsi:type="dcterms:W3CDTF">2016-07-26T18:48:10Z</dcterms:created>
  <dcterms:modified xsi:type="dcterms:W3CDTF">2020-05-21T13:21:00Z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0x010100B8A61D1EAB4F114BB81E10F743FBEB16</vt:lpwstr>
  </property>
  <property fmtid="{D5CDD505-2E9C-101B-9397-08002B2CF9AE}" pid="3" name="Order">
    <vt:r8>330800</vt:r8>
  </property>
  <property fmtid="{D5CDD505-2E9C-101B-9397-08002B2CF9AE}" pid="4" name="Updated on?">
    <vt:lpwstr>05/04/2018</vt:lpwstr>
  </property>
</Properties>
</file>