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1"/>
  </p:notesMasterIdLst>
  <p:sldIdLst>
    <p:sldId id="270" r:id="rId20"/>
    <p:sldId id="302" r:id="rId21"/>
    <p:sldId id="304" r:id="rId22"/>
    <p:sldId id="305" r:id="rId23"/>
    <p:sldId id="320" r:id="rId24"/>
    <p:sldId id="306" r:id="rId25"/>
    <p:sldId id="307" r:id="rId26"/>
    <p:sldId id="327" r:id="rId27"/>
    <p:sldId id="312" r:id="rId28"/>
    <p:sldId id="313" r:id="rId29"/>
    <p:sldId id="314" r:id="rId30"/>
    <p:sldId id="318" r:id="rId31"/>
    <p:sldId id="323" r:id="rId32"/>
    <p:sldId id="324" r:id="rId33"/>
    <p:sldId id="325" r:id="rId34"/>
    <p:sldId id="316" r:id="rId35"/>
    <p:sldId id="329" r:id="rId36"/>
    <p:sldId id="326" r:id="rId37"/>
    <p:sldId id="317" r:id="rId38"/>
    <p:sldId id="328" r:id="rId39"/>
    <p:sldId id="27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93515" autoAdjust="0"/>
  </p:normalViewPr>
  <p:slideViewPr>
    <p:cSldViewPr snapToGrid="0" showGuides="1">
      <p:cViewPr varScale="1">
        <p:scale>
          <a:sx n="108" d="100"/>
          <a:sy n="108" d="100"/>
        </p:scale>
        <p:origin x="1470"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5CE96-FC88-4CE9-A432-3839C43E38B3}" type="datetimeFigureOut">
              <a:rPr lang="en-US" smtClean="0"/>
              <a:t>5/21/2020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C6EE6-CEBA-4C6A-8CCE-C8B5E6F242FB}" type="slidenum">
              <a:rPr lang="en-US" smtClean="0"/>
              <a:t>‹#›</a:t>
            </a:fld>
            <a:endParaRPr lang="en-US"/>
          </a:p>
        </p:txBody>
      </p:sp>
    </p:spTree>
    <p:extLst>
      <p:ext uri="{BB962C8B-B14F-4D97-AF65-F5344CB8AC3E}">
        <p14:creationId xmlns:p14="http://schemas.microsoft.com/office/powerpoint/2010/main" val="329807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15270608-137A-4D52-B6B7-FDCB7CA06B70}" type="slidenum">
              <a:rPr lang="en-US" smtClean="0"/>
              <a:t>2</a:t>
            </a:fld>
            <a:endParaRPr lang="en-US"/>
          </a:p>
        </p:txBody>
      </p:sp>
    </p:spTree>
    <p:extLst>
      <p:ext uri="{BB962C8B-B14F-4D97-AF65-F5344CB8AC3E}">
        <p14:creationId xmlns:p14="http://schemas.microsoft.com/office/powerpoint/2010/main" val="282621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C6EE6-CEBA-4C6A-8CCE-C8B5E6F242FB}" type="slidenum">
              <a:rPr lang="en-US" smtClean="0"/>
              <a:t>16</a:t>
            </a:fld>
            <a:endParaRPr lang="en-US"/>
          </a:p>
        </p:txBody>
      </p:sp>
    </p:spTree>
    <p:extLst>
      <p:ext uri="{BB962C8B-B14F-4D97-AF65-F5344CB8AC3E}">
        <p14:creationId xmlns:p14="http://schemas.microsoft.com/office/powerpoint/2010/main" val="391339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C6EE6-CEBA-4C6A-8CCE-C8B5E6F242FB}" type="slidenum">
              <a:rPr lang="en-US" smtClean="0"/>
              <a:t>17</a:t>
            </a:fld>
            <a:endParaRPr lang="en-US"/>
          </a:p>
        </p:txBody>
      </p:sp>
    </p:spTree>
    <p:extLst>
      <p:ext uri="{BB962C8B-B14F-4D97-AF65-F5344CB8AC3E}">
        <p14:creationId xmlns:p14="http://schemas.microsoft.com/office/powerpoint/2010/main" val="65013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C766B9-9546-4231-A1CB-BF277A8EDF78}"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7F29AF-E79A-4ECE-A126-C70BE7D76EC1}"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66E0B8-9049-4578-9BC5-D905B10304E1}"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EFC43F-1C14-425A-93D3-D096F7B4BAE9}"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A8508-26F8-4C40-B3C3-5DDAE5661F77}"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9A1E63-73C0-460B-A352-51F49F20BA5F}"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CEB91D-64ED-406E-9FD0-B6197FC877A0}"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D515C2-93EE-4A13-922E-DB250C6FD946}"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9DED7-92F8-4888-BDFE-73C8494D8C28}"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13733-E82D-413E-9A37-D24C7CAEA89A}"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A8AA6-8074-4543-A0CE-18DF8DF28EF5}"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DBF3E6-22B7-43F2-AB5E-878D4CD998DC}"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15AE8F-11D4-4C8F-960B-4A073825B96F}"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99435C-8E56-4474-9385-6495A9A95141}"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3BC34-A8C8-41C8-96FD-0A8FE836550B}"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929289-FD90-4860-A9AE-8516B5B42E70}"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E4B464-3BA2-40F8-BDED-19A36D622076}"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80CD83-B3DA-4252-98ED-39AFD08BA25B}"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C4CF8-FEE1-421D-8C92-B3631C512617}"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D169A-91E3-4146-A2D5-A1B52C8C347D}"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7DB5E-77AA-444D-9CA5-7393F95CAA63}"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B6F966-FEE4-4A22-B12C-1661E2EEBF48}"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C260A6-49F1-4A71-B4C4-64143D21E061}"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D083A8-8330-4E5F-8FBA-0CCB4DC9954C}"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BD4A7-D19A-4BB0-8F02-FF516DFF8128}"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67CD1C-05F8-491D-AA46-2FE5F6D2DEBD}"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8F7479-2A51-4431-AC8F-4C94359EFB5A}"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3676C8-965F-4110-A033-8C6FB52035AF}"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4BFA2-9516-4360-80B9-6D1453C84B7F}"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DF18D-29B4-47FC-8D8F-4484F4447FA3}"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18C34-263A-47EB-A5A2-A871DCAC854C}"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B809E0-D8FA-4979-B2A4-3C3F0193233C}"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99D080-F314-4CA9-9C00-BE94202DB5C3}"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FB7EFE-57F2-4F92-9D7A-AB1F1B50B903}"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84F22D-7B18-448A-9F89-9DCA66FA9D7E}"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F048C9-7A36-4B59-87E4-4D428284DED0}"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93ED5B-0A3F-4DD1-BE1A-1F1BDABCDC3C}"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4314B4-1D88-43C4-892B-8E24E4C8DA3D}"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4C5A3-373D-4E14-920D-A8AA22A9AEF7}"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B4778-BCFE-4208-A99C-335870C25121}"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D8A4D-70E5-44E6-806F-E920802EEC82}"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63A6D-87CE-47A6-B54F-9C377298A27A}"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201C2-EBD8-4566-98CB-247E209107FA}"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8C18A8-D830-444C-9225-321EAE72B2E3}"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76F6EF-42BA-46D2-9DE2-DC1DD01CDD76}"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9A82A2-625E-4A4E-8E32-52DB250D1583}"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48D2CA-DBF1-4974-97AE-6ADAD82ECB2B}"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159787-BC68-42E7-85BD-75A76C6F0BEF}"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560BD-3030-4E66-97C3-D70B35929016}"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9909-1D49-49BA-A337-81D8E4044C7A}"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FFF8A-2A8A-4B85-BABC-A5191F228FF5}"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A7B404-0461-4E6E-B7C3-43BB7237251C}"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8AC88-2BB0-4FCC-A5DB-2295FA507E78}"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774FB1-02FE-453D-84BA-9495F3D0F456}"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185A1-5480-440E-883D-2AD74351EFD1}"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33AF9E-BF05-4F31-9969-FBE1F2D21A27}"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D89876-A70E-4049-A8A6-A427403B1419}"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FA2C4D-3AA7-4C3F-B3DE-A73B04EEFF37}"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C8C393-45DC-4137-A94D-AF02C26A91DF}"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82D1C1-9339-4377-9162-41B1283B0B8C}"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876E4B-E9FE-40B2-AE3F-277E0EF28B88}"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2A7BE2-20E3-4C92-96E5-E27179422F92}"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85438-D837-4A91-AD98-A9D4594AA016}"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953DB-02E8-4336-B322-2BD2EBAFEB94}"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78442-EB6F-4ECC-92FE-AD4F48D321B1}"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263CF6-D911-4133-9895-21293576D7BC}"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C5E04A-84B9-41C7-9FF0-D4DED096193A}"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B3D4AB-42E8-4EE1-86C3-A932012D1BA4}"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8D8E6-033B-4A3D-A170-40F1CE82975E}"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E86CE1-5DBE-4F73-86B3-73B718F794A1}"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18CDC0-AA87-446C-B321-D9B65E44A078}"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919409-BDB1-487B-846D-27FAAFD00F0E}"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4EED1-42EF-4F38-81AC-785E721273CC}"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BFB0A-D7AA-424C-A338-A0D254EB082A}"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97E07-4B3D-4EC7-810B-8D1E8813CA25}"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C9F6E1-6FD7-4613-8F23-F0B3628C85C9}"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A74A67-6666-4FD8-8D22-11514207C24A}"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DE6BE-6AF8-4008-A927-04B939E020C6}"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4929AE-B0D8-40B3-9BB6-A85E5294D5BF}"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DB3C5E-AFAD-4FC6-AB79-BFABFA3FE205}"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246BB2-DDCE-47CD-A86C-499107E462C3}"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699ACD-4634-4871-B825-C7DF6DEB5DC4}"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C09C1-7247-47C7-A202-24C2A2C7C133}"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B8FA4-B0DC-4DCE-A514-46B587A5CD57}"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0DDCB5-37BE-4418-A82A-0C5676354BDD}"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FA76BB-B591-4117-A2C8-95D796E3B78E}"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DBC266-87D5-4F53-88D8-D55D12F61F92}"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DE542A-D213-4359-BF25-AEB91AF07F3E}"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6E8C46-8DDE-4046-99D3-1A3F4697FAD9}"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8A44B4-1CB5-4F66-A5BF-D26790483171}"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447417-7B08-49C0-B49A-E4943C3BBAA4}"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37967E-D08E-4CF4-BB38-77E7A2C3B62B}"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74350-9E07-468D-9F55-B0616569A2A5}"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D1686-643D-4B0A-9E2E-DB03817DC4C3}"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5331A-388B-42AB-A10B-BD93AD96BCC2}"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6E5A4E-4DC6-4F51-8B2A-28815BC4110F}"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D89B6-9181-4464-B93C-12C100B610FF}"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155D4-860D-4EE1-B82F-C615311834EF}"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9C84ED-BBA7-4F82-A06A-853E93B07207}"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9CB21C-F042-4382-858D-BAB48F61202D}"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F72489-1C38-4C13-9C2C-BE8C9F5F5D10}"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494C72-1618-4BF4-A961-45BE5775B2C0}"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1F036-A8EE-4B5B-B781-AAE5E92AA043}"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111A1-86F7-4094-8E53-F8EF5EF8F798}"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DDDAC-0FF0-49C8-ACD6-72402A096EBB}"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4E6299-DF1D-4D76-9999-5D9E63BDFE16}"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322841-3691-408B-875C-216D57BDA9AE}"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711706-163C-4647-8D3F-BDECDA7DA87D}"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CE80F1-FA23-4C25-8733-10EDF0590969}"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54B225-260D-4820-94D0-544BAEFDE4C5}"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70E5D7-1578-487B-8C31-2809BD910F94}"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20561-805F-4492-80FB-D39FF58D0E04}"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96C38-DC85-4F8A-B02F-C6FF52AE7918}"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03657-B447-4B83-8D81-1C5632D585A1}"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C7821-CF69-4348-8EBA-AE30FFB8907C}"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04069B-5274-450E-92F2-F4AACD019D4E}"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16A2ED-5CBE-42D7-B7EB-EF19BF697ADC}"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7B43AA-8975-4911-8854-F5AF84CF3705}"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3659C9-E879-42BB-9E3B-2C21D425B678}"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B58268-8083-4BFA-8B56-96138274C37E}"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E01C43-05BF-4DDA-BC33-71B1573C63DF}"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C0DF7-3F60-4BF5-B92F-B8CF3F705033}"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911DD-99B3-42BF-BFF1-E6B0BA387A2B}"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C24F6-2196-4CE6-B5FC-01FEF4A0E78C}"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2FA9B-A032-461D-AE5F-ACA08EC5C2A9}"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FCF181-3627-4064-8472-182C2271660B}"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CF386D-8857-47C2-A935-BDF4D22FC154}"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D115C-FD4F-4A96-A364-32BEBCEEE31D}"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186886-FFF7-4AB9-A585-1481A76F523B}"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EF7ABD-4B77-4B33-8288-BD7E3E2574B6}"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AFA760-DA76-4D86-87D1-D6009B5098A0}"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7E631-1B29-46B2-A31A-32C96A5341E7}"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D2C73-87F3-4FE0-8286-6C887B3BD25B}"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C5AF5F-3BE2-4727-99CF-3E94F194AD0F}"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A4F43-1C01-4DBC-98AA-658335343901}"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58D307-884F-4FE4-8D69-B2A0AD8F6ED7}"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8B41CF-4372-4B13-A74E-55BE921BA190}"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189E7A-417D-410E-BF90-2691E4328B3D}"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5FADB2-58DC-41EF-B795-8DA0FD14E045}"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DC3121-8CFF-4A1D-A543-D9876476CD8D}"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032653-70E2-4B91-8D70-1C9B889416B3}"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23ED1-7C8E-48ED-BC07-33EEA1792F47}"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E6C44-6026-4351-84CE-821B18B6FE58}"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E4F354-1FC3-44A9-AC89-72FFA534ED07}"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4230577-25B9-4E9C-9423-5C55BD7E94C0}"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50238C7-0EC7-4668-A237-63E93AAF2167}"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440BC8F-B104-4F32-8307-C3791C26CE5A}"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4A10ED1-2692-4D22-A351-61E0C884709E}"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482793E-0210-40F8-BF6C-C97AD9DDC3CF}"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CFAEBB0-0CEB-4B90-BE16-C36412E894B3}"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91457E0-EC76-42F8-AED2-0AF2AD716D53}"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BD7554E-22F4-4D6C-A266-163430C64B50}"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1E14C58-9FBB-4EA5-8340-AB31A81B5D08}"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B7475FA-EF92-4D16-AD03-AB18C426C085}"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A74D4E5-0BAD-4ABD-A740-1C64E28FE71F}"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31C5A2D-ADFD-472E-8E89-9F6C2FE82F93}"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24C5157-5169-47A4-8387-3ADD90863F23}"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E6D2AD7-933C-491F-9E1B-A5CFFC3C6452}"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7637712-7E48-4499-BF75-0570599BF9B1}"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3DF2AB6-4BBF-4694-9516-DA165553A056}" type="datetime1">
              <a:rPr lang="en-US" smtClean="0"/>
              <a:t>5/21/2020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hyperlink" Target="mailto:Support@species360.org" TargetMode="External"/><Relationship Id="rId5" Type="http://schemas.openxmlformats.org/officeDocument/2006/relationships/image" Target="../media/image32.png"/><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support@species360.org"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59" y="1122363"/>
            <a:ext cx="8567225" cy="2387600"/>
          </a:xfrm>
        </p:spPr>
        <p:txBody>
          <a:bodyPr>
            <a:normAutofit/>
          </a:bodyPr>
          <a:lstStyle/>
          <a:p>
            <a:r>
              <a:rPr lang="en-US" sz="6600" dirty="0" smtClean="0">
                <a:latin typeface="+mn-lt"/>
              </a:rPr>
              <a:t>Studbook Institution List</a:t>
            </a:r>
            <a:endParaRPr lang="en-US" sz="6600" dirty="0">
              <a:latin typeface="+mn-lt"/>
            </a:endParaRPr>
          </a:p>
        </p:txBody>
      </p:sp>
      <p:pic>
        <p:nvPicPr>
          <p:cNvPr id="6" name="Picture 5"/>
          <p:cNvPicPr>
            <a:picLocks noChangeAspect="1"/>
          </p:cNvPicPr>
          <p:nvPr/>
        </p:nvPicPr>
        <p:blipFill>
          <a:blip r:embed="rId2"/>
          <a:stretch>
            <a:fillRect/>
          </a:stretch>
        </p:blipFill>
        <p:spPr>
          <a:xfrm>
            <a:off x="3030924" y="3509963"/>
            <a:ext cx="3305175" cy="1419225"/>
          </a:xfrm>
          <a:prstGeom prst="rect">
            <a:avLst/>
          </a:prstGeom>
        </p:spPr>
      </p:pic>
    </p:spTree>
    <p:extLst>
      <p:ext uri="{BB962C8B-B14F-4D97-AF65-F5344CB8AC3E}">
        <p14:creationId xmlns:p14="http://schemas.microsoft.com/office/powerpoint/2010/main" val="1347708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264" y="56973"/>
            <a:ext cx="7886700" cy="1325563"/>
          </a:xfrm>
        </p:spPr>
        <p:txBody>
          <a:bodyPr/>
          <a:lstStyle/>
          <a:p>
            <a:pPr algn="ctr"/>
            <a:r>
              <a:rPr lang="en-US" sz="4600" dirty="0" smtClean="0">
                <a:latin typeface="+mn-lt"/>
              </a:rPr>
              <a:t>Add</a:t>
            </a:r>
            <a:r>
              <a:rPr lang="en-US" dirty="0" smtClean="0">
                <a:latin typeface="+mn-lt"/>
              </a:rPr>
              <a:t> Local Institution</a:t>
            </a:r>
            <a:endParaRPr lang="en-US" dirty="0">
              <a:latin typeface="+mn-lt"/>
            </a:endParaRPr>
          </a:p>
        </p:txBody>
      </p:sp>
      <p:sp>
        <p:nvSpPr>
          <p:cNvPr id="6" name="Content Placeholder 5"/>
          <p:cNvSpPr>
            <a:spLocks noGrp="1"/>
          </p:cNvSpPr>
          <p:nvPr>
            <p:ph idx="1"/>
          </p:nvPr>
        </p:nvSpPr>
        <p:spPr>
          <a:xfrm>
            <a:off x="219076" y="1614381"/>
            <a:ext cx="4918408" cy="4351338"/>
          </a:xfrm>
        </p:spPr>
        <p:txBody>
          <a:bodyPr>
            <a:normAutofit/>
          </a:bodyPr>
          <a:lstStyle/>
          <a:p>
            <a:pPr marL="0" indent="0">
              <a:buNone/>
            </a:pPr>
            <a:r>
              <a:rPr lang="en-US" sz="2300" dirty="0" smtClean="0">
                <a:latin typeface="+mn-lt"/>
              </a:rPr>
              <a:t>When adding a Local Institution:</a:t>
            </a:r>
          </a:p>
          <a:p>
            <a:r>
              <a:rPr lang="en-US" sz="2300" dirty="0">
                <a:latin typeface="+mn-lt"/>
                <a:ea typeface="Karla" pitchFamily="2" charset="0"/>
              </a:rPr>
              <a:t>All the fields are mandatory (red asterisk). </a:t>
            </a:r>
          </a:p>
          <a:p>
            <a:r>
              <a:rPr lang="en-US" sz="2300" dirty="0">
                <a:latin typeface="+mn-lt"/>
                <a:ea typeface="Karla" pitchFamily="2" charset="0"/>
              </a:rPr>
              <a:t>The Institution Name field is free text but the others are standardized dropdowns. </a:t>
            </a:r>
          </a:p>
          <a:p>
            <a:r>
              <a:rPr lang="en-US" sz="2300" dirty="0">
                <a:latin typeface="+mn-lt"/>
                <a:ea typeface="Karla" pitchFamily="2" charset="0"/>
              </a:rPr>
              <a:t>The Institution Category selected will drive the Institution Types that are available </a:t>
            </a:r>
            <a:r>
              <a:rPr lang="en-US" sz="2300" dirty="0" smtClean="0">
                <a:latin typeface="+mn-lt"/>
                <a:ea typeface="Karla" pitchFamily="2" charset="0"/>
              </a:rPr>
              <a:t>in the dropdown.</a:t>
            </a:r>
            <a:endParaRPr lang="en-US" sz="2300" dirty="0">
              <a:latin typeface="+mn-lt"/>
              <a:ea typeface="Karla" pitchFamily="2" charset="0"/>
            </a:endParaRPr>
          </a:p>
          <a:p>
            <a:r>
              <a:rPr lang="en-US" sz="2300" dirty="0">
                <a:latin typeface="+mn-lt"/>
                <a:ea typeface="Karla" pitchFamily="2" charset="0"/>
              </a:rPr>
              <a:t>Duplicate names for institutions are not </a:t>
            </a:r>
            <a:r>
              <a:rPr lang="en-US" sz="2300" dirty="0" smtClean="0">
                <a:latin typeface="+mn-lt"/>
                <a:ea typeface="Karla" pitchFamily="2" charset="0"/>
              </a:rPr>
              <a:t>permitted. </a:t>
            </a:r>
            <a:endParaRPr lang="en-US" sz="2300" dirty="0">
              <a:latin typeface="+mn-lt"/>
              <a:ea typeface="Karla" pitchFamily="2" charset="0"/>
            </a:endParaRPr>
          </a:p>
          <a:p>
            <a:pPr lvl="1"/>
            <a:endParaRPr lang="en-US" sz="2300" dirty="0">
              <a:latin typeface="+mn-lt"/>
            </a:endParaRPr>
          </a:p>
        </p:txBody>
      </p:sp>
      <p:sp>
        <p:nvSpPr>
          <p:cNvPr id="5" name="Slide Number Placeholder 4"/>
          <p:cNvSpPr>
            <a:spLocks noGrp="1"/>
          </p:cNvSpPr>
          <p:nvPr>
            <p:ph type="sldNum" sz="quarter" idx="12"/>
          </p:nvPr>
        </p:nvSpPr>
        <p:spPr/>
        <p:txBody>
          <a:bodyPr/>
          <a:lstStyle/>
          <a:p>
            <a:fld id="{D1A12E6A-C85A-496C-95D0-8B82A2649983}" type="slidenum">
              <a:rPr lang="en-US" smtClean="0"/>
              <a:t>10</a:t>
            </a:fld>
            <a:endParaRPr lang="en-US"/>
          </a:p>
        </p:txBody>
      </p:sp>
      <p:pic>
        <p:nvPicPr>
          <p:cNvPr id="3" name="Picture 2"/>
          <p:cNvPicPr>
            <a:picLocks noChangeAspect="1"/>
          </p:cNvPicPr>
          <p:nvPr/>
        </p:nvPicPr>
        <p:blipFill>
          <a:blip r:embed="rId2"/>
          <a:stretch>
            <a:fillRect/>
          </a:stretch>
        </p:blipFill>
        <p:spPr>
          <a:xfrm>
            <a:off x="5137483" y="1614381"/>
            <a:ext cx="3511481" cy="3859786"/>
          </a:xfrm>
          <a:prstGeom prst="rect">
            <a:avLst/>
          </a:prstGeom>
          <a:ln>
            <a:solidFill>
              <a:schemeClr val="tx1"/>
            </a:solidFill>
          </a:ln>
        </p:spPr>
      </p:pic>
    </p:spTree>
    <p:extLst>
      <p:ext uri="{BB962C8B-B14F-4D97-AF65-F5344CB8AC3E}">
        <p14:creationId xmlns:p14="http://schemas.microsoft.com/office/powerpoint/2010/main" val="2975498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124" y="78759"/>
            <a:ext cx="7886700" cy="1325563"/>
          </a:xfrm>
        </p:spPr>
        <p:txBody>
          <a:bodyPr/>
          <a:lstStyle/>
          <a:p>
            <a:pPr algn="ctr"/>
            <a:r>
              <a:rPr lang="en-US" dirty="0" smtClean="0"/>
              <a:t>Add New Institution Details</a:t>
            </a:r>
            <a:endParaRPr lang="en-US" dirty="0"/>
          </a:p>
        </p:txBody>
      </p:sp>
      <p:pic>
        <p:nvPicPr>
          <p:cNvPr id="5" name="Picture 4"/>
          <p:cNvPicPr>
            <a:picLocks noChangeAspect="1"/>
          </p:cNvPicPr>
          <p:nvPr/>
        </p:nvPicPr>
        <p:blipFill>
          <a:blip r:embed="rId2"/>
          <a:stretch>
            <a:fillRect/>
          </a:stretch>
        </p:blipFill>
        <p:spPr>
          <a:xfrm>
            <a:off x="2566485" y="1161988"/>
            <a:ext cx="4371977" cy="3265633"/>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11</a:t>
            </a:fld>
            <a:endParaRPr lang="en-US"/>
          </a:p>
        </p:txBody>
      </p:sp>
      <p:sp>
        <p:nvSpPr>
          <p:cNvPr id="6" name="Content Placeholder 5"/>
          <p:cNvSpPr txBox="1">
            <a:spLocks/>
          </p:cNvSpPr>
          <p:nvPr/>
        </p:nvSpPr>
        <p:spPr>
          <a:xfrm>
            <a:off x="478253" y="4554842"/>
            <a:ext cx="8217571" cy="1538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300" dirty="0">
                <a:latin typeface="+mn-lt"/>
                <a:ea typeface="Karla" pitchFamily="2" charset="0"/>
              </a:rPr>
              <a:t>By expanding the Location Details you can record </a:t>
            </a:r>
            <a:r>
              <a:rPr lang="en-US" sz="2300" dirty="0" smtClean="0">
                <a:latin typeface="+mn-lt"/>
                <a:ea typeface="Karla" pitchFamily="2" charset="0"/>
              </a:rPr>
              <a:t>additional information about the local institution, </a:t>
            </a:r>
            <a:r>
              <a:rPr lang="en-US" sz="2300" dirty="0">
                <a:latin typeface="+mn-lt"/>
                <a:ea typeface="Karla" pitchFamily="2" charset="0"/>
              </a:rPr>
              <a:t>including email, phone number, website, messenger and </a:t>
            </a:r>
            <a:r>
              <a:rPr lang="en-US" sz="2300" dirty="0" smtClean="0">
                <a:latin typeface="+mn-lt"/>
                <a:ea typeface="Karla" pitchFamily="2" charset="0"/>
              </a:rPr>
              <a:t>latitude/longitude</a:t>
            </a:r>
            <a:r>
              <a:rPr lang="en-US" sz="2300" dirty="0">
                <a:latin typeface="+mn-lt"/>
                <a:ea typeface="Karla" pitchFamily="2" charset="0"/>
              </a:rPr>
              <a:t>.</a:t>
            </a:r>
          </a:p>
          <a:p>
            <a:pPr marL="285750" indent="-285750"/>
            <a:r>
              <a:rPr lang="en-US" sz="2300" dirty="0">
                <a:latin typeface="+mn-lt"/>
                <a:ea typeface="Karla" pitchFamily="2" charset="0"/>
              </a:rPr>
              <a:t>These are all </a:t>
            </a:r>
            <a:r>
              <a:rPr lang="en-US" sz="2300" dirty="0" smtClean="0">
                <a:latin typeface="+mn-lt"/>
                <a:ea typeface="Karla" pitchFamily="2" charset="0"/>
              </a:rPr>
              <a:t>optional </a:t>
            </a:r>
            <a:r>
              <a:rPr lang="en-US" sz="2300" dirty="0">
                <a:latin typeface="+mn-lt"/>
                <a:ea typeface="Karla" pitchFamily="2" charset="0"/>
              </a:rPr>
              <a:t>fields </a:t>
            </a:r>
          </a:p>
          <a:p>
            <a:pPr marL="457200" lvl="1" indent="0">
              <a:buNone/>
            </a:pPr>
            <a:endParaRPr lang="en-US" sz="2300" dirty="0">
              <a:latin typeface="+mn-lt"/>
            </a:endParaRPr>
          </a:p>
        </p:txBody>
      </p:sp>
      <p:sp>
        <p:nvSpPr>
          <p:cNvPr id="7" name="Rectangle 6"/>
          <p:cNvSpPr/>
          <p:nvPr/>
        </p:nvSpPr>
        <p:spPr>
          <a:xfrm>
            <a:off x="2658979" y="2129588"/>
            <a:ext cx="1155032" cy="300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397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3939" y="2000483"/>
            <a:ext cx="8336121" cy="2212055"/>
          </a:xfrm>
          <a:prstGeom prst="rect">
            <a:avLst/>
          </a:prstGeom>
          <a:ln>
            <a:solidFill>
              <a:schemeClr val="tx1"/>
            </a:solidFill>
          </a:ln>
        </p:spPr>
      </p:pic>
      <p:sp>
        <p:nvSpPr>
          <p:cNvPr id="2" name="Title 1"/>
          <p:cNvSpPr>
            <a:spLocks noGrp="1"/>
          </p:cNvSpPr>
          <p:nvPr>
            <p:ph type="title"/>
          </p:nvPr>
        </p:nvSpPr>
        <p:spPr/>
        <p:txBody>
          <a:bodyPr/>
          <a:lstStyle/>
          <a:p>
            <a:pPr algn="ctr"/>
            <a:r>
              <a:rPr lang="en-US" dirty="0" smtClean="0"/>
              <a:t>Institution List </a:t>
            </a:r>
            <a:endParaRPr lang="en-US" dirty="0"/>
          </a:p>
        </p:txBody>
      </p:sp>
      <p:cxnSp>
        <p:nvCxnSpPr>
          <p:cNvPr id="6" name="Straight Arrow Connector 5"/>
          <p:cNvCxnSpPr/>
          <p:nvPr/>
        </p:nvCxnSpPr>
        <p:spPr>
          <a:xfrm flipH="1" flipV="1">
            <a:off x="1849213" y="3159578"/>
            <a:ext cx="534759" cy="2694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83972" y="3536020"/>
            <a:ext cx="3511137"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Clicking the institution name hyperlink will take you to the Institution </a:t>
            </a:r>
            <a:r>
              <a:rPr lang="en-US" sz="1350" dirty="0" smtClean="0"/>
              <a:t>Profile.</a:t>
            </a:r>
            <a:endParaRPr lang="en-US" sz="1350" dirty="0"/>
          </a:p>
        </p:txBody>
      </p:sp>
      <p:sp>
        <p:nvSpPr>
          <p:cNvPr id="5" name="Slide Number Placeholder 4"/>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262579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94" y="639729"/>
            <a:ext cx="7411453" cy="994172"/>
          </a:xfrm>
        </p:spPr>
        <p:txBody>
          <a:bodyPr>
            <a:noAutofit/>
          </a:bodyPr>
          <a:lstStyle/>
          <a:p>
            <a:pPr algn="ctr"/>
            <a:r>
              <a:rPr lang="en-US" sz="4600" dirty="0" smtClean="0">
                <a:latin typeface="+mn-lt"/>
                <a:ea typeface="Karla" pitchFamily="2" charset="0"/>
              </a:rPr>
              <a:t>Institution Details &amp; Profile</a:t>
            </a:r>
            <a:endParaRPr lang="en-US" sz="4600" dirty="0">
              <a:latin typeface="+mn-lt"/>
              <a:ea typeface="Karla" pitchFamily="2" charset="0"/>
            </a:endParaRPr>
          </a:p>
        </p:txBody>
      </p:sp>
      <p:pic>
        <p:nvPicPr>
          <p:cNvPr id="6" name="Picture 5"/>
          <p:cNvPicPr>
            <a:picLocks noChangeAspect="1"/>
          </p:cNvPicPr>
          <p:nvPr/>
        </p:nvPicPr>
        <p:blipFill>
          <a:blip r:embed="rId2"/>
          <a:stretch>
            <a:fillRect/>
          </a:stretch>
        </p:blipFill>
        <p:spPr>
          <a:xfrm>
            <a:off x="609600" y="1851422"/>
            <a:ext cx="7940842" cy="3684197"/>
          </a:xfrm>
          <a:prstGeom prst="rect">
            <a:avLst/>
          </a:prstGeom>
          <a:ln>
            <a:solidFill>
              <a:schemeClr val="tx1"/>
            </a:solidFill>
          </a:ln>
        </p:spPr>
      </p:pic>
      <p:sp>
        <p:nvSpPr>
          <p:cNvPr id="7" name="TextBox 6"/>
          <p:cNvSpPr txBox="1"/>
          <p:nvPr/>
        </p:nvSpPr>
        <p:spPr>
          <a:xfrm>
            <a:off x="4161962" y="2481620"/>
            <a:ext cx="3819647" cy="71558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latin typeface="Karla" pitchFamily="2" charset="0"/>
                <a:ea typeface="Karla" pitchFamily="2" charset="0"/>
              </a:rPr>
              <a:t>When you click on an institution in your list, it navigates to the institution details. Details include Profile, Synonyms, Contacts and Notes. </a:t>
            </a:r>
          </a:p>
        </p:txBody>
      </p:sp>
      <p:sp>
        <p:nvSpPr>
          <p:cNvPr id="5" name="TextBox 4"/>
          <p:cNvSpPr txBox="1"/>
          <p:nvPr/>
        </p:nvSpPr>
        <p:spPr>
          <a:xfrm>
            <a:off x="2777816" y="4622061"/>
            <a:ext cx="4068671" cy="1131079"/>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latin typeface="Karla" pitchFamily="2" charset="0"/>
                <a:ea typeface="Karla" pitchFamily="2" charset="0"/>
              </a:rPr>
              <a:t>The institution profile is view only for global institutions and fully editable for local institutions. The profile is divided into 3 sections – details, communication details and geographic information. </a:t>
            </a:r>
          </a:p>
        </p:txBody>
      </p:sp>
      <p:sp>
        <p:nvSpPr>
          <p:cNvPr id="3" name="Slide Number Placeholder 2"/>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1382188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31" y="385849"/>
            <a:ext cx="8434137" cy="994172"/>
          </a:xfrm>
        </p:spPr>
        <p:txBody>
          <a:bodyPr>
            <a:noAutofit/>
          </a:bodyPr>
          <a:lstStyle/>
          <a:p>
            <a:pPr algn="ctr"/>
            <a:r>
              <a:rPr lang="en-US" sz="4600" dirty="0" smtClean="0">
                <a:latin typeface="+mn-lt"/>
                <a:ea typeface="Karla" pitchFamily="2" charset="0"/>
              </a:rPr>
              <a:t>Institution Synonyms</a:t>
            </a:r>
            <a:endParaRPr lang="en-US" sz="4600" dirty="0">
              <a:latin typeface="+mn-lt"/>
              <a:ea typeface="Karla" pitchFamily="2" charset="0"/>
            </a:endParaRPr>
          </a:p>
        </p:txBody>
      </p:sp>
      <p:pic>
        <p:nvPicPr>
          <p:cNvPr id="4" name="Picture 3"/>
          <p:cNvPicPr>
            <a:picLocks noChangeAspect="1"/>
          </p:cNvPicPr>
          <p:nvPr/>
        </p:nvPicPr>
        <p:blipFill rotWithShape="1">
          <a:blip r:embed="rId2"/>
          <a:srcRect b="10561"/>
          <a:stretch/>
        </p:blipFill>
        <p:spPr>
          <a:xfrm>
            <a:off x="740569" y="1380021"/>
            <a:ext cx="7662860" cy="2887179"/>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14</a:t>
            </a:fld>
            <a:endParaRPr lang="en-US"/>
          </a:p>
        </p:txBody>
      </p:sp>
      <p:sp>
        <p:nvSpPr>
          <p:cNvPr id="6" name="Content Placeholder 5"/>
          <p:cNvSpPr txBox="1">
            <a:spLocks/>
          </p:cNvSpPr>
          <p:nvPr/>
        </p:nvSpPr>
        <p:spPr>
          <a:xfrm>
            <a:off x="533401" y="4371975"/>
            <a:ext cx="8255668" cy="13460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n-lt"/>
                <a:ea typeface="Karla" pitchFamily="2" charset="0"/>
              </a:rPr>
              <a:t>Institution synonyms grid lists historic names or common misspellings of the institution</a:t>
            </a:r>
            <a:r>
              <a:rPr lang="en-US" sz="2400" dirty="0" smtClean="0">
                <a:latin typeface="+mn-lt"/>
                <a:ea typeface="Karla" pitchFamily="2" charset="0"/>
              </a:rPr>
              <a:t>.</a:t>
            </a:r>
            <a:endParaRPr lang="en-US" sz="2400" dirty="0">
              <a:latin typeface="+mn-lt"/>
              <a:ea typeface="Karla" pitchFamily="2" charset="0"/>
            </a:endParaRPr>
          </a:p>
          <a:p>
            <a:r>
              <a:rPr lang="en-US" sz="2400" dirty="0">
                <a:latin typeface="+mn-lt"/>
                <a:ea typeface="Karla" pitchFamily="2" charset="0"/>
              </a:rPr>
              <a:t>Institution synonyms only appear for global institutions.</a:t>
            </a:r>
          </a:p>
          <a:p>
            <a:pPr marL="457200" lvl="1" indent="0">
              <a:buNone/>
            </a:pPr>
            <a:endParaRPr lang="en-US" dirty="0">
              <a:latin typeface="+mn-lt"/>
            </a:endParaRPr>
          </a:p>
        </p:txBody>
      </p:sp>
      <p:sp>
        <p:nvSpPr>
          <p:cNvPr id="7" name="Rectangle 6"/>
          <p:cNvSpPr/>
          <p:nvPr/>
        </p:nvSpPr>
        <p:spPr>
          <a:xfrm>
            <a:off x="740569" y="1380021"/>
            <a:ext cx="7662860" cy="9440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771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20" y="315830"/>
            <a:ext cx="8101962" cy="994172"/>
          </a:xfrm>
        </p:spPr>
        <p:txBody>
          <a:bodyPr>
            <a:noAutofit/>
          </a:bodyPr>
          <a:lstStyle/>
          <a:p>
            <a:pPr algn="ctr"/>
            <a:r>
              <a:rPr lang="en-US" sz="4600" dirty="0" smtClean="0">
                <a:latin typeface="+mn-lt"/>
                <a:ea typeface="Karla" pitchFamily="2" charset="0"/>
              </a:rPr>
              <a:t>Institution Contacts</a:t>
            </a:r>
            <a:endParaRPr lang="en-US" sz="4600" dirty="0">
              <a:latin typeface="+mn-lt"/>
              <a:ea typeface="Karla" pitchFamily="2" charset="0"/>
            </a:endParaRPr>
          </a:p>
        </p:txBody>
      </p:sp>
      <p:sp>
        <p:nvSpPr>
          <p:cNvPr id="3" name="Slide Number Placeholder 2"/>
          <p:cNvSpPr>
            <a:spLocks noGrp="1"/>
          </p:cNvSpPr>
          <p:nvPr>
            <p:ph type="sldNum" sz="quarter" idx="12"/>
          </p:nvPr>
        </p:nvSpPr>
        <p:spPr/>
        <p:txBody>
          <a:bodyPr/>
          <a:lstStyle/>
          <a:p>
            <a:fld id="{D1A12E6A-C85A-496C-95D0-8B82A2649983}" type="slidenum">
              <a:rPr lang="en-US" smtClean="0"/>
              <a:t>15</a:t>
            </a:fld>
            <a:endParaRPr lang="en-US"/>
          </a:p>
        </p:txBody>
      </p:sp>
      <p:pic>
        <p:nvPicPr>
          <p:cNvPr id="8" name="Picture 7"/>
          <p:cNvPicPr>
            <a:picLocks noChangeAspect="1"/>
          </p:cNvPicPr>
          <p:nvPr/>
        </p:nvPicPr>
        <p:blipFill rotWithShape="1">
          <a:blip r:embed="rId2"/>
          <a:srcRect t="1799" b="3885"/>
          <a:stretch/>
        </p:blipFill>
        <p:spPr>
          <a:xfrm>
            <a:off x="1335024" y="1162050"/>
            <a:ext cx="6416992" cy="2848401"/>
          </a:xfrm>
          <a:prstGeom prst="rect">
            <a:avLst/>
          </a:prstGeom>
          <a:ln>
            <a:solidFill>
              <a:schemeClr val="tx1"/>
            </a:solidFill>
          </a:ln>
        </p:spPr>
      </p:pic>
      <p:sp>
        <p:nvSpPr>
          <p:cNvPr id="6" name="Rectangle 5"/>
          <p:cNvSpPr/>
          <p:nvPr/>
        </p:nvSpPr>
        <p:spPr>
          <a:xfrm>
            <a:off x="1335024" y="2156222"/>
            <a:ext cx="6416992" cy="18542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5"/>
          <p:cNvSpPr txBox="1">
            <a:spLocks/>
          </p:cNvSpPr>
          <p:nvPr/>
        </p:nvSpPr>
        <p:spPr>
          <a:xfrm>
            <a:off x="521020" y="4171950"/>
            <a:ext cx="8255668" cy="169545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latin typeface="Karla" pitchFamily="2" charset="0"/>
                <a:ea typeface="Karla" pitchFamily="2" charset="0"/>
              </a:rPr>
              <a:t>Institutional contacts </a:t>
            </a:r>
            <a:r>
              <a:rPr lang="en-US" sz="2400" dirty="0">
                <a:latin typeface="Karla" pitchFamily="2" charset="0"/>
                <a:ea typeface="Karla" pitchFamily="2" charset="0"/>
              </a:rPr>
              <a:t>that have been marked as globally shared in ZIMS </a:t>
            </a:r>
            <a:r>
              <a:rPr lang="en-US" sz="2400" dirty="0" smtClean="0">
                <a:latin typeface="Karla" pitchFamily="2" charset="0"/>
                <a:ea typeface="Karla" pitchFamily="2" charset="0"/>
              </a:rPr>
              <a:t>by the institution will </a:t>
            </a:r>
            <a:r>
              <a:rPr lang="en-US" sz="2400" dirty="0">
                <a:latin typeface="Karla" pitchFamily="2" charset="0"/>
                <a:ea typeface="Karla" pitchFamily="2" charset="0"/>
              </a:rPr>
              <a:t>automatically display in the </a:t>
            </a:r>
            <a:r>
              <a:rPr lang="en-US" sz="2400" dirty="0" smtClean="0">
                <a:latin typeface="Karla" pitchFamily="2" charset="0"/>
                <a:ea typeface="Karla" pitchFamily="2" charset="0"/>
              </a:rPr>
              <a:t>contact grid. </a:t>
            </a:r>
            <a:endParaRPr lang="en-US" sz="2400" dirty="0">
              <a:latin typeface="Karla" pitchFamily="2" charset="0"/>
              <a:ea typeface="Karla" pitchFamily="2" charset="0"/>
            </a:endParaRPr>
          </a:p>
          <a:p>
            <a:r>
              <a:rPr lang="en-US" sz="2400" dirty="0" smtClean="0">
                <a:latin typeface="Karla" pitchFamily="2" charset="0"/>
                <a:ea typeface="Karla" pitchFamily="2" charset="0"/>
              </a:rPr>
              <a:t>Users can add their own contacts to the grid by selecting the “+” icon.</a:t>
            </a:r>
            <a:endParaRPr lang="en-US" sz="2400" dirty="0">
              <a:latin typeface="Karla" pitchFamily="2" charset="0"/>
              <a:ea typeface="Karla" pitchFamily="2" charset="0"/>
            </a:endParaRPr>
          </a:p>
          <a:p>
            <a:pPr marL="457200" lvl="1" indent="0">
              <a:buNone/>
            </a:pPr>
            <a:endParaRPr lang="en-US" dirty="0">
              <a:latin typeface="+mn-lt"/>
            </a:endParaRPr>
          </a:p>
        </p:txBody>
      </p:sp>
      <p:sp>
        <p:nvSpPr>
          <p:cNvPr id="10" name="Rectangle 9"/>
          <p:cNvSpPr/>
          <p:nvPr/>
        </p:nvSpPr>
        <p:spPr>
          <a:xfrm>
            <a:off x="6994388" y="2379411"/>
            <a:ext cx="139837" cy="1923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183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94782"/>
            <a:ext cx="7886700" cy="1325563"/>
          </a:xfrm>
        </p:spPr>
        <p:txBody>
          <a:bodyPr>
            <a:normAutofit fontScale="90000"/>
          </a:bodyPr>
          <a:lstStyle/>
          <a:p>
            <a:pPr algn="ctr"/>
            <a:r>
              <a:rPr lang="en-US" sz="4600" dirty="0" smtClean="0">
                <a:latin typeface="+mn-lt"/>
              </a:rPr>
              <a:t>Mark Institution Contact as Liaison</a:t>
            </a:r>
            <a:endParaRPr lang="en-US" sz="4600" dirty="0">
              <a:latin typeface="+mn-lt"/>
            </a:endParaRPr>
          </a:p>
        </p:txBody>
      </p:sp>
      <p:sp>
        <p:nvSpPr>
          <p:cNvPr id="7" name="Content Placeholder 6"/>
          <p:cNvSpPr>
            <a:spLocks noGrp="1"/>
          </p:cNvSpPr>
          <p:nvPr>
            <p:ph idx="1"/>
          </p:nvPr>
        </p:nvSpPr>
        <p:spPr>
          <a:xfrm>
            <a:off x="747920" y="4238044"/>
            <a:ext cx="7886700" cy="1741337"/>
          </a:xfrm>
        </p:spPr>
        <p:txBody>
          <a:bodyPr>
            <a:noAutofit/>
          </a:bodyPr>
          <a:lstStyle/>
          <a:p>
            <a:pPr marL="0" indent="0">
              <a:buNone/>
            </a:pPr>
            <a:r>
              <a:rPr lang="en-US" sz="2300" dirty="0">
                <a:latin typeface="+mn-lt"/>
              </a:rPr>
              <a:t>In the Institution </a:t>
            </a:r>
            <a:r>
              <a:rPr lang="en-US" sz="2300" dirty="0" smtClean="0">
                <a:latin typeface="+mn-lt"/>
              </a:rPr>
              <a:t>Contacts grid, </a:t>
            </a:r>
            <a:r>
              <a:rPr lang="en-US" sz="2300" dirty="0">
                <a:latin typeface="+mn-lt"/>
              </a:rPr>
              <a:t>if there is someone that you communicate often with, you can mark them as a Liaison by right clicking on the red “x”. </a:t>
            </a:r>
            <a:endParaRPr lang="en-US" sz="2300" dirty="0" smtClean="0">
              <a:latin typeface="+mn-lt"/>
            </a:endParaRPr>
          </a:p>
          <a:p>
            <a:pPr marL="0" indent="0">
              <a:buNone/>
            </a:pPr>
            <a:r>
              <a:rPr lang="en-US" sz="2300" dirty="0" smtClean="0">
                <a:latin typeface="+mn-lt"/>
              </a:rPr>
              <a:t>Users can mark a contact as a liaison in a Global and Local institution.</a:t>
            </a:r>
            <a:endParaRPr lang="en-US" sz="2300" dirty="0">
              <a:latin typeface="+mn-lt"/>
            </a:endParaRPr>
          </a:p>
        </p:txBody>
      </p:sp>
      <p:sp>
        <p:nvSpPr>
          <p:cNvPr id="5" name="Slide Number Placeholder 4"/>
          <p:cNvSpPr>
            <a:spLocks noGrp="1"/>
          </p:cNvSpPr>
          <p:nvPr>
            <p:ph type="sldNum" sz="quarter" idx="12"/>
          </p:nvPr>
        </p:nvSpPr>
        <p:spPr/>
        <p:txBody>
          <a:bodyPr/>
          <a:lstStyle/>
          <a:p>
            <a:fld id="{D1A12E6A-C85A-496C-95D0-8B82A2649983}" type="slidenum">
              <a:rPr lang="en-US" smtClean="0"/>
              <a:t>16</a:t>
            </a:fld>
            <a:endParaRPr lang="en-US"/>
          </a:p>
        </p:txBody>
      </p:sp>
      <p:pic>
        <p:nvPicPr>
          <p:cNvPr id="3" name="Picture 2"/>
          <p:cNvPicPr>
            <a:picLocks noChangeAspect="1"/>
          </p:cNvPicPr>
          <p:nvPr/>
        </p:nvPicPr>
        <p:blipFill rotWithShape="1">
          <a:blip r:embed="rId3"/>
          <a:srcRect b="6568"/>
          <a:stretch/>
        </p:blipFill>
        <p:spPr>
          <a:xfrm>
            <a:off x="895388" y="1257766"/>
            <a:ext cx="7353223" cy="2866560"/>
          </a:xfrm>
          <a:prstGeom prst="rect">
            <a:avLst/>
          </a:prstGeom>
          <a:ln>
            <a:solidFill>
              <a:schemeClr val="tx1"/>
            </a:solidFill>
          </a:ln>
        </p:spPr>
      </p:pic>
    </p:spTree>
    <p:extLst>
      <p:ext uri="{BB962C8B-B14F-4D97-AF65-F5344CB8AC3E}">
        <p14:creationId xmlns:p14="http://schemas.microsoft.com/office/powerpoint/2010/main" val="3823723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24914"/>
            <a:ext cx="7886700" cy="1325563"/>
          </a:xfrm>
        </p:spPr>
        <p:txBody>
          <a:bodyPr>
            <a:normAutofit/>
          </a:bodyPr>
          <a:lstStyle/>
          <a:p>
            <a:pPr algn="ctr"/>
            <a:r>
              <a:rPr lang="en-US" sz="4600" dirty="0" smtClean="0">
                <a:latin typeface="+mn-lt"/>
              </a:rPr>
              <a:t>Add Institution Contact</a:t>
            </a:r>
            <a:endParaRPr lang="en-US" sz="4600" dirty="0">
              <a:latin typeface="+mn-lt"/>
            </a:endParaRPr>
          </a:p>
        </p:txBody>
      </p:sp>
      <p:sp>
        <p:nvSpPr>
          <p:cNvPr id="7" name="Content Placeholder 6"/>
          <p:cNvSpPr>
            <a:spLocks noGrp="1"/>
          </p:cNvSpPr>
          <p:nvPr>
            <p:ph idx="1"/>
          </p:nvPr>
        </p:nvSpPr>
        <p:spPr>
          <a:xfrm>
            <a:off x="4403659" y="1496545"/>
            <a:ext cx="4492691" cy="2036031"/>
          </a:xfrm>
        </p:spPr>
        <p:txBody>
          <a:bodyPr>
            <a:noAutofit/>
          </a:bodyPr>
          <a:lstStyle/>
          <a:p>
            <a:r>
              <a:rPr lang="en-US" sz="2300" dirty="0" smtClean="0">
                <a:latin typeface="+mn-lt"/>
              </a:rPr>
              <a:t>Select the “+” icon in the institution Contact grid to add a contact to the institution.</a:t>
            </a:r>
          </a:p>
          <a:p>
            <a:r>
              <a:rPr lang="en-US" sz="2300" dirty="0" smtClean="0">
                <a:latin typeface="+mn-lt"/>
              </a:rPr>
              <a:t>First and last name are required, all other fields are optional.</a:t>
            </a:r>
          </a:p>
          <a:p>
            <a:r>
              <a:rPr lang="en-US" sz="2300" dirty="0" smtClean="0">
                <a:latin typeface="+mn-lt"/>
              </a:rPr>
              <a:t>Any contacts added to the institution list will only be visible within the studbook.</a:t>
            </a:r>
          </a:p>
          <a:p>
            <a:pPr lvl="1"/>
            <a:r>
              <a:rPr lang="en-US" sz="1900" dirty="0" smtClean="0">
                <a:latin typeface="+mn-lt"/>
              </a:rPr>
              <a:t>If you have multiple studbooks, you will have to add the contact to each studbook.</a:t>
            </a:r>
            <a:endParaRPr lang="en-US" sz="1900" dirty="0">
              <a:latin typeface="+mn-lt"/>
            </a:endParaRPr>
          </a:p>
        </p:txBody>
      </p:sp>
      <p:sp>
        <p:nvSpPr>
          <p:cNvPr id="5" name="Slide Number Placeholder 4"/>
          <p:cNvSpPr>
            <a:spLocks noGrp="1"/>
          </p:cNvSpPr>
          <p:nvPr>
            <p:ph type="sldNum" sz="quarter" idx="12"/>
          </p:nvPr>
        </p:nvSpPr>
        <p:spPr/>
        <p:txBody>
          <a:bodyPr/>
          <a:lstStyle/>
          <a:p>
            <a:fld id="{D1A12E6A-C85A-496C-95D0-8B82A2649983}" type="slidenum">
              <a:rPr lang="en-US" smtClean="0"/>
              <a:t>17</a:t>
            </a:fld>
            <a:endParaRPr lang="en-US"/>
          </a:p>
        </p:txBody>
      </p:sp>
      <p:pic>
        <p:nvPicPr>
          <p:cNvPr id="4" name="Picture 3"/>
          <p:cNvPicPr>
            <a:picLocks noChangeAspect="1"/>
          </p:cNvPicPr>
          <p:nvPr/>
        </p:nvPicPr>
        <p:blipFill>
          <a:blip r:embed="rId3"/>
          <a:stretch>
            <a:fillRect/>
          </a:stretch>
        </p:blipFill>
        <p:spPr>
          <a:xfrm>
            <a:off x="285750" y="1650477"/>
            <a:ext cx="4041709" cy="2902474"/>
          </a:xfrm>
          <a:prstGeom prst="rect">
            <a:avLst/>
          </a:prstGeom>
        </p:spPr>
      </p:pic>
    </p:spTree>
    <p:extLst>
      <p:ext uri="{BB962C8B-B14F-4D97-AF65-F5344CB8AC3E}">
        <p14:creationId xmlns:p14="http://schemas.microsoft.com/office/powerpoint/2010/main" val="1572579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469789"/>
            <a:ext cx="7581900" cy="994172"/>
          </a:xfrm>
        </p:spPr>
        <p:txBody>
          <a:bodyPr>
            <a:normAutofit fontScale="90000"/>
          </a:bodyPr>
          <a:lstStyle/>
          <a:p>
            <a:pPr algn="ctr"/>
            <a:r>
              <a:rPr lang="en-US" dirty="0" smtClean="0">
                <a:latin typeface="Karla" pitchFamily="2" charset="0"/>
                <a:ea typeface="Karla" pitchFamily="2" charset="0"/>
              </a:rPr>
              <a:t>View Institution Contact Details</a:t>
            </a:r>
            <a:endParaRPr lang="en-US" dirty="0"/>
          </a:p>
        </p:txBody>
      </p:sp>
      <p:pic>
        <p:nvPicPr>
          <p:cNvPr id="3" name="Picture 2"/>
          <p:cNvPicPr>
            <a:picLocks noChangeAspect="1"/>
          </p:cNvPicPr>
          <p:nvPr/>
        </p:nvPicPr>
        <p:blipFill>
          <a:blip r:embed="rId2"/>
          <a:stretch>
            <a:fillRect/>
          </a:stretch>
        </p:blipFill>
        <p:spPr>
          <a:xfrm>
            <a:off x="1183467" y="1756172"/>
            <a:ext cx="1711892" cy="3609740"/>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18</a:t>
            </a:fld>
            <a:endParaRPr lang="en-US"/>
          </a:p>
        </p:txBody>
      </p:sp>
      <p:sp>
        <p:nvSpPr>
          <p:cNvPr id="6" name="Content Placeholder 6"/>
          <p:cNvSpPr txBox="1">
            <a:spLocks/>
          </p:cNvSpPr>
          <p:nvPr/>
        </p:nvSpPr>
        <p:spPr>
          <a:xfrm>
            <a:off x="3276600" y="2290569"/>
            <a:ext cx="5413037" cy="20360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r>
              <a:rPr lang="en-US" sz="2400" dirty="0" smtClean="0">
                <a:latin typeface="Karla" pitchFamily="2" charset="0"/>
                <a:ea typeface="Karla" pitchFamily="2" charset="0"/>
              </a:rPr>
              <a:t>Double clicking </a:t>
            </a:r>
            <a:r>
              <a:rPr lang="en-US" sz="2400" dirty="0">
                <a:latin typeface="Karla" pitchFamily="2" charset="0"/>
                <a:ea typeface="Karla" pitchFamily="2" charset="0"/>
              </a:rPr>
              <a:t>a contact </a:t>
            </a:r>
            <a:r>
              <a:rPr lang="en-US" sz="2400" dirty="0" smtClean="0">
                <a:latin typeface="Karla" pitchFamily="2" charset="0"/>
                <a:ea typeface="Karla" pitchFamily="2" charset="0"/>
              </a:rPr>
              <a:t>in the Contact List opens </a:t>
            </a:r>
            <a:r>
              <a:rPr lang="en-US" sz="2400" dirty="0">
                <a:latin typeface="Karla" pitchFamily="2" charset="0"/>
                <a:ea typeface="Karla" pitchFamily="2" charset="0"/>
              </a:rPr>
              <a:t>the </a:t>
            </a:r>
            <a:r>
              <a:rPr lang="en-US" sz="2400" dirty="0" smtClean="0">
                <a:latin typeface="Karla" pitchFamily="2" charset="0"/>
                <a:ea typeface="Karla" pitchFamily="2" charset="0"/>
              </a:rPr>
              <a:t>contact’s detail information.</a:t>
            </a:r>
            <a:endParaRPr lang="en-US" sz="2400" dirty="0">
              <a:latin typeface="Karla" pitchFamily="2" charset="0"/>
              <a:ea typeface="Karla" pitchFamily="2" charset="0"/>
            </a:endParaRPr>
          </a:p>
          <a:p>
            <a:pPr marL="214313" indent="-214313"/>
            <a:r>
              <a:rPr lang="en-US" sz="2400" dirty="0">
                <a:latin typeface="Karla" pitchFamily="2" charset="0"/>
                <a:ea typeface="Karla" pitchFamily="2" charset="0"/>
              </a:rPr>
              <a:t>Globally shared contacts will be view </a:t>
            </a:r>
            <a:r>
              <a:rPr lang="en-US" sz="2400" dirty="0" smtClean="0">
                <a:latin typeface="Karla" pitchFamily="2" charset="0"/>
                <a:ea typeface="Karla" pitchFamily="2" charset="0"/>
              </a:rPr>
              <a:t>only.</a:t>
            </a:r>
          </a:p>
          <a:p>
            <a:pPr marL="214313" indent="-214313"/>
            <a:r>
              <a:rPr lang="en-US" sz="2400" dirty="0" smtClean="0">
                <a:latin typeface="Karla" pitchFamily="2" charset="0"/>
                <a:ea typeface="Karla" pitchFamily="2" charset="0"/>
              </a:rPr>
              <a:t>Local institutions will have edit/delete ability.</a:t>
            </a:r>
            <a:endParaRPr lang="en-US" sz="2400" dirty="0">
              <a:latin typeface="Karla" pitchFamily="2" charset="0"/>
              <a:ea typeface="Karla" pitchFamily="2" charset="0"/>
            </a:endParaRPr>
          </a:p>
        </p:txBody>
      </p:sp>
    </p:spTree>
    <p:extLst>
      <p:ext uri="{BB962C8B-B14F-4D97-AF65-F5344CB8AC3E}">
        <p14:creationId xmlns:p14="http://schemas.microsoft.com/office/powerpoint/2010/main" val="1934276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5811"/>
            <a:ext cx="7886700" cy="1325563"/>
          </a:xfrm>
        </p:spPr>
        <p:txBody>
          <a:bodyPr>
            <a:normAutofit/>
          </a:bodyPr>
          <a:lstStyle/>
          <a:p>
            <a:pPr algn="ctr"/>
            <a:r>
              <a:rPr lang="en-US" sz="4600" dirty="0" smtClean="0">
                <a:latin typeface="+mn-lt"/>
              </a:rPr>
              <a:t>Add Institution Note</a:t>
            </a:r>
            <a:endParaRPr lang="en-US" sz="4600" dirty="0">
              <a:latin typeface="+mn-lt"/>
            </a:endParaRPr>
          </a:p>
        </p:txBody>
      </p:sp>
      <p:pic>
        <p:nvPicPr>
          <p:cNvPr id="3" name="Picture 2"/>
          <p:cNvPicPr>
            <a:picLocks noChangeAspect="1"/>
          </p:cNvPicPr>
          <p:nvPr/>
        </p:nvPicPr>
        <p:blipFill>
          <a:blip r:embed="rId2"/>
          <a:stretch>
            <a:fillRect/>
          </a:stretch>
        </p:blipFill>
        <p:spPr>
          <a:xfrm>
            <a:off x="604559" y="1565674"/>
            <a:ext cx="3870511" cy="2990850"/>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19</a:t>
            </a:fld>
            <a:endParaRPr lang="en-US"/>
          </a:p>
        </p:txBody>
      </p:sp>
      <p:sp>
        <p:nvSpPr>
          <p:cNvPr id="6" name="Content Placeholder 6"/>
          <p:cNvSpPr txBox="1">
            <a:spLocks/>
          </p:cNvSpPr>
          <p:nvPr/>
        </p:nvSpPr>
        <p:spPr>
          <a:xfrm>
            <a:off x="4517653" y="1419225"/>
            <a:ext cx="4054847" cy="3562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latin typeface="+mn-lt"/>
              </a:rPr>
              <a:t>Inside each institution detail page is a note grid.</a:t>
            </a:r>
            <a:endParaRPr lang="en-US" sz="2000" dirty="0">
              <a:latin typeface="+mn-lt"/>
            </a:endParaRPr>
          </a:p>
          <a:p>
            <a:r>
              <a:rPr lang="en-US" sz="2000" dirty="0">
                <a:latin typeface="+mn-lt"/>
              </a:rPr>
              <a:t>N</a:t>
            </a:r>
            <a:r>
              <a:rPr lang="en-US" sz="2000" dirty="0" smtClean="0">
                <a:latin typeface="+mn-lt"/>
              </a:rPr>
              <a:t>otes entered in the studbook are </a:t>
            </a:r>
            <a:r>
              <a:rPr lang="en-US" sz="2000" dirty="0">
                <a:latin typeface="+mn-lt"/>
              </a:rPr>
              <a:t>private </a:t>
            </a:r>
            <a:r>
              <a:rPr lang="en-US" sz="2000" dirty="0" smtClean="0">
                <a:latin typeface="+mn-lt"/>
              </a:rPr>
              <a:t>to the studbook. Only users with access to the institution list within the studbook can view them.  </a:t>
            </a:r>
          </a:p>
          <a:p>
            <a:pPr lvl="1"/>
            <a:r>
              <a:rPr lang="en-US" sz="2000" dirty="0" smtClean="0">
                <a:latin typeface="+mn-lt"/>
              </a:rPr>
              <a:t>The </a:t>
            </a:r>
            <a:r>
              <a:rPr lang="en-US" sz="2000" dirty="0">
                <a:latin typeface="+mn-lt"/>
              </a:rPr>
              <a:t>institution </a:t>
            </a:r>
            <a:r>
              <a:rPr lang="en-US" sz="2000" dirty="0" smtClean="0">
                <a:latin typeface="+mn-lt"/>
              </a:rPr>
              <a:t>the note </a:t>
            </a:r>
            <a:r>
              <a:rPr lang="en-US" sz="2000" dirty="0">
                <a:latin typeface="+mn-lt"/>
              </a:rPr>
              <a:t>is recorded on </a:t>
            </a:r>
            <a:r>
              <a:rPr lang="en-US" sz="2000" dirty="0" smtClean="0">
                <a:latin typeface="+mn-lt"/>
              </a:rPr>
              <a:t>will not </a:t>
            </a:r>
            <a:r>
              <a:rPr lang="en-US" sz="2000" dirty="0">
                <a:latin typeface="+mn-lt"/>
              </a:rPr>
              <a:t>be able to view the note</a:t>
            </a:r>
            <a:r>
              <a:rPr lang="en-US" sz="2000" dirty="0" smtClean="0">
                <a:latin typeface="+mn-lt"/>
              </a:rPr>
              <a:t>.</a:t>
            </a:r>
          </a:p>
        </p:txBody>
      </p:sp>
      <p:sp>
        <p:nvSpPr>
          <p:cNvPr id="7" name="TextBox 6"/>
          <p:cNvSpPr txBox="1"/>
          <p:nvPr/>
        </p:nvSpPr>
        <p:spPr>
          <a:xfrm>
            <a:off x="561974" y="4877137"/>
            <a:ext cx="644193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To add a note select the “+” icon in the note grid</a:t>
            </a:r>
            <a:r>
              <a:rPr lang="en-US" sz="2000" dirty="0" smtClean="0"/>
              <a:t>.</a:t>
            </a:r>
          </a:p>
          <a:p>
            <a:pPr marL="285750" indent="-285750">
              <a:buFont typeface="Arial" panose="020B0604020202020204" pitchFamily="34" charset="0"/>
              <a:buChar char="•"/>
            </a:pPr>
            <a:r>
              <a:rPr lang="en-US" sz="2000" dirty="0" smtClean="0"/>
              <a:t>Notes can be added to both local and global institutions. </a:t>
            </a:r>
            <a:endParaRPr lang="en-US" sz="2000" dirty="0"/>
          </a:p>
        </p:txBody>
      </p:sp>
    </p:spTree>
    <p:extLst>
      <p:ext uri="{BB962C8B-B14F-4D97-AF65-F5344CB8AC3E}">
        <p14:creationId xmlns:p14="http://schemas.microsoft.com/office/powerpoint/2010/main" val="2187184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4744"/>
            <a:ext cx="7886700" cy="1325563"/>
          </a:xfrm>
        </p:spPr>
        <p:txBody>
          <a:bodyPr>
            <a:normAutofit/>
          </a:bodyPr>
          <a:lstStyle/>
          <a:p>
            <a:pPr algn="ctr"/>
            <a:r>
              <a:rPr lang="en-US" sz="4600" dirty="0" smtClean="0">
                <a:latin typeface="+mn-lt"/>
              </a:rPr>
              <a:t>Institution List</a:t>
            </a:r>
            <a:endParaRPr lang="en-US" sz="4600" dirty="0">
              <a:latin typeface="+mn-lt"/>
            </a:endParaRPr>
          </a:p>
        </p:txBody>
      </p:sp>
      <p:sp>
        <p:nvSpPr>
          <p:cNvPr id="5" name="Content Placeholder 4"/>
          <p:cNvSpPr>
            <a:spLocks noGrp="1"/>
          </p:cNvSpPr>
          <p:nvPr>
            <p:ph idx="1"/>
          </p:nvPr>
        </p:nvSpPr>
        <p:spPr>
          <a:xfrm>
            <a:off x="628650" y="4271210"/>
            <a:ext cx="7886700" cy="1845595"/>
          </a:xfrm>
        </p:spPr>
        <p:txBody>
          <a:bodyPr>
            <a:noAutofit/>
          </a:bodyPr>
          <a:lstStyle/>
          <a:p>
            <a:r>
              <a:rPr lang="en-US" sz="2400" b="1" dirty="0"/>
              <a:t>Institution List: </a:t>
            </a:r>
            <a:r>
              <a:rPr lang="en-US" sz="2400" dirty="0"/>
              <a:t>This list contains lists of global and local institutions and includes detailed information about the institutions.</a:t>
            </a:r>
          </a:p>
          <a:p>
            <a:r>
              <a:rPr lang="en-US" sz="2400" dirty="0"/>
              <a:t>To access this list, select Institutions from the left-hand navigation of the Dashboard</a:t>
            </a:r>
          </a:p>
        </p:txBody>
      </p:sp>
      <p:sp>
        <p:nvSpPr>
          <p:cNvPr id="4" name="Slide Number Placeholder 3"/>
          <p:cNvSpPr>
            <a:spLocks noGrp="1"/>
          </p:cNvSpPr>
          <p:nvPr>
            <p:ph type="sldNum" sz="quarter" idx="12"/>
          </p:nvPr>
        </p:nvSpPr>
        <p:spPr/>
        <p:txBody>
          <a:bodyPr/>
          <a:lstStyle/>
          <a:p>
            <a:fld id="{D1A12E6A-C85A-496C-95D0-8B82A2649983}" type="slidenum">
              <a:rPr lang="en-US" smtClean="0"/>
              <a:t>2</a:t>
            </a:fld>
            <a:endParaRPr lang="en-US"/>
          </a:p>
        </p:txBody>
      </p:sp>
      <p:pic>
        <p:nvPicPr>
          <p:cNvPr id="3" name="Picture 2"/>
          <p:cNvPicPr>
            <a:picLocks noChangeAspect="1"/>
          </p:cNvPicPr>
          <p:nvPr/>
        </p:nvPicPr>
        <p:blipFill rotWithShape="1">
          <a:blip r:embed="rId3"/>
          <a:srcRect l="13256" t="13351"/>
          <a:stretch/>
        </p:blipFill>
        <p:spPr>
          <a:xfrm>
            <a:off x="407394" y="1472054"/>
            <a:ext cx="3717615" cy="2428939"/>
          </a:xfrm>
          <a:prstGeom prst="rect">
            <a:avLst/>
          </a:prstGeom>
          <a:ln>
            <a:solidFill>
              <a:schemeClr val="tx1"/>
            </a:solidFill>
          </a:ln>
        </p:spPr>
      </p:pic>
      <p:pic>
        <p:nvPicPr>
          <p:cNvPr id="7" name="Content Placeholder 3"/>
          <p:cNvPicPr>
            <a:picLocks noChangeAspect="1"/>
          </p:cNvPicPr>
          <p:nvPr/>
        </p:nvPicPr>
        <p:blipFill rotWithShape="1">
          <a:blip r:embed="rId4"/>
          <a:srcRect l="4795" t="13676"/>
          <a:stretch/>
        </p:blipFill>
        <p:spPr>
          <a:xfrm>
            <a:off x="4256171" y="2065715"/>
            <a:ext cx="4430629" cy="1241615"/>
          </a:xfrm>
          <a:prstGeom prst="rect">
            <a:avLst/>
          </a:prstGeom>
          <a:ln w="19050">
            <a:solidFill>
              <a:schemeClr val="tx1"/>
            </a:solidFill>
          </a:ln>
        </p:spPr>
      </p:pic>
    </p:spTree>
    <p:extLst>
      <p:ext uri="{BB962C8B-B14F-4D97-AF65-F5344CB8AC3E}">
        <p14:creationId xmlns:p14="http://schemas.microsoft.com/office/powerpoint/2010/main" val="3445423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1" r="533" b="1543"/>
          <a:stretch/>
        </p:blipFill>
        <p:spPr>
          <a:xfrm>
            <a:off x="543702" y="1189019"/>
            <a:ext cx="8047848" cy="3001981"/>
          </a:xfrm>
          <a:prstGeom prst="rect">
            <a:avLst/>
          </a:prstGeom>
          <a:ln>
            <a:solidFill>
              <a:schemeClr val="tx1"/>
            </a:solidFill>
          </a:ln>
        </p:spPr>
      </p:pic>
      <p:sp>
        <p:nvSpPr>
          <p:cNvPr id="2" name="Title 1"/>
          <p:cNvSpPr>
            <a:spLocks noGrp="1"/>
          </p:cNvSpPr>
          <p:nvPr>
            <p:ph type="title"/>
          </p:nvPr>
        </p:nvSpPr>
        <p:spPr>
          <a:xfrm>
            <a:off x="260965" y="271120"/>
            <a:ext cx="8613322" cy="994172"/>
          </a:xfrm>
        </p:spPr>
        <p:txBody>
          <a:bodyPr>
            <a:normAutofit/>
          </a:bodyPr>
          <a:lstStyle/>
          <a:p>
            <a:pPr algn="ctr"/>
            <a:r>
              <a:rPr lang="en-US" dirty="0" smtClean="0">
                <a:latin typeface="+mn-lt"/>
              </a:rPr>
              <a:t>Historic and Current Institutions </a:t>
            </a:r>
            <a:endParaRPr lang="en-US" dirty="0">
              <a:latin typeface="+mn-lt"/>
            </a:endParaRPr>
          </a:p>
        </p:txBody>
      </p:sp>
      <p:sp>
        <p:nvSpPr>
          <p:cNvPr id="4" name="Rectangle 3"/>
          <p:cNvSpPr/>
          <p:nvPr/>
        </p:nvSpPr>
        <p:spPr>
          <a:xfrm>
            <a:off x="543703" y="3365067"/>
            <a:ext cx="509298" cy="8259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6"/>
          <p:cNvSpPr txBox="1">
            <a:spLocks/>
          </p:cNvSpPr>
          <p:nvPr/>
        </p:nvSpPr>
        <p:spPr>
          <a:xfrm>
            <a:off x="747920" y="4304719"/>
            <a:ext cx="7886700" cy="17413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latin typeface="+mn-lt"/>
                <a:ea typeface="Karla" pitchFamily="2" charset="0"/>
              </a:rPr>
              <a:t>Current Institution List: </a:t>
            </a:r>
            <a:r>
              <a:rPr lang="en-US" sz="2200" dirty="0">
                <a:latin typeface="+mn-lt"/>
                <a:ea typeface="Karla" pitchFamily="2" charset="0"/>
              </a:rPr>
              <a:t>Filters the list to display the institutions currently holding animals in the </a:t>
            </a:r>
            <a:r>
              <a:rPr lang="en-US" sz="2200" dirty="0" smtClean="0">
                <a:latin typeface="+mn-lt"/>
                <a:ea typeface="Karla" pitchFamily="2" charset="0"/>
              </a:rPr>
              <a:t>studbook.</a:t>
            </a:r>
            <a:endParaRPr lang="en-US" sz="2200" dirty="0">
              <a:latin typeface="+mn-lt"/>
              <a:ea typeface="Karla" pitchFamily="2" charset="0"/>
            </a:endParaRPr>
          </a:p>
          <a:p>
            <a:r>
              <a:rPr lang="en-US" sz="2200" b="1" dirty="0">
                <a:latin typeface="+mn-lt"/>
                <a:ea typeface="Karla" pitchFamily="2" charset="0"/>
              </a:rPr>
              <a:t>Historic Institution List: </a:t>
            </a:r>
            <a:r>
              <a:rPr lang="en-US" sz="2200" dirty="0">
                <a:latin typeface="+mn-lt"/>
                <a:ea typeface="Karla" pitchFamily="2" charset="0"/>
              </a:rPr>
              <a:t>Filters the list to </a:t>
            </a:r>
            <a:r>
              <a:rPr lang="en-US" sz="2200">
                <a:latin typeface="+mn-lt"/>
                <a:ea typeface="Karla" pitchFamily="2" charset="0"/>
              </a:rPr>
              <a:t>display </a:t>
            </a:r>
            <a:r>
              <a:rPr lang="en-US" sz="2200" smtClean="0">
                <a:latin typeface="+mn-lt"/>
                <a:ea typeface="Karla" pitchFamily="2" charset="0"/>
              </a:rPr>
              <a:t>all </a:t>
            </a:r>
            <a:r>
              <a:rPr lang="en-US" sz="2200" dirty="0">
                <a:latin typeface="+mn-lt"/>
                <a:ea typeface="Karla" pitchFamily="2" charset="0"/>
              </a:rPr>
              <a:t>of the institutions that have held animals in the </a:t>
            </a:r>
            <a:r>
              <a:rPr lang="en-US" sz="2200" dirty="0" smtClean="0">
                <a:latin typeface="+mn-lt"/>
                <a:ea typeface="Karla" pitchFamily="2" charset="0"/>
              </a:rPr>
              <a:t>studbook.</a:t>
            </a:r>
            <a:endParaRPr lang="en-US" sz="2200" dirty="0">
              <a:latin typeface="+mn-lt"/>
              <a:ea typeface="Karla" pitchFamily="2" charset="0"/>
            </a:endParaRPr>
          </a:p>
        </p:txBody>
      </p:sp>
      <p:sp>
        <p:nvSpPr>
          <p:cNvPr id="9" name="Slide Number Placeholder 8"/>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2235346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4472535" y="1628426"/>
          <a:ext cx="4126205" cy="3370451"/>
        </p:xfrm>
        <a:graphic>
          <a:graphicData uri="http://schemas.openxmlformats.org/presentationml/2006/ole">
            <mc:AlternateContent xmlns:mc="http://schemas.openxmlformats.org/markup-compatibility/2006">
              <mc:Choice xmlns:v="urn:schemas-microsoft-com:vml" Requires="v">
                <p:oleObj spid="_x0000_s1063" r:id="rId3" imgW="3657600" imgH="2986920" progId="">
                  <p:embed/>
                </p:oleObj>
              </mc:Choice>
              <mc:Fallback>
                <p:oleObj r:id="rId3" imgW="3657600" imgH="2986920" progId="">
                  <p:embed/>
                  <p:pic>
                    <p:nvPicPr>
                      <p:cNvPr id="4" name="Object 3"/>
                      <p:cNvPicPr/>
                      <p:nvPr/>
                    </p:nvPicPr>
                    <p:blipFill>
                      <a:blip r:embed="rId4"/>
                      <a:stretch>
                        <a:fillRect/>
                      </a:stretch>
                    </p:blipFill>
                    <p:spPr>
                      <a:xfrm>
                        <a:off x="4472535" y="1628426"/>
                        <a:ext cx="4126205" cy="3370451"/>
                      </a:xfrm>
                      <a:prstGeom prst="rect">
                        <a:avLst/>
                      </a:prstGeom>
                      <a:ln>
                        <a:solidFill>
                          <a:schemeClr val="tx1"/>
                        </a:solidFill>
                      </a:ln>
                    </p:spPr>
                  </p:pic>
                </p:oleObj>
              </mc:Fallback>
            </mc:AlternateContent>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351" y="3568660"/>
            <a:ext cx="1883601" cy="1523096"/>
          </a:xfrm>
          <a:prstGeom prst="rect">
            <a:avLst/>
          </a:prstGeom>
        </p:spPr>
      </p:pic>
      <p:sp>
        <p:nvSpPr>
          <p:cNvPr id="9" name="TextBox 8"/>
          <p:cNvSpPr txBox="1"/>
          <p:nvPr/>
        </p:nvSpPr>
        <p:spPr>
          <a:xfrm>
            <a:off x="531768" y="1755222"/>
            <a:ext cx="3940767" cy="1200329"/>
          </a:xfrm>
          <a:prstGeom prst="rect">
            <a:avLst/>
          </a:prstGeom>
          <a:noFill/>
        </p:spPr>
        <p:txBody>
          <a:bodyPr wrap="square" rtlCol="0">
            <a:spAutoFit/>
          </a:bodyPr>
          <a:lstStyle/>
          <a:p>
            <a:pPr algn="ctr" defTabSz="685800" eaLnBrk="1" fontAlgn="auto" hangingPunct="1">
              <a:spcBef>
                <a:spcPts val="0"/>
              </a:spcBef>
              <a:spcAft>
                <a:spcPts val="0"/>
              </a:spcAft>
              <a:defRPr/>
            </a:pPr>
            <a:r>
              <a:rPr lang="en-MY" sz="2400" dirty="0" smtClean="0">
                <a:latin typeface="Karla" pitchFamily="2" charset="0"/>
                <a:ea typeface="Karla" pitchFamily="2" charset="0"/>
                <a:cs typeface="Lato Black" panose="020F0A02020204030203" pitchFamily="34" charset="0"/>
              </a:rPr>
              <a:t>Contact </a:t>
            </a:r>
            <a:r>
              <a:rPr lang="en-MY" sz="2400" dirty="0" smtClean="0">
                <a:latin typeface="Karla" pitchFamily="2" charset="0"/>
                <a:ea typeface="Karla" pitchFamily="2" charset="0"/>
                <a:cs typeface="Lato Black" panose="020F0A02020204030203" pitchFamily="34" charset="0"/>
                <a:hlinkClick r:id="rId6"/>
              </a:rPr>
              <a:t>Support@species360.org</a:t>
            </a:r>
            <a:r>
              <a:rPr lang="en-MY" sz="2400" dirty="0" smtClean="0">
                <a:latin typeface="Karla" pitchFamily="2" charset="0"/>
                <a:ea typeface="Karla" pitchFamily="2" charset="0"/>
                <a:cs typeface="Lato Black" panose="020F0A02020204030203" pitchFamily="34" charset="0"/>
              </a:rPr>
              <a:t> with any questions</a:t>
            </a:r>
            <a:endParaRPr lang="en-MY" sz="2400" dirty="0">
              <a:latin typeface="Karla" pitchFamily="2" charset="0"/>
              <a:ea typeface="Karla" pitchFamily="2" charset="0"/>
              <a:cs typeface="Lato Black" panose="020F0A02020204030203" pitchFamily="34" charset="0"/>
            </a:endParaRPr>
          </a:p>
        </p:txBody>
      </p:sp>
      <p:cxnSp>
        <p:nvCxnSpPr>
          <p:cNvPr id="11" name="Straight Connector 10"/>
          <p:cNvCxnSpPr/>
          <p:nvPr/>
        </p:nvCxnSpPr>
        <p:spPr>
          <a:xfrm flipV="1">
            <a:off x="531768" y="3313652"/>
            <a:ext cx="3687894" cy="25167"/>
          </a:xfrm>
          <a:prstGeom prst="line">
            <a:avLst/>
          </a:prstGeom>
          <a:ln w="19050">
            <a:solidFill>
              <a:srgbClr val="ADD13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6027" y="5091756"/>
            <a:ext cx="3430747" cy="523220"/>
          </a:xfrm>
          <a:prstGeom prst="rect">
            <a:avLst/>
          </a:prstGeom>
          <a:noFill/>
        </p:spPr>
        <p:txBody>
          <a:bodyPr wrap="none" rtlCol="0">
            <a:spAutoFit/>
          </a:bodyPr>
          <a:lstStyle/>
          <a:p>
            <a:pPr defTabSz="685800" eaLnBrk="1" fontAlgn="auto" hangingPunct="1">
              <a:spcBef>
                <a:spcPts val="0"/>
              </a:spcBef>
              <a:spcAft>
                <a:spcPts val="0"/>
              </a:spcAft>
              <a:defRPr/>
            </a:pPr>
            <a:r>
              <a:rPr lang="en-US" sz="2800" dirty="0">
                <a:solidFill>
                  <a:sysClr val="windowText" lastClr="000000"/>
                </a:solidFill>
                <a:latin typeface="Karla" pitchFamily="2" charset="0"/>
                <a:ea typeface="Karla" pitchFamily="2" charset="0"/>
                <a:cs typeface="Lato Black" panose="020F0A02020204030203" pitchFamily="34" charset="0"/>
              </a:rPr>
              <a:t>www.Species360.org</a:t>
            </a:r>
            <a:endParaRPr lang="en-US" sz="2800" dirty="0">
              <a:solidFill>
                <a:sysClr val="windowText" lastClr="000000"/>
              </a:solidFill>
              <a:latin typeface="Karla" pitchFamily="2" charset="0"/>
              <a:ea typeface="Karla" pitchFamily="2" charset="0"/>
              <a:cs typeface="Lato Light" panose="020F0402020204030203" pitchFamily="34" charset="0"/>
            </a:endParaRPr>
          </a:p>
        </p:txBody>
      </p:sp>
      <p:sp>
        <p:nvSpPr>
          <p:cNvPr id="14" name="Slide Number Placeholder 13"/>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2774701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3939" y="2000483"/>
            <a:ext cx="8336121" cy="2212055"/>
          </a:xfrm>
          <a:prstGeom prst="rect">
            <a:avLst/>
          </a:prstGeom>
          <a:ln>
            <a:solidFill>
              <a:schemeClr val="tx1"/>
            </a:solidFill>
          </a:ln>
        </p:spPr>
      </p:pic>
      <p:sp>
        <p:nvSpPr>
          <p:cNvPr id="2" name="Title 1"/>
          <p:cNvSpPr>
            <a:spLocks noGrp="1"/>
          </p:cNvSpPr>
          <p:nvPr>
            <p:ph type="title"/>
          </p:nvPr>
        </p:nvSpPr>
        <p:spPr/>
        <p:txBody>
          <a:bodyPr>
            <a:normAutofit/>
          </a:bodyPr>
          <a:lstStyle/>
          <a:p>
            <a:pPr algn="ctr"/>
            <a:r>
              <a:rPr lang="en-US" sz="4600" dirty="0" smtClean="0">
                <a:latin typeface="+mn-lt"/>
              </a:rPr>
              <a:t>Institution</a:t>
            </a:r>
            <a:r>
              <a:rPr lang="en-US" sz="4600" b="1" dirty="0" smtClean="0">
                <a:latin typeface="+mn-lt"/>
              </a:rPr>
              <a:t> </a:t>
            </a:r>
            <a:r>
              <a:rPr lang="en-US" sz="4600" dirty="0" smtClean="0">
                <a:latin typeface="+mn-lt"/>
              </a:rPr>
              <a:t>List</a:t>
            </a:r>
            <a:r>
              <a:rPr lang="en-US" sz="4600" b="1" dirty="0" smtClean="0">
                <a:latin typeface="+mn-lt"/>
              </a:rPr>
              <a:t> </a:t>
            </a:r>
            <a:endParaRPr lang="en-US" sz="4600" b="1" dirty="0">
              <a:latin typeface="+mn-lt"/>
            </a:endParaRPr>
          </a:p>
        </p:txBody>
      </p:sp>
      <p:cxnSp>
        <p:nvCxnSpPr>
          <p:cNvPr id="6" name="Straight Arrow Connector 5"/>
          <p:cNvCxnSpPr/>
          <p:nvPr/>
        </p:nvCxnSpPr>
        <p:spPr>
          <a:xfrm flipV="1">
            <a:off x="6253843" y="2865665"/>
            <a:ext cx="473529" cy="4816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15388" y="3441915"/>
            <a:ext cx="3911983" cy="1962076"/>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t>Species 360 member: </a:t>
            </a:r>
          </a:p>
          <a:p>
            <a:pPr marL="557213" lvl="1" indent="-214313">
              <a:buFont typeface="Arial" panose="020B0604020202020204" pitchFamily="34" charset="0"/>
              <a:buChar char="•"/>
            </a:pPr>
            <a:r>
              <a:rPr lang="en-US" sz="1350" dirty="0"/>
              <a:t>Red “x” = not a </a:t>
            </a:r>
            <a:r>
              <a:rPr lang="en-US" sz="1350" dirty="0" smtClean="0"/>
              <a:t>Species360 member </a:t>
            </a:r>
            <a:endParaRPr lang="en-US" sz="1350" dirty="0"/>
          </a:p>
          <a:p>
            <a:pPr marL="557213" lvl="1" indent="-214313">
              <a:buFont typeface="Arial" panose="020B0604020202020204" pitchFamily="34" charset="0"/>
              <a:buChar char="•"/>
            </a:pPr>
            <a:r>
              <a:rPr lang="en-US" sz="1350" dirty="0"/>
              <a:t>Green check = </a:t>
            </a:r>
            <a:r>
              <a:rPr lang="en-US" sz="1350" dirty="0" smtClean="0"/>
              <a:t>Species360 member</a:t>
            </a:r>
            <a:endParaRPr lang="en-US" sz="1350" dirty="0"/>
          </a:p>
          <a:p>
            <a:r>
              <a:rPr lang="en-US" sz="1350" b="1" dirty="0"/>
              <a:t>ZIMS </a:t>
            </a:r>
            <a:r>
              <a:rPr lang="en-US" sz="1350" b="1" dirty="0" smtClean="0"/>
              <a:t>Institution:</a:t>
            </a:r>
            <a:endParaRPr lang="en-US" sz="1350" b="1" dirty="0"/>
          </a:p>
          <a:p>
            <a:pPr marL="557213" lvl="1" indent="-214313">
              <a:buFont typeface="Arial" panose="020B0604020202020204" pitchFamily="34" charset="0"/>
              <a:buChar char="•"/>
            </a:pPr>
            <a:r>
              <a:rPr lang="en-US" sz="1350" dirty="0"/>
              <a:t>Red “x” = not using ZIMS</a:t>
            </a:r>
          </a:p>
          <a:p>
            <a:pPr marL="557213" lvl="1" indent="-214313">
              <a:buFont typeface="Arial" panose="020B0604020202020204" pitchFamily="34" charset="0"/>
              <a:buChar char="•"/>
            </a:pPr>
            <a:r>
              <a:rPr lang="en-US" sz="1350" dirty="0"/>
              <a:t>Green check = using </a:t>
            </a:r>
            <a:r>
              <a:rPr lang="en-US" sz="1350" dirty="0" smtClean="0"/>
              <a:t>ZIMS</a:t>
            </a:r>
          </a:p>
          <a:p>
            <a:pPr marL="557213" lvl="1" indent="-214313">
              <a:buFont typeface="Arial" panose="020B0604020202020204" pitchFamily="34" charset="0"/>
              <a:buChar char="•"/>
            </a:pPr>
            <a:r>
              <a:rPr lang="en-US" sz="1350" dirty="0" smtClean="0"/>
              <a:t>If an institution is not using ZIMS, records for animals held at that institution will not automatically populate in the studbook.</a:t>
            </a:r>
            <a:endParaRPr lang="en-US" sz="1350" dirty="0"/>
          </a:p>
        </p:txBody>
      </p:sp>
      <p:sp>
        <p:nvSpPr>
          <p:cNvPr id="9" name="Slide Number Placeholder 8"/>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3783004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03939" y="2000483"/>
            <a:ext cx="8336121" cy="2212055"/>
          </a:xfrm>
          <a:prstGeom prst="rect">
            <a:avLst/>
          </a:prstGeom>
          <a:ln>
            <a:solidFill>
              <a:schemeClr val="tx1"/>
            </a:solidFill>
          </a:ln>
        </p:spPr>
      </p:pic>
      <p:sp>
        <p:nvSpPr>
          <p:cNvPr id="2" name="Title 1"/>
          <p:cNvSpPr>
            <a:spLocks noGrp="1"/>
          </p:cNvSpPr>
          <p:nvPr>
            <p:ph type="title"/>
          </p:nvPr>
        </p:nvSpPr>
        <p:spPr/>
        <p:txBody>
          <a:bodyPr>
            <a:normAutofit/>
          </a:bodyPr>
          <a:lstStyle/>
          <a:p>
            <a:pPr algn="ctr"/>
            <a:r>
              <a:rPr lang="en-US" sz="4600" dirty="0" smtClean="0">
                <a:latin typeface="+mn-lt"/>
              </a:rPr>
              <a:t>Institution List – Search/Filter </a:t>
            </a:r>
            <a:endParaRPr lang="en-US" sz="4600" dirty="0">
              <a:latin typeface="+mn-lt"/>
            </a:endParaRPr>
          </a:p>
        </p:txBody>
      </p:sp>
      <p:sp>
        <p:nvSpPr>
          <p:cNvPr id="8" name="TextBox 7"/>
          <p:cNvSpPr txBox="1"/>
          <p:nvPr/>
        </p:nvSpPr>
        <p:spPr>
          <a:xfrm>
            <a:off x="2067226" y="2800331"/>
            <a:ext cx="3657600"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Institution </a:t>
            </a:r>
            <a:r>
              <a:rPr lang="en-US" sz="1350" dirty="0" smtClean="0"/>
              <a:t>list search </a:t>
            </a:r>
            <a:r>
              <a:rPr lang="en-US" sz="1350" dirty="0"/>
              <a:t>will narrow the list down to partial matches </a:t>
            </a:r>
            <a:r>
              <a:rPr lang="en-US" sz="1350" dirty="0" smtClean="0"/>
              <a:t>within the various institution lists </a:t>
            </a:r>
            <a:endParaRPr lang="en-US" sz="1350" dirty="0"/>
          </a:p>
        </p:txBody>
      </p:sp>
      <p:sp>
        <p:nvSpPr>
          <p:cNvPr id="9" name="Rectangle 8"/>
          <p:cNvSpPr/>
          <p:nvPr/>
        </p:nvSpPr>
        <p:spPr>
          <a:xfrm>
            <a:off x="822446" y="2142694"/>
            <a:ext cx="1463554" cy="3478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2275632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3939" y="2244990"/>
            <a:ext cx="8336121" cy="2212055"/>
          </a:xfrm>
          <a:prstGeom prst="rect">
            <a:avLst/>
          </a:prstGeom>
          <a:ln>
            <a:solidFill>
              <a:schemeClr val="tx1"/>
            </a:solidFill>
          </a:ln>
        </p:spPr>
      </p:pic>
      <p:sp>
        <p:nvSpPr>
          <p:cNvPr id="2" name="Title 1"/>
          <p:cNvSpPr>
            <a:spLocks noGrp="1"/>
          </p:cNvSpPr>
          <p:nvPr>
            <p:ph type="title"/>
          </p:nvPr>
        </p:nvSpPr>
        <p:spPr/>
        <p:txBody>
          <a:bodyPr>
            <a:normAutofit/>
          </a:bodyPr>
          <a:lstStyle/>
          <a:p>
            <a:pPr algn="ctr"/>
            <a:r>
              <a:rPr lang="en-US" sz="4600" dirty="0" smtClean="0">
                <a:latin typeface="+mn-lt"/>
              </a:rPr>
              <a:t>Institution List - Export </a:t>
            </a:r>
            <a:endParaRPr lang="en-US" sz="4600" dirty="0">
              <a:latin typeface="+mn-lt"/>
            </a:endParaRPr>
          </a:p>
        </p:txBody>
      </p:sp>
      <p:cxnSp>
        <p:nvCxnSpPr>
          <p:cNvPr id="6" name="Straight Arrow Connector 5"/>
          <p:cNvCxnSpPr/>
          <p:nvPr/>
        </p:nvCxnSpPr>
        <p:spPr>
          <a:xfrm flipV="1">
            <a:off x="8041821" y="2682981"/>
            <a:ext cx="473529" cy="4816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57775" y="3302582"/>
            <a:ext cx="3128439" cy="923330"/>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Export </a:t>
            </a:r>
            <a:r>
              <a:rPr lang="en-US" sz="1350" dirty="0" smtClean="0"/>
              <a:t>the list currently in view to excel</a:t>
            </a:r>
          </a:p>
          <a:p>
            <a:pPr marL="285750" indent="-285750">
              <a:buFont typeface="Arial" panose="020B0604020202020204" pitchFamily="34" charset="0"/>
              <a:buChar char="•"/>
            </a:pPr>
            <a:r>
              <a:rPr lang="en-US" sz="1350" dirty="0" smtClean="0"/>
              <a:t>User can sort/filter and customize the columns prior to export and the list will export as displayed.</a:t>
            </a:r>
            <a:endParaRPr lang="en-US" sz="1350" dirty="0"/>
          </a:p>
        </p:txBody>
      </p:sp>
      <p:sp>
        <p:nvSpPr>
          <p:cNvPr id="5" name="Slide Number Placeholder 4"/>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2305271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3939" y="1384731"/>
            <a:ext cx="8336121" cy="2423263"/>
          </a:xfrm>
          <a:prstGeom prst="rect">
            <a:avLst/>
          </a:prstGeom>
          <a:ln>
            <a:solidFill>
              <a:schemeClr val="tx1"/>
            </a:solidFill>
          </a:ln>
        </p:spPr>
      </p:pic>
      <p:sp>
        <p:nvSpPr>
          <p:cNvPr id="2" name="Title 1"/>
          <p:cNvSpPr>
            <a:spLocks noGrp="1"/>
          </p:cNvSpPr>
          <p:nvPr>
            <p:ph type="title"/>
          </p:nvPr>
        </p:nvSpPr>
        <p:spPr>
          <a:xfrm>
            <a:off x="628869" y="143574"/>
            <a:ext cx="7886700" cy="1325563"/>
          </a:xfrm>
        </p:spPr>
        <p:txBody>
          <a:bodyPr>
            <a:normAutofit/>
          </a:bodyPr>
          <a:lstStyle/>
          <a:p>
            <a:pPr algn="ctr"/>
            <a:r>
              <a:rPr lang="en-US" sz="4600" dirty="0" smtClean="0">
                <a:latin typeface="+mn-lt"/>
              </a:rPr>
              <a:t>Institution List – Global List</a:t>
            </a:r>
            <a:endParaRPr lang="en-US" sz="4600" dirty="0">
              <a:latin typeface="+mn-lt"/>
            </a:endParaRPr>
          </a:p>
        </p:txBody>
      </p:sp>
      <p:sp>
        <p:nvSpPr>
          <p:cNvPr id="5" name="Rectangle 4"/>
          <p:cNvSpPr/>
          <p:nvPr/>
        </p:nvSpPr>
        <p:spPr>
          <a:xfrm>
            <a:off x="391465" y="2596362"/>
            <a:ext cx="474807" cy="4897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517577" y="3922295"/>
            <a:ext cx="7997992" cy="1299410"/>
          </a:xfrm>
        </p:spPr>
        <p:txBody>
          <a:bodyPr>
            <a:noAutofit/>
          </a:bodyPr>
          <a:lstStyle/>
          <a:p>
            <a:pPr marL="214313" indent="-214313"/>
            <a:r>
              <a:rPr lang="en-US" sz="1800" dirty="0">
                <a:latin typeface="+mn-lt"/>
              </a:rPr>
              <a:t>Institution </a:t>
            </a:r>
            <a:r>
              <a:rPr lang="en-US" sz="1800" dirty="0" smtClean="0">
                <a:latin typeface="+mn-lt"/>
              </a:rPr>
              <a:t>List screen </a:t>
            </a:r>
            <a:r>
              <a:rPr lang="en-US" sz="1800" dirty="0">
                <a:latin typeface="+mn-lt"/>
              </a:rPr>
              <a:t>defaults to Species360 global institution </a:t>
            </a:r>
            <a:r>
              <a:rPr lang="en-US" sz="1800" dirty="0" smtClean="0">
                <a:latin typeface="+mn-lt"/>
              </a:rPr>
              <a:t>list.</a:t>
            </a:r>
            <a:endParaRPr lang="en-US" sz="1800" dirty="0">
              <a:latin typeface="+mn-lt"/>
            </a:endParaRPr>
          </a:p>
          <a:p>
            <a:pPr marL="214313" indent="-214313"/>
            <a:r>
              <a:rPr lang="en-US" sz="1800" dirty="0">
                <a:latin typeface="+mn-lt"/>
              </a:rPr>
              <a:t>This </a:t>
            </a:r>
            <a:r>
              <a:rPr lang="en-US" sz="1800" dirty="0" smtClean="0">
                <a:latin typeface="+mn-lt"/>
              </a:rPr>
              <a:t>is the same institution list as in the ZIMS Institution Module (Husbandry).</a:t>
            </a:r>
            <a:endParaRPr lang="en-US" sz="1800" dirty="0">
              <a:latin typeface="+mn-lt"/>
            </a:endParaRPr>
          </a:p>
          <a:p>
            <a:pPr marL="214313" indent="-214313"/>
            <a:r>
              <a:rPr lang="en-US" sz="1800" dirty="0" smtClean="0">
                <a:latin typeface="+mn-lt"/>
              </a:rPr>
              <a:t>Newly recognized global institutions will display in this list automatically as Species360 </a:t>
            </a:r>
            <a:r>
              <a:rPr lang="en-US" sz="1800" dirty="0">
                <a:latin typeface="+mn-lt"/>
              </a:rPr>
              <a:t>adds new institutions</a:t>
            </a:r>
          </a:p>
          <a:p>
            <a:pPr marL="214313" indent="-214313"/>
            <a:r>
              <a:rPr lang="en-US" sz="1800" dirty="0">
                <a:latin typeface="+mn-lt"/>
              </a:rPr>
              <a:t>User cannot manually add an institution to the Global List </a:t>
            </a:r>
          </a:p>
          <a:p>
            <a:pPr marL="557213" lvl="1" indent="-214313"/>
            <a:r>
              <a:rPr lang="en-US" sz="1800" dirty="0">
                <a:latin typeface="+mn-lt"/>
              </a:rPr>
              <a:t>However, </a:t>
            </a:r>
            <a:r>
              <a:rPr lang="en-US" sz="1800" dirty="0" smtClean="0">
                <a:latin typeface="+mn-lt"/>
              </a:rPr>
              <a:t>you can request </a:t>
            </a:r>
            <a:r>
              <a:rPr lang="en-US" sz="1800" dirty="0">
                <a:latin typeface="+mn-lt"/>
              </a:rPr>
              <a:t>an addition to the list </a:t>
            </a:r>
            <a:r>
              <a:rPr lang="en-US" sz="1800" dirty="0" smtClean="0">
                <a:latin typeface="+mn-lt"/>
              </a:rPr>
              <a:t>by contacting </a:t>
            </a:r>
            <a:r>
              <a:rPr lang="en-US" sz="1800" dirty="0">
                <a:latin typeface="+mn-lt"/>
              </a:rPr>
              <a:t>your support </a:t>
            </a:r>
            <a:r>
              <a:rPr lang="en-US" sz="1800" dirty="0" smtClean="0">
                <a:latin typeface="+mn-lt"/>
              </a:rPr>
              <a:t>representative (support@Species360.org).   </a:t>
            </a:r>
            <a:endParaRPr lang="en-US" sz="1800" dirty="0">
              <a:latin typeface="+mn-lt"/>
            </a:endParaRPr>
          </a:p>
          <a:p>
            <a:endParaRPr lang="en-US" sz="1800" dirty="0">
              <a:latin typeface="+mn-lt"/>
            </a:endParaRPr>
          </a:p>
        </p:txBody>
      </p:sp>
      <p:sp>
        <p:nvSpPr>
          <p:cNvPr id="8" name="Slide Number Placeholder 7"/>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2909558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3938" y="1101990"/>
            <a:ext cx="8336121" cy="2423263"/>
          </a:xfrm>
          <a:prstGeom prst="rect">
            <a:avLst/>
          </a:prstGeom>
          <a:ln>
            <a:solidFill>
              <a:schemeClr val="tx1"/>
            </a:solidFill>
          </a:ln>
        </p:spPr>
      </p:pic>
      <p:sp>
        <p:nvSpPr>
          <p:cNvPr id="2" name="Title 1"/>
          <p:cNvSpPr>
            <a:spLocks noGrp="1"/>
          </p:cNvSpPr>
          <p:nvPr>
            <p:ph type="title"/>
          </p:nvPr>
        </p:nvSpPr>
        <p:spPr>
          <a:xfrm>
            <a:off x="628649" y="53153"/>
            <a:ext cx="7886700" cy="1325563"/>
          </a:xfrm>
        </p:spPr>
        <p:txBody>
          <a:bodyPr>
            <a:normAutofit/>
          </a:bodyPr>
          <a:lstStyle/>
          <a:p>
            <a:pPr algn="ctr"/>
            <a:r>
              <a:rPr lang="en-US" sz="4600" dirty="0">
                <a:latin typeface="+mn-lt"/>
              </a:rPr>
              <a:t>Institution </a:t>
            </a:r>
            <a:r>
              <a:rPr lang="en-US" sz="4600" dirty="0" smtClean="0">
                <a:latin typeface="+mn-lt"/>
              </a:rPr>
              <a:t>List – Local List </a:t>
            </a:r>
            <a:endParaRPr lang="en-US" sz="4600" dirty="0">
              <a:latin typeface="+mn-lt"/>
            </a:endParaRPr>
          </a:p>
        </p:txBody>
      </p:sp>
      <p:sp>
        <p:nvSpPr>
          <p:cNvPr id="3" name="Content Placeholder 2"/>
          <p:cNvSpPr>
            <a:spLocks noGrp="1"/>
          </p:cNvSpPr>
          <p:nvPr>
            <p:ph idx="1"/>
          </p:nvPr>
        </p:nvSpPr>
        <p:spPr>
          <a:xfrm>
            <a:off x="174456" y="3633520"/>
            <a:ext cx="8795084" cy="2170447"/>
          </a:xfrm>
        </p:spPr>
        <p:txBody>
          <a:bodyPr>
            <a:noAutofit/>
          </a:bodyPr>
          <a:lstStyle/>
          <a:p>
            <a:pPr marL="214313" indent="-214313"/>
            <a:r>
              <a:rPr lang="en-US" sz="2000" b="1" dirty="0">
                <a:latin typeface="+mn-lt"/>
              </a:rPr>
              <a:t>Local institution </a:t>
            </a:r>
            <a:r>
              <a:rPr lang="en-US" sz="2000" b="1" dirty="0" smtClean="0">
                <a:latin typeface="+mn-lt"/>
              </a:rPr>
              <a:t>list </a:t>
            </a:r>
            <a:r>
              <a:rPr lang="en-US" sz="2000" dirty="0" smtClean="0">
                <a:latin typeface="+mn-lt"/>
              </a:rPr>
              <a:t>displays </a:t>
            </a:r>
            <a:r>
              <a:rPr lang="en-US" sz="2000" dirty="0">
                <a:latin typeface="+mn-lt"/>
              </a:rPr>
              <a:t>institutions that have been defined in your studbook but are not </a:t>
            </a:r>
            <a:r>
              <a:rPr lang="en-US" sz="2000" dirty="0" smtClean="0">
                <a:latin typeface="+mn-lt"/>
              </a:rPr>
              <a:t>a Species360 globally recognized institution.</a:t>
            </a:r>
            <a:endParaRPr lang="en-US" sz="2000" dirty="0">
              <a:latin typeface="+mn-lt"/>
            </a:endParaRPr>
          </a:p>
          <a:p>
            <a:pPr marL="214313" indent="-214313"/>
            <a:r>
              <a:rPr lang="en-US" sz="2000" dirty="0" smtClean="0">
                <a:latin typeface="+mn-lt"/>
              </a:rPr>
              <a:t>Local institutions are only visible to a single studbook. If you have multiple studbooks the local institution must be added to each studbook</a:t>
            </a:r>
            <a:r>
              <a:rPr lang="en-US" sz="2000" dirty="0" smtClean="0">
                <a:latin typeface="+mn-lt"/>
              </a:rPr>
              <a:t>.</a:t>
            </a:r>
          </a:p>
          <a:p>
            <a:pPr marL="214313" indent="-214313"/>
            <a:r>
              <a:rPr lang="en-US" sz="2000" dirty="0" smtClean="0">
                <a:latin typeface="+mn-lt"/>
              </a:rPr>
              <a:t>If a Suggested Animal or Pending Update record includes an Institution that is Local to Husbandry but not entered into your Studbook, you will not be able to accept the record until you add it to your Studbook Local Institution list.</a:t>
            </a:r>
            <a:endParaRPr lang="en-US" sz="2000" dirty="0" smtClean="0">
              <a:latin typeface="+mn-lt"/>
            </a:endParaRPr>
          </a:p>
        </p:txBody>
      </p:sp>
      <p:sp>
        <p:nvSpPr>
          <p:cNvPr id="6" name="Rectangle 5"/>
          <p:cNvSpPr/>
          <p:nvPr/>
        </p:nvSpPr>
        <p:spPr>
          <a:xfrm>
            <a:off x="403938" y="2736328"/>
            <a:ext cx="458060" cy="42797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4"/>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4115851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6098"/>
            <a:ext cx="7886700" cy="1325563"/>
          </a:xfrm>
        </p:spPr>
        <p:txBody>
          <a:bodyPr>
            <a:normAutofit/>
          </a:bodyPr>
          <a:lstStyle/>
          <a:p>
            <a:pPr algn="ctr"/>
            <a:r>
              <a:rPr lang="en-US" sz="4600" dirty="0" smtClean="0">
                <a:latin typeface="+mn-lt"/>
              </a:rPr>
              <a:t>Institution Migration</a:t>
            </a:r>
            <a:endParaRPr lang="en-US" sz="4600" dirty="0">
              <a:latin typeface="+mn-lt"/>
            </a:endParaRPr>
          </a:p>
        </p:txBody>
      </p:sp>
      <p:sp>
        <p:nvSpPr>
          <p:cNvPr id="3" name="Content Placeholder 2"/>
          <p:cNvSpPr>
            <a:spLocks noGrp="1"/>
          </p:cNvSpPr>
          <p:nvPr>
            <p:ph idx="1"/>
          </p:nvPr>
        </p:nvSpPr>
        <p:spPr>
          <a:xfrm>
            <a:off x="628650" y="1521661"/>
            <a:ext cx="7886700" cy="4700588"/>
          </a:xfrm>
        </p:spPr>
        <p:txBody>
          <a:bodyPr>
            <a:noAutofit/>
          </a:bodyPr>
          <a:lstStyle/>
          <a:p>
            <a:r>
              <a:rPr lang="en-US" sz="2600" dirty="0" smtClean="0">
                <a:latin typeface="+mn-lt"/>
              </a:rPr>
              <a:t>Any mnemonics in your studbook that are using a historic/obsolete mnemonic will be automatically mapped to the current mnemonic during migration.</a:t>
            </a:r>
          </a:p>
          <a:p>
            <a:pPr lvl="1"/>
            <a:r>
              <a:rPr lang="en-US" sz="2600" dirty="0" smtClean="0">
                <a:latin typeface="+mn-lt"/>
              </a:rPr>
              <a:t>Institutions that cannot be mapped to the Global </a:t>
            </a:r>
            <a:r>
              <a:rPr lang="en-US" sz="2600" dirty="0">
                <a:latin typeface="+mn-lt"/>
              </a:rPr>
              <a:t>L</a:t>
            </a:r>
            <a:r>
              <a:rPr lang="en-US" sz="2600" dirty="0" smtClean="0">
                <a:latin typeface="+mn-lt"/>
              </a:rPr>
              <a:t>ist will be added as </a:t>
            </a:r>
            <a:r>
              <a:rPr lang="en-US" sz="2600" b="1" dirty="0" smtClean="0">
                <a:solidFill>
                  <a:srgbClr val="F26529"/>
                </a:solidFill>
                <a:latin typeface="+mn-lt"/>
              </a:rPr>
              <a:t>local institutions</a:t>
            </a:r>
            <a:r>
              <a:rPr lang="en-US" sz="2600" dirty="0" smtClean="0">
                <a:latin typeface="+mn-lt"/>
              </a:rPr>
              <a:t>.</a:t>
            </a:r>
          </a:p>
          <a:p>
            <a:pPr lvl="1"/>
            <a:r>
              <a:rPr lang="en-US" sz="2600" dirty="0" smtClean="0">
                <a:latin typeface="+mn-lt"/>
              </a:rPr>
              <a:t>Institutions that were local institutions in the legacy studbook may be mapped to a global institution in ZIMS if the system can find a match.</a:t>
            </a:r>
            <a:endParaRPr lang="en-US" sz="2600" dirty="0">
              <a:latin typeface="+mn-lt"/>
            </a:endParaRPr>
          </a:p>
          <a:p>
            <a:r>
              <a:rPr lang="en-US" sz="2600" dirty="0" smtClean="0">
                <a:latin typeface="+mn-lt"/>
              </a:rPr>
              <a:t>These </a:t>
            </a:r>
            <a:r>
              <a:rPr lang="en-US" sz="2600" dirty="0">
                <a:latin typeface="+mn-lt"/>
              </a:rPr>
              <a:t>changes are documented in the </a:t>
            </a:r>
            <a:r>
              <a:rPr lang="en-US" sz="2600" b="1" dirty="0">
                <a:solidFill>
                  <a:srgbClr val="F26529"/>
                </a:solidFill>
                <a:latin typeface="+mn-lt"/>
              </a:rPr>
              <a:t>Institution Location Mapping Report </a:t>
            </a:r>
            <a:r>
              <a:rPr lang="en-US" sz="2600" dirty="0">
                <a:solidFill>
                  <a:sysClr val="windowText" lastClr="000000"/>
                </a:solidFill>
                <a:latin typeface="+mn-lt"/>
              </a:rPr>
              <a:t>(under Tools).</a:t>
            </a:r>
            <a:endParaRPr lang="en-US" sz="2600" dirty="0">
              <a:solidFill>
                <a:srgbClr val="F26529"/>
              </a:solidFill>
              <a:latin typeface="+mn-lt"/>
            </a:endParaRPr>
          </a:p>
          <a:p>
            <a:endParaRPr lang="en-US" sz="2600" dirty="0">
              <a:latin typeface="+mn-lt"/>
            </a:endParaRPr>
          </a:p>
        </p:txBody>
      </p:sp>
      <p:sp>
        <p:nvSpPr>
          <p:cNvPr id="4" name="Slide Number Placeholder 3"/>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4146472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2133"/>
            <a:ext cx="7886700" cy="1325563"/>
          </a:xfrm>
        </p:spPr>
        <p:txBody>
          <a:bodyPr>
            <a:normAutofit/>
          </a:bodyPr>
          <a:lstStyle/>
          <a:p>
            <a:pPr algn="ctr"/>
            <a:r>
              <a:rPr lang="en-US" sz="4600" dirty="0" smtClean="0">
                <a:latin typeface="+mn-lt"/>
              </a:rPr>
              <a:t>Add Local Institution </a:t>
            </a:r>
            <a:endParaRPr lang="en-US" sz="4600" dirty="0">
              <a:latin typeface="+mn-lt"/>
            </a:endParaRPr>
          </a:p>
        </p:txBody>
      </p:sp>
      <p:sp>
        <p:nvSpPr>
          <p:cNvPr id="6" name="Content Placeholder 5"/>
          <p:cNvSpPr>
            <a:spLocks noGrp="1"/>
          </p:cNvSpPr>
          <p:nvPr>
            <p:ph idx="1"/>
          </p:nvPr>
        </p:nvSpPr>
        <p:spPr>
          <a:xfrm>
            <a:off x="628650" y="3738491"/>
            <a:ext cx="7886700" cy="2029419"/>
          </a:xfrm>
        </p:spPr>
        <p:txBody>
          <a:bodyPr>
            <a:noAutofit/>
          </a:bodyPr>
          <a:lstStyle/>
          <a:p>
            <a:pPr marL="0" indent="0">
              <a:buNone/>
            </a:pPr>
            <a:r>
              <a:rPr lang="en-US" sz="1900" dirty="0">
                <a:latin typeface="+mn-lt"/>
              </a:rPr>
              <a:t>To add an institution that is </a:t>
            </a:r>
            <a:r>
              <a:rPr lang="en-US" sz="1900" dirty="0" smtClean="0">
                <a:latin typeface="+mn-lt"/>
              </a:rPr>
              <a:t>not </a:t>
            </a:r>
            <a:r>
              <a:rPr lang="en-US" sz="1900" dirty="0">
                <a:latin typeface="+mn-lt"/>
              </a:rPr>
              <a:t>in the Global List, user can select “Add Local Institution” button.</a:t>
            </a:r>
          </a:p>
          <a:p>
            <a:pPr marL="0" indent="0">
              <a:spcBef>
                <a:spcPts val="0"/>
              </a:spcBef>
              <a:buNone/>
            </a:pPr>
            <a:r>
              <a:rPr lang="en-US" sz="1900" dirty="0">
                <a:latin typeface="+mn-lt"/>
              </a:rPr>
              <a:t>Always remember to check with Species360 before adding a Local Institution.</a:t>
            </a:r>
          </a:p>
          <a:p>
            <a:pPr marL="285750" indent="-285750">
              <a:spcBef>
                <a:spcPts val="0"/>
              </a:spcBef>
            </a:pPr>
            <a:r>
              <a:rPr lang="en-US" sz="1900" dirty="0">
                <a:latin typeface="+mn-lt"/>
              </a:rPr>
              <a:t>The institution may already be in the Global database and they can direct you to </a:t>
            </a:r>
            <a:r>
              <a:rPr lang="en-US" sz="1900" dirty="0" smtClean="0">
                <a:latin typeface="+mn-lt"/>
              </a:rPr>
              <a:t>it in the list.</a:t>
            </a:r>
            <a:endParaRPr lang="en-US" sz="1900" dirty="0">
              <a:latin typeface="+mn-lt"/>
            </a:endParaRPr>
          </a:p>
          <a:p>
            <a:pPr marL="285750" indent="-285750">
              <a:spcBef>
                <a:spcPts val="0"/>
              </a:spcBef>
            </a:pPr>
            <a:r>
              <a:rPr lang="en-US" sz="1900" dirty="0">
                <a:latin typeface="+mn-lt"/>
              </a:rPr>
              <a:t>Species360 can add it as a Global Institution for all users to access. </a:t>
            </a:r>
          </a:p>
          <a:p>
            <a:pPr marL="285750" indent="-285750">
              <a:spcBef>
                <a:spcPts val="0"/>
              </a:spcBef>
            </a:pPr>
            <a:r>
              <a:rPr lang="en-US" sz="1900" dirty="0">
                <a:latin typeface="+mn-lt"/>
              </a:rPr>
              <a:t>Contact </a:t>
            </a:r>
            <a:r>
              <a:rPr lang="en-US" sz="1900" dirty="0">
                <a:latin typeface="+mn-lt"/>
                <a:hlinkClick r:id="rId2"/>
              </a:rPr>
              <a:t>support@species360.org</a:t>
            </a:r>
            <a:r>
              <a:rPr lang="en-US" sz="1900" dirty="0">
                <a:latin typeface="+mn-lt"/>
              </a:rPr>
              <a:t> for guidance on local institutions</a:t>
            </a:r>
          </a:p>
          <a:p>
            <a:pPr>
              <a:spcBef>
                <a:spcPts val="0"/>
              </a:spcBef>
            </a:pPr>
            <a:endParaRPr lang="en-US" sz="1900" dirty="0">
              <a:latin typeface="+mn-lt"/>
            </a:endParaRPr>
          </a:p>
        </p:txBody>
      </p:sp>
      <p:sp>
        <p:nvSpPr>
          <p:cNvPr id="5" name="Slide Number Placeholder 4"/>
          <p:cNvSpPr>
            <a:spLocks noGrp="1"/>
          </p:cNvSpPr>
          <p:nvPr>
            <p:ph type="sldNum" sz="quarter" idx="12"/>
          </p:nvPr>
        </p:nvSpPr>
        <p:spPr/>
        <p:txBody>
          <a:bodyPr/>
          <a:lstStyle/>
          <a:p>
            <a:fld id="{D1A12E6A-C85A-496C-95D0-8B82A2649983}" type="slidenum">
              <a:rPr lang="en-US" smtClean="0"/>
              <a:t>9</a:t>
            </a:fld>
            <a:endParaRPr lang="en-US"/>
          </a:p>
        </p:txBody>
      </p:sp>
      <p:pic>
        <p:nvPicPr>
          <p:cNvPr id="3" name="Picture 2"/>
          <p:cNvPicPr>
            <a:picLocks noChangeAspect="1"/>
          </p:cNvPicPr>
          <p:nvPr/>
        </p:nvPicPr>
        <p:blipFill>
          <a:blip r:embed="rId3"/>
          <a:stretch>
            <a:fillRect/>
          </a:stretch>
        </p:blipFill>
        <p:spPr>
          <a:xfrm>
            <a:off x="842138" y="1138938"/>
            <a:ext cx="7190476" cy="2457143"/>
          </a:xfrm>
          <a:prstGeom prst="rect">
            <a:avLst/>
          </a:prstGeom>
          <a:ln>
            <a:solidFill>
              <a:schemeClr val="tx1"/>
            </a:solidFill>
          </a:ln>
        </p:spPr>
      </p:pic>
    </p:spTree>
    <p:extLst>
      <p:ext uri="{BB962C8B-B14F-4D97-AF65-F5344CB8AC3E}">
        <p14:creationId xmlns:p14="http://schemas.microsoft.com/office/powerpoint/2010/main" val="133513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3000</Module>
    <Review xmlns="00558959-21e2-49b6-8bc1-d46e8fb3ce16">Done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Jan 2019</Content_x0020_Last_x0020_Updated_x0020_on_x003a_>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4E090F3-2C69-4377-AE93-5D25D80650B1}"/>
</file>

<file path=customXml/itemProps2.xml><?xml version="1.0" encoding="utf-8"?>
<ds:datastoreItem xmlns:ds="http://schemas.openxmlformats.org/officeDocument/2006/customXml" ds:itemID="{5414AF0D-D22C-4CE1-B589-7211D32F71D8}"/>
</file>

<file path=customXml/itemProps3.xml><?xml version="1.0" encoding="utf-8"?>
<ds:datastoreItem xmlns:ds="http://schemas.openxmlformats.org/officeDocument/2006/customXml" ds:itemID="{20A68433-DA1D-4335-A396-7693C5C223F7}"/>
</file>

<file path=docProps/app.xml><?xml version="1.0" encoding="utf-8"?>
<Properties xmlns="http://schemas.openxmlformats.org/officeDocument/2006/extended-properties" xmlns:vt="http://schemas.openxmlformats.org/officeDocument/2006/docPropsVTypes">
  <Template/>
  <TotalTime>8990</TotalTime>
  <Words>1007</Words>
  <Application>Microsoft Office PowerPoint</Application>
  <PresentationFormat>On-screen Show (4:3)</PresentationFormat>
  <Paragraphs>105</Paragraphs>
  <Slides>21</Slides>
  <Notes>3</Notes>
  <HiddenSlides>0</HiddenSlides>
  <MMClips>0</MMClips>
  <ScaleCrop>false</ScaleCrop>
  <HeadingPairs>
    <vt:vector size="8" baseType="variant">
      <vt:variant>
        <vt:lpstr>Fonts Used</vt:lpstr>
      </vt:variant>
      <vt:variant>
        <vt:i4>5</vt:i4>
      </vt:variant>
      <vt:variant>
        <vt:lpstr>Theme</vt:lpstr>
      </vt:variant>
      <vt:variant>
        <vt:i4>16</vt:i4>
      </vt:variant>
      <vt:variant>
        <vt:lpstr>Embedded OLE Servers</vt:lpstr>
      </vt:variant>
      <vt:variant>
        <vt:i4>0</vt:i4>
      </vt:variant>
      <vt:variant>
        <vt:lpstr>Slide Titles</vt:lpstr>
      </vt:variant>
      <vt:variant>
        <vt:i4>21</vt:i4>
      </vt:variant>
    </vt:vector>
  </HeadingPairs>
  <TitlesOfParts>
    <vt:vector size="42" baseType="lpstr">
      <vt:lpstr>Arial</vt:lpstr>
      <vt:lpstr>Calibri</vt:lpstr>
      <vt:lpstr>Karla</vt:lpstr>
      <vt:lpstr>Lato Black</vt:lpstr>
      <vt:lpstr>Lato Light</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Studbook Institution List</vt:lpstr>
      <vt:lpstr>Institution List</vt:lpstr>
      <vt:lpstr>Institution List </vt:lpstr>
      <vt:lpstr>Institution List – Search/Filter </vt:lpstr>
      <vt:lpstr>Institution List - Export </vt:lpstr>
      <vt:lpstr>Institution List – Global List</vt:lpstr>
      <vt:lpstr>Institution List – Local List </vt:lpstr>
      <vt:lpstr>Institution Migration</vt:lpstr>
      <vt:lpstr>Add Local Institution </vt:lpstr>
      <vt:lpstr>Add Local Institution</vt:lpstr>
      <vt:lpstr>Add New Institution Details</vt:lpstr>
      <vt:lpstr>Institution List </vt:lpstr>
      <vt:lpstr>Institution Details &amp; Profile</vt:lpstr>
      <vt:lpstr>Institution Synonyms</vt:lpstr>
      <vt:lpstr>Institution Contacts</vt:lpstr>
      <vt:lpstr>Mark Institution Contact as Liaison</vt:lpstr>
      <vt:lpstr>Add Institution Contact</vt:lpstr>
      <vt:lpstr>View Institution Contact Details</vt:lpstr>
      <vt:lpstr>Add Institution Note</vt:lpstr>
      <vt:lpstr>Historic and Current Institutions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74</cp:revision>
  <dcterms:created xsi:type="dcterms:W3CDTF">2016-07-26T18:48:10Z</dcterms:created>
  <dcterms:modified xsi:type="dcterms:W3CDTF">2020-05-21T13:12:34Z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330800</vt:r8>
  </property>
  <property fmtid="{D5CDD505-2E9C-101B-9397-08002B2CF9AE}" pid="4" name="Updated on?">
    <vt:lpwstr>05/04/2018</vt:lpwstr>
  </property>
</Properties>
</file>