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50"/>
  </p:notesMasterIdLst>
  <p:sldIdLst>
    <p:sldId id="270" r:id="rId20"/>
    <p:sldId id="339" r:id="rId21"/>
    <p:sldId id="306" r:id="rId22"/>
    <p:sldId id="314" r:id="rId23"/>
    <p:sldId id="322" r:id="rId24"/>
    <p:sldId id="323" r:id="rId25"/>
    <p:sldId id="321" r:id="rId26"/>
    <p:sldId id="315" r:id="rId27"/>
    <p:sldId id="318" r:id="rId28"/>
    <p:sldId id="329" r:id="rId29"/>
    <p:sldId id="330" r:id="rId30"/>
    <p:sldId id="331" r:id="rId31"/>
    <p:sldId id="333" r:id="rId32"/>
    <p:sldId id="334" r:id="rId33"/>
    <p:sldId id="335" r:id="rId34"/>
    <p:sldId id="336" r:id="rId35"/>
    <p:sldId id="337" r:id="rId36"/>
    <p:sldId id="338" r:id="rId37"/>
    <p:sldId id="316" r:id="rId38"/>
    <p:sldId id="341" r:id="rId39"/>
    <p:sldId id="311" r:id="rId40"/>
    <p:sldId id="342" r:id="rId41"/>
    <p:sldId id="343" r:id="rId42"/>
    <p:sldId id="302" r:id="rId43"/>
    <p:sldId id="303" r:id="rId44"/>
    <p:sldId id="304" r:id="rId45"/>
    <p:sldId id="305" r:id="rId46"/>
    <p:sldId id="327" r:id="rId47"/>
    <p:sldId id="328" r:id="rId48"/>
    <p:sldId id="271" r:id="rId49"/>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1F9CC7-B84B-4D46-A605-0C5F17C6F0D1}" v="2" dt="2022-05-16T21:29:04.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87" autoAdjust="0"/>
    <p:restoredTop sz="79592" autoAdjust="0"/>
  </p:normalViewPr>
  <p:slideViewPr>
    <p:cSldViewPr snapToGrid="0" showGuides="1">
      <p:cViewPr varScale="1">
        <p:scale>
          <a:sx n="89" d="100"/>
          <a:sy n="89" d="100"/>
        </p:scale>
        <p:origin x="2010"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tags" Target="tags/tag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5CE96-FC88-4CE9-A432-3839C43E38B3}" type="datetimeFigureOut">
              <a:rPr lang="en-US" smtClean="0"/>
              <a:t>5/16/2022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C6EE6-CEBA-4C6A-8CCE-C8B5E6F242FB}" type="slidenum">
              <a:rPr lang="en-US" smtClean="0"/>
              <a:t>‹#›</a:t>
            </a:fld>
            <a:endParaRPr lang="en-US"/>
          </a:p>
        </p:txBody>
      </p:sp>
    </p:spTree>
    <p:extLst>
      <p:ext uri="{BB962C8B-B14F-4D97-AF65-F5344CB8AC3E}">
        <p14:creationId xmlns:p14="http://schemas.microsoft.com/office/powerpoint/2010/main" val="329807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4</a:t>
            </a:fld>
            <a:endParaRPr lang="en-US" dirty="0"/>
          </a:p>
        </p:txBody>
      </p:sp>
    </p:spTree>
    <p:extLst>
      <p:ext uri="{BB962C8B-B14F-4D97-AF65-F5344CB8AC3E}">
        <p14:creationId xmlns:p14="http://schemas.microsoft.com/office/powerpoint/2010/main" val="167038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29</a:t>
            </a:fld>
            <a:endParaRPr lang="en-US" dirty="0"/>
          </a:p>
        </p:txBody>
      </p:sp>
    </p:spTree>
    <p:extLst>
      <p:ext uri="{BB962C8B-B14F-4D97-AF65-F5344CB8AC3E}">
        <p14:creationId xmlns:p14="http://schemas.microsoft.com/office/powerpoint/2010/main" val="358009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5</a:t>
            </a:fld>
            <a:endParaRPr lang="en-US" dirty="0"/>
          </a:p>
        </p:txBody>
      </p:sp>
    </p:spTree>
    <p:extLst>
      <p:ext uri="{BB962C8B-B14F-4D97-AF65-F5344CB8AC3E}">
        <p14:creationId xmlns:p14="http://schemas.microsoft.com/office/powerpoint/2010/main" val="266926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6</a:t>
            </a:fld>
            <a:endParaRPr lang="en-US" dirty="0"/>
          </a:p>
        </p:txBody>
      </p:sp>
    </p:spTree>
    <p:extLst>
      <p:ext uri="{BB962C8B-B14F-4D97-AF65-F5344CB8AC3E}">
        <p14:creationId xmlns:p14="http://schemas.microsoft.com/office/powerpoint/2010/main" val="48333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8</a:t>
            </a:fld>
            <a:endParaRPr lang="en-US" dirty="0"/>
          </a:p>
        </p:txBody>
      </p:sp>
    </p:spTree>
    <p:extLst>
      <p:ext uri="{BB962C8B-B14F-4D97-AF65-F5344CB8AC3E}">
        <p14:creationId xmlns:p14="http://schemas.microsoft.com/office/powerpoint/2010/main" val="298700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E469875-51E0-4658-9A87-B8C9A86DC4BF}" type="slidenum">
              <a:rPr lang="en-US" smtClean="0"/>
              <a:t>10</a:t>
            </a:fld>
            <a:endParaRPr lang="en-US" dirty="0"/>
          </a:p>
        </p:txBody>
      </p:sp>
    </p:spTree>
    <p:extLst>
      <p:ext uri="{BB962C8B-B14F-4D97-AF65-F5344CB8AC3E}">
        <p14:creationId xmlns:p14="http://schemas.microsoft.com/office/powerpoint/2010/main" val="278898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5381E-EE89-46FE-BA93-B2C1029E137D}" type="slidenum">
              <a:rPr lang="en-US" smtClean="0"/>
              <a:t>11</a:t>
            </a:fld>
            <a:endParaRPr lang="en-US"/>
          </a:p>
        </p:txBody>
      </p:sp>
    </p:spTree>
    <p:extLst>
      <p:ext uri="{BB962C8B-B14F-4D97-AF65-F5344CB8AC3E}">
        <p14:creationId xmlns:p14="http://schemas.microsoft.com/office/powerpoint/2010/main" val="2515902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5381E-EE89-46FE-BA93-B2C1029E137D}" type="slidenum">
              <a:rPr lang="en-US" smtClean="0"/>
              <a:t>12</a:t>
            </a:fld>
            <a:endParaRPr lang="en-US"/>
          </a:p>
        </p:txBody>
      </p:sp>
    </p:spTree>
    <p:extLst>
      <p:ext uri="{BB962C8B-B14F-4D97-AF65-F5344CB8AC3E}">
        <p14:creationId xmlns:p14="http://schemas.microsoft.com/office/powerpoint/2010/main" val="1014004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19</a:t>
            </a:fld>
            <a:endParaRPr lang="en-US" dirty="0"/>
          </a:p>
        </p:txBody>
      </p:sp>
    </p:spTree>
    <p:extLst>
      <p:ext uri="{BB962C8B-B14F-4D97-AF65-F5344CB8AC3E}">
        <p14:creationId xmlns:p14="http://schemas.microsoft.com/office/powerpoint/2010/main" val="4234048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469875-51E0-4658-9A87-B8C9A86DC4BF}" type="slidenum">
              <a:rPr lang="en-US" smtClean="0"/>
              <a:t>28</a:t>
            </a:fld>
            <a:endParaRPr lang="en-US" dirty="0"/>
          </a:p>
        </p:txBody>
      </p:sp>
    </p:spTree>
    <p:extLst>
      <p:ext uri="{BB962C8B-B14F-4D97-AF65-F5344CB8AC3E}">
        <p14:creationId xmlns:p14="http://schemas.microsoft.com/office/powerpoint/2010/main" val="14463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B17B75-EF06-4B5A-BF43-8696A5689915}"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DFA6CB-230E-442B-9D0D-03603996CF26}"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24E2D5-0E77-43C5-9095-159940B0C5ED}"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1638E3-E4E0-4969-83B6-F40A9CCB366F}"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6BBB64-DE34-497E-8D26-1B162962744A}"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385982-F1AB-4A1C-B18B-90B19D1DED47}"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571D67-BCB1-413E-9992-2C88CE77411C}"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F42AA1-B3D3-4530-A4AB-F9B294F82E10}"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B2F30-C21E-4F5B-954B-6EE235930E0E}"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BC8FE6-4461-4405-B2DD-266349BBF5F6}"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2D0DE1-0C3C-408D-83F2-C5BB5E528F3C}"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C4EE6C-51BE-4359-88DB-26DDC4772848}"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605C1C-F001-479E-B53C-10B9BD1AAB70}"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A89B81-CADC-4B8E-88B5-2869B3A847AF}"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871359-D858-403F-81AC-5DFD260C3656}"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A6FC7-18DB-47F0-87B1-B6E5743D5A88}"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9D47F8-E0D8-4A0B-8AFA-ACAD206FE7CF}"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2659ED-564F-4C57-B3F2-020BA1EA3126}"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1259A-24C4-4A8E-8ED0-B2C6EC6BB18D}"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168C0B-43B3-4CCC-B080-3FFE703A6EB9}"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9C920A-3973-4C8A-AD3F-44487DCC1E83}"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4DA0DF-8E72-4E59-AB66-AC04FAB4B9E4}"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514A27-DD1A-4359-8161-09C853F72070}"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C63963-4B9E-4D0D-92B8-84CE407B612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37BCAD-D16E-4F26-AB37-580EA6F23E35}"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98F14C-20AB-44A3-80A7-B238297D541E}"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114686-0EDD-4599-B11E-9EF02C3EAF48}"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787510-5811-4D81-B0FA-52290471EBC7}"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0A3D5-AC93-4CA6-ADD5-6FB1C36E9C3F}"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6132CC-907E-4FFB-B379-43D8DD4D1CEB}"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2EBAEC-08D8-4E16-B624-99432DF8FB43}"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B2C3B2-D865-4308-B281-796826CDF363}"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7582CC-FFE8-4F24-9C2C-6BFEB990C53B}"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DC6A74-D7D6-4221-BA79-410BC7AB9E9B}"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3471DB-C309-40A1-A790-FB5EE9E5B6FB}"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EA37DA-3ED8-4F73-947D-0066D1B09905}"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BB28A6-F335-4244-A1AF-5C2EA8B48F04}"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1FE34D-BDF3-40DB-9CA2-661C62D20DB1}"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879042-35C8-4BF8-8BF2-E4989F556F73}"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11847D-25B2-454C-ACB3-2795C292B02B}"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03092A-7D9E-4546-8C94-08638E336102}"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92576F-DD8B-46DB-AC23-07A2B9C96D6E}"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6D4D36-FA01-463B-A2DA-85A76F02B5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B8B71F-0992-45A7-8489-39A62F04D173}"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0B3CD-2206-4306-8F5D-482CE9F4BBAF}"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4F1B4C-8F51-44F9-BD35-6968DE28D0CB}"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377117-B708-4018-9B1D-62A6303C28A6}"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CC2461-CB4E-46E1-A8D1-2B111840AECF}"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07E2A-A325-4DA3-8377-01D9D499EF1D}"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6DF523-8050-46B7-8C02-4AE376BCBB61}"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8EFA25-C196-4BD3-89D9-A2F6E0652FC0}"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B7136-3D6C-4564-B8CC-3E447C53E9C9}"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B60B9-6538-4BA9-88AE-F6B53C00C644}"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7BCFF1-658C-41D3-A73A-BEE2D1DD17DF}"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BDFA2-1915-4CC7-923A-B2D049531965}"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DAB3D-083F-40CA-8323-FE0827E10FE2}"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351F7E-4362-4F12-8B96-3CFCD6744832}"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4AC321-2FD2-40D5-A6F8-C55EBA3B8D68}"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D17B22-A650-4CBD-99E8-6A76BA110F1B}"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90D5F8-573F-4D3F-9493-3D5E3805F8E2}"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187F23-2AF1-47CF-9B66-E848B5C20949}"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1CC601-CDB8-4DFF-B49F-4AFA00EC3196}"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7EE2D-8FEA-4DB9-BAC7-79733369BE34}"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549C14-E6DE-4D84-9B5B-3D44020F3912}"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17CDA6-E3F4-4936-85DE-88E422FCB0E7}"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4478CF-DD8F-488F-9F4A-4F67E1DEDD45}"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CE0CA3-1137-4E35-BDDC-5F2C72AC75B3}"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D3A8D3-7FDC-4D2E-8867-AECE5642872B}"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2E473D-FC20-47FD-95C9-18A34A9BE3E2}"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CF69B-8ACB-4816-9CBB-2F6D8F9C82AC}"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D0DC6A-1DDC-4AD6-8D4E-CCFC8AA121FE}"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383B18-FBC6-4653-A496-CC16C3CCBC25}"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55C08-B4A8-4306-B7EC-312A20813E87}"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3EEA34-8F94-4C15-8FB6-AE11C667834A}"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C3A36E-56F7-417A-A210-1BCA972CEDFF}"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2C124F-7AF1-4C70-80A9-3ACB6C7D2F74}"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90A3BC-2908-4A5B-BE07-229AE807C972}"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79D86-DF97-49C2-B63A-C2D3E5B03974}"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48EB2B-A5C1-46C0-A6AD-CEF3AA1972FC}"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BFF80B-E0BE-465F-88A3-D79DBB4A9701}"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65A502-AC80-4820-B3F5-E9DB95F70138}"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EE8296-1809-4426-8C73-89D9755341DF}"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74FD2-1DBF-4FC3-91A3-BDEA5A9B022A}"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AA2E87-45CE-467C-8B02-68741DA8F184}"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06C35F-2D1D-4AD0-99E1-6BC201C46699}"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4E326D-F784-476D-9107-6AAE44D58C3A}"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B2E49E-FE48-43BD-AA89-D48F85CC4903}"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7C8B33-D833-41BD-A4D6-F48273635F33}"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AB273C-6DA2-4F70-AA87-9E062EECBEE3}"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7BD3D-22BC-44DB-AB29-77564283C80A}"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1FF495-4CAD-486B-B0A8-DDD7C7258974}"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99805B-3D06-45AD-A3D1-5A7870AB4DBB}"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C9EFD-74B1-41B1-89E0-B5603E900D23}"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A3A0D7-C882-4967-8C97-533EE3AA3C35}"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0A1BC5-474D-4683-A182-3B7A75EBF7C5}"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52BCCE-4476-4FF2-AEA2-306683FA6FF1}"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F46EB-BB60-4DBA-8500-AB5FD3C58E47}"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BCEBF-3947-48F4-9597-499519D9798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9FAF2E-FB2B-4955-886A-474B91BFF4F3}"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36F599-B316-46FB-94C7-6DE834BB8C18}"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35DBD1-4924-4BF6-BD48-8BF8EE578ED2}"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6E6A49-71E2-4565-B9D5-6835CA1DC7F0}"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74A4F4-5ABE-4CDC-8166-B925251827F9}"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12F0AB-1CB0-4F1B-8E02-D504AC6AD866}"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E664F-932F-44E9-BFD9-3DCCBC3E6EBA}"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6BA723-35B3-4E79-AB17-05B9EBEB091A}"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24F51-9483-461E-A5C1-84B0CF2FA6BD}"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02828F-01F0-498E-AB28-4369B4434CCC}"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790556-4C9D-4431-BD9A-94A3554FC708}"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FAC530-8173-4908-8EDB-FC34BD5732BC}"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25AE23-44DD-44E1-A0A1-E4E04B57EFE9}"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326436-2B50-4BF6-904F-72687B4646FF}"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81F1C-156E-406A-9117-5173B5D6ECC7}"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F55584-B4D7-411E-8D86-C56F1AF9ACD2}"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EA3CE8-AAB5-45F8-B520-A789A721E3C6}"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7D2905-F2DC-4B51-8223-F78F7FA9757C}"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991258-CF08-410B-B666-64F9AC23F14D}"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99C6CF-1188-4DD0-8073-EC5DCA53B454}"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DBFD41-6226-449A-B633-3BABF933AFBC}"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F2E846-3AAD-4EC4-BB70-47AD2C5416C8}"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21E3C-FF8E-4E07-9B74-265A28225CCD}"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FF3BA-3213-406C-8F9F-10D6A4D9E3BA}"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F505CA-BA3D-410A-B64E-72F14A8F0FD0}"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20FD2E-2021-421E-AD22-C2B61269A3DA}"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5BAC1A-087B-4085-BC99-BD4E5B53A0E8}"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36210D-BF03-4981-9222-591147F19778}"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738B15-A53B-4514-B467-4A374F8F13BC}"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3E51EF-EB47-455C-87D6-78C4F6688B28}"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83504F-33D6-4502-9794-9643A570A5DD}"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0F0DC1-5827-443B-BE0C-76934135A09C}"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CE3198-A9EF-4E16-8036-13F41D78749D}"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B9D0E-CEB8-4924-BF27-3DCC2F853ED3}"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CE07FA-44CA-4626-BE64-8DA858861A8D}"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810EEC-FD12-438C-8A57-DD07F48B99C8}"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8DF280-9633-44DA-808D-8A5D3A9B21FC}"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DAA16E-ABDB-4C33-AAAD-1828057B398A}"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B316C1-FCCE-4575-9AF7-4F4BC8CE5663}"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D6FBB8-C043-4D85-ABAF-FFA0EE4D2CA5}"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2E35BA-9DBC-4D57-8E7C-C51CC04382D6}"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0D7790-A99F-4CDE-8A5E-CAEC94D690E8}" type="datetime1">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439C8E-429A-4981-8DF3-71912856EB9A}" type="datetime1">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C17E9-39E2-4534-9B89-A7F96C8AF0F6}" type="datetime1">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FE7931-762A-491F-A40B-52BFC9551D12}"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6EDA1A-4F1E-451B-8FDA-2D0D3C7CC7A5}" type="datetime1">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AD734B2-6F3B-4666-95CA-5EBD62620A02}"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93E718E-0740-4BDD-9793-3A47E1654AB1}"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3F77F31-A8E7-4161-9709-9C9CEBA7D8CE}"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B3B0D26-61B8-4C70-A0F1-CFBDF1DC6B76}"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11A58BD-8F24-4B9E-9304-4A2C9AFE9FD6}"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2B6A3B9-4930-405C-90E3-BC75D3ABBB58}"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3EA5248-D5BA-4DA5-9C60-DDC8F1D368E1}"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7983B4F-4042-4F3C-B101-90F1D651DA6F}"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AE30000C-CB27-4353-980B-D6DCF9BA7780}"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E727A43-E4A6-431D-9F49-5D711B26AE7D}"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82004A6-4E1E-4857-834F-864A078BBE15}"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42BBC16-58FB-4541-89DB-3A6DA2E935B0}"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80ECF07-9B16-4D05-B358-1938DC999D12}"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85207F5-0093-4AA3-97F0-FD27F2A226F2}"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9B7BD49-DCA8-42D3-9A58-25D3216D7E12}"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FC852A7-37A4-4E5E-9DB6-7A756C52ADDD}" type="datetime1">
              <a:rPr lang="en-US" smtClean="0"/>
              <a:t>5/16/2022</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1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1.xml"/><Relationship Id="rId1" Type="http://schemas.openxmlformats.org/officeDocument/2006/relationships/tags" Target="../tags/tag14.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1.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5.xml"/><Relationship Id="rId1" Type="http://schemas.openxmlformats.org/officeDocument/2006/relationships/tags" Target="../tags/tag18.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5.xml"/><Relationship Id="rId1" Type="http://schemas.openxmlformats.org/officeDocument/2006/relationships/tags" Target="../tags/tag19.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2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1.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4.xml"/><Relationship Id="rId1" Type="http://schemas.openxmlformats.org/officeDocument/2006/relationships/tags" Target="../tags/tag23.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hyperlink" Target="mailto:Support@species360.org" TargetMode="External"/><Relationship Id="rId5" Type="http://schemas.openxmlformats.org/officeDocument/2006/relationships/image" Target="../media/image39.png"/><Relationship Id="rId4" Type="http://schemas.openxmlformats.org/officeDocument/2006/relationships/image" Target="../media/image38.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9.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latin typeface="+mn-lt"/>
              </a:rPr>
              <a:t>Studbook Animal Lists</a:t>
            </a:r>
          </a:p>
        </p:txBody>
      </p:sp>
      <p:pic>
        <p:nvPicPr>
          <p:cNvPr id="6" name="Picture 5"/>
          <p:cNvPicPr>
            <a:picLocks noChangeAspect="1"/>
          </p:cNvPicPr>
          <p:nvPr/>
        </p:nvPicPr>
        <p:blipFill>
          <a:blip r:embed="rId3"/>
          <a:stretch>
            <a:fillRect/>
          </a:stretch>
        </p:blipFill>
        <p:spPr>
          <a:xfrm>
            <a:off x="3030924" y="3509963"/>
            <a:ext cx="3305175" cy="1419225"/>
          </a:xfrm>
          <a:prstGeom prst="rect">
            <a:avLst/>
          </a:prstGeom>
        </p:spPr>
      </p:pic>
      <p:sp>
        <p:nvSpPr>
          <p:cNvPr id="3" name="Slide Number Placeholder 2"/>
          <p:cNvSpPr>
            <a:spLocks noGrp="1"/>
          </p:cNvSpPr>
          <p:nvPr>
            <p:ph type="sldNum" sz="quarter" idx="12"/>
          </p:nvPr>
        </p:nvSpPr>
        <p:spPr/>
        <p:txBody>
          <a:bodyPr/>
          <a:lstStyle/>
          <a:p>
            <a:fld id="{D1A12E6A-C85A-496C-95D0-8B82A2649983}" type="slidenum">
              <a:rPr lang="en-US" smtClean="0"/>
              <a:t>1</a:t>
            </a:fld>
            <a:endParaRPr lang="en-US"/>
          </a:p>
        </p:txBody>
      </p:sp>
    </p:spTree>
    <p:custDataLst>
      <p:tags r:id="rId1"/>
    </p:custDataLst>
    <p:extLst>
      <p:ext uri="{BB962C8B-B14F-4D97-AF65-F5344CB8AC3E}">
        <p14:creationId xmlns:p14="http://schemas.microsoft.com/office/powerpoint/2010/main" val="1347708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806"/>
            <a:ext cx="7886700" cy="1325563"/>
          </a:xfrm>
        </p:spPr>
        <p:txBody>
          <a:bodyPr>
            <a:normAutofit/>
          </a:bodyPr>
          <a:lstStyle/>
          <a:p>
            <a:pPr algn="ctr"/>
            <a:r>
              <a:rPr lang="en-US" sz="4600" dirty="0">
                <a:latin typeface="+mn-lt"/>
              </a:rPr>
              <a:t>Filter Animal List</a:t>
            </a:r>
          </a:p>
        </p:txBody>
      </p:sp>
      <p:sp>
        <p:nvSpPr>
          <p:cNvPr id="3" name="Content Placeholder 2"/>
          <p:cNvSpPr>
            <a:spLocks noGrp="1"/>
          </p:cNvSpPr>
          <p:nvPr>
            <p:ph idx="1"/>
          </p:nvPr>
        </p:nvSpPr>
        <p:spPr>
          <a:xfrm>
            <a:off x="628650" y="4527394"/>
            <a:ext cx="7886700" cy="1437695"/>
          </a:xfrm>
        </p:spPr>
        <p:txBody>
          <a:bodyPr/>
          <a:lstStyle/>
          <a:p>
            <a:pPr marL="0" indent="0" algn="ctr">
              <a:buNone/>
            </a:pPr>
            <a:r>
              <a:rPr lang="en-US" dirty="0">
                <a:latin typeface="+mn-lt"/>
              </a:rPr>
              <a:t>Select the arrow on the filter bar to open the filter screen options.</a:t>
            </a:r>
          </a:p>
        </p:txBody>
      </p:sp>
      <p:pic>
        <p:nvPicPr>
          <p:cNvPr id="5" name="Picture 4"/>
          <p:cNvPicPr>
            <a:picLocks noChangeAspect="1"/>
          </p:cNvPicPr>
          <p:nvPr/>
        </p:nvPicPr>
        <p:blipFill rotWithShape="1">
          <a:blip r:embed="rId4"/>
          <a:srcRect t="5795"/>
          <a:stretch/>
        </p:blipFill>
        <p:spPr>
          <a:xfrm>
            <a:off x="919271" y="1356153"/>
            <a:ext cx="7305457" cy="2988526"/>
          </a:xfrm>
          <a:prstGeom prst="rect">
            <a:avLst/>
          </a:prstGeom>
          <a:ln w="19050">
            <a:solidFill>
              <a:schemeClr val="tx1"/>
            </a:solidFill>
          </a:ln>
        </p:spPr>
      </p:pic>
      <p:cxnSp>
        <p:nvCxnSpPr>
          <p:cNvPr id="8" name="Straight Arrow Connector 7"/>
          <p:cNvCxnSpPr/>
          <p:nvPr/>
        </p:nvCxnSpPr>
        <p:spPr>
          <a:xfrm>
            <a:off x="6953930" y="1834529"/>
            <a:ext cx="100853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1A12E6A-C85A-496C-95D0-8B82A2649983}" type="slidenum">
              <a:rPr lang="en-US" smtClean="0"/>
              <a:t>10</a:t>
            </a:fld>
            <a:endParaRPr lang="en-US"/>
          </a:p>
        </p:txBody>
      </p:sp>
    </p:spTree>
    <p:custDataLst>
      <p:tags r:id="rId1"/>
    </p:custDataLst>
    <p:extLst>
      <p:ext uri="{BB962C8B-B14F-4D97-AF65-F5344CB8AC3E}">
        <p14:creationId xmlns:p14="http://schemas.microsoft.com/office/powerpoint/2010/main" val="63598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600" dirty="0">
                <a:latin typeface="+mn-lt"/>
              </a:rPr>
              <a:t>Animal List Filters </a:t>
            </a:r>
          </a:p>
        </p:txBody>
      </p:sp>
      <p:sp>
        <p:nvSpPr>
          <p:cNvPr id="4" name="Content Placeholder 3"/>
          <p:cNvSpPr>
            <a:spLocks noGrp="1"/>
          </p:cNvSpPr>
          <p:nvPr>
            <p:ph idx="1"/>
          </p:nvPr>
        </p:nvSpPr>
        <p:spPr>
          <a:xfrm>
            <a:off x="628650" y="4371277"/>
            <a:ext cx="7886700" cy="1571509"/>
          </a:xfrm>
        </p:spPr>
        <p:txBody>
          <a:bodyPr>
            <a:normAutofit fontScale="77500" lnSpcReduction="20000"/>
          </a:bodyPr>
          <a:lstStyle/>
          <a:p>
            <a:pPr marL="214313" indent="-214313"/>
            <a:r>
              <a:rPr lang="en-US" sz="2600" dirty="0">
                <a:latin typeface="+mn-lt"/>
              </a:rPr>
              <a:t>A variety of filters can be applied to the animal lists via the filter screen.</a:t>
            </a:r>
          </a:p>
          <a:p>
            <a:pPr marL="214313" indent="-214313"/>
            <a:r>
              <a:rPr lang="en-US" sz="2600" dirty="0">
                <a:latin typeface="+mn-lt"/>
              </a:rPr>
              <a:t>The Status box allows you to select multiple filters; all others are single </a:t>
            </a:r>
            <a:r>
              <a:rPr lang="en-US" sz="2600">
                <a:latin typeface="+mn-lt"/>
              </a:rPr>
              <a:t>select filters</a:t>
            </a:r>
            <a:endParaRPr lang="en-US" sz="2600" dirty="0">
              <a:latin typeface="+mn-lt"/>
            </a:endParaRPr>
          </a:p>
          <a:p>
            <a:pPr marL="214313" indent="-214313"/>
            <a:r>
              <a:rPr lang="en-US" sz="2600" dirty="0">
                <a:latin typeface="+mn-lt"/>
              </a:rPr>
              <a:t>Living Animal List filters by default are set for “Alive as of today’s date”</a:t>
            </a:r>
          </a:p>
          <a:p>
            <a:pPr marL="214313" indent="-214313"/>
            <a:r>
              <a:rPr lang="en-US" sz="2600" dirty="0">
                <a:latin typeface="+mn-lt"/>
              </a:rPr>
              <a:t>All Animal list has no filters by default</a:t>
            </a:r>
          </a:p>
          <a:p>
            <a:endParaRPr lang="en-US" dirty="0"/>
          </a:p>
        </p:txBody>
      </p:sp>
      <p:pic>
        <p:nvPicPr>
          <p:cNvPr id="3" name="Picture 2"/>
          <p:cNvPicPr>
            <a:picLocks noChangeAspect="1"/>
          </p:cNvPicPr>
          <p:nvPr/>
        </p:nvPicPr>
        <p:blipFill>
          <a:blip r:embed="rId4"/>
          <a:stretch>
            <a:fillRect/>
          </a:stretch>
        </p:blipFill>
        <p:spPr>
          <a:xfrm>
            <a:off x="1277503" y="1489349"/>
            <a:ext cx="6432640" cy="2753699"/>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11</a:t>
            </a:fld>
            <a:endParaRPr lang="en-US"/>
          </a:p>
        </p:txBody>
      </p:sp>
    </p:spTree>
    <p:custDataLst>
      <p:tags r:id="rId1"/>
    </p:custDataLst>
    <p:extLst>
      <p:ext uri="{BB962C8B-B14F-4D97-AF65-F5344CB8AC3E}">
        <p14:creationId xmlns:p14="http://schemas.microsoft.com/office/powerpoint/2010/main" val="360425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3614"/>
            <a:ext cx="7886700" cy="1325563"/>
          </a:xfrm>
        </p:spPr>
        <p:txBody>
          <a:bodyPr>
            <a:normAutofit/>
          </a:bodyPr>
          <a:lstStyle/>
          <a:p>
            <a:pPr algn="ctr"/>
            <a:r>
              <a:rPr lang="en-US" sz="4600" dirty="0">
                <a:latin typeface="+mn-lt"/>
              </a:rPr>
              <a:t>Date Filters </a:t>
            </a:r>
          </a:p>
        </p:txBody>
      </p:sp>
      <p:sp>
        <p:nvSpPr>
          <p:cNvPr id="4" name="Content Placeholder 3"/>
          <p:cNvSpPr>
            <a:spLocks noGrp="1"/>
          </p:cNvSpPr>
          <p:nvPr>
            <p:ph idx="1"/>
          </p:nvPr>
        </p:nvSpPr>
        <p:spPr>
          <a:xfrm>
            <a:off x="5564459" y="1839950"/>
            <a:ext cx="3189248" cy="4069383"/>
          </a:xfrm>
        </p:spPr>
        <p:txBody>
          <a:bodyPr>
            <a:normAutofit/>
          </a:bodyPr>
          <a:lstStyle/>
          <a:p>
            <a:pPr marL="0" indent="0">
              <a:buNone/>
            </a:pPr>
            <a:r>
              <a:rPr lang="en-US" sz="2000" b="1" dirty="0">
                <a:latin typeface="+mn-lt"/>
              </a:rPr>
              <a:t>Date Filter Options: </a:t>
            </a:r>
          </a:p>
          <a:p>
            <a:pPr marL="100013" indent="-214313"/>
            <a:r>
              <a:rPr lang="en-US" sz="2000" b="1" dirty="0">
                <a:latin typeface="+mn-lt"/>
              </a:rPr>
              <a:t>As of end date</a:t>
            </a:r>
            <a:r>
              <a:rPr lang="en-US" sz="2000" dirty="0">
                <a:latin typeface="+mn-lt"/>
              </a:rPr>
              <a:t>: Shows record types selected as of the date entered. </a:t>
            </a:r>
          </a:p>
          <a:p>
            <a:pPr marL="100013" indent="-214313"/>
            <a:r>
              <a:rPr lang="en-US" sz="2000" b="1" dirty="0">
                <a:latin typeface="+mn-lt"/>
              </a:rPr>
              <a:t>Date Range:  </a:t>
            </a:r>
            <a:r>
              <a:rPr lang="en-US" sz="2000" dirty="0">
                <a:latin typeface="+mn-lt"/>
              </a:rPr>
              <a:t>Shows record types selected during the date range selected.</a:t>
            </a:r>
          </a:p>
          <a:p>
            <a:pPr marL="100013" indent="-214313"/>
            <a:r>
              <a:rPr lang="en-US" sz="2000" b="1" dirty="0">
                <a:latin typeface="+mn-lt"/>
              </a:rPr>
              <a:t>No Restriction:  </a:t>
            </a:r>
            <a:r>
              <a:rPr lang="en-US" sz="2000" dirty="0">
                <a:latin typeface="+mn-lt"/>
              </a:rPr>
              <a:t>No date restriction applied to the record types selected.</a:t>
            </a:r>
          </a:p>
          <a:p>
            <a:endParaRPr lang="en-US" dirty="0"/>
          </a:p>
        </p:txBody>
      </p:sp>
      <p:pic>
        <p:nvPicPr>
          <p:cNvPr id="3" name="Picture 2"/>
          <p:cNvPicPr>
            <a:picLocks noChangeAspect="1"/>
          </p:cNvPicPr>
          <p:nvPr/>
        </p:nvPicPr>
        <p:blipFill rotWithShape="1">
          <a:blip r:embed="rId4"/>
          <a:srcRect l="453" r="56500" b="33127"/>
          <a:stretch/>
        </p:blipFill>
        <p:spPr>
          <a:xfrm>
            <a:off x="904770" y="1997968"/>
            <a:ext cx="4495800" cy="2985764"/>
          </a:xfrm>
          <a:prstGeom prst="rect">
            <a:avLst/>
          </a:prstGeom>
          <a:ln w="12700">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12</a:t>
            </a:fld>
            <a:endParaRPr lang="en-US"/>
          </a:p>
        </p:txBody>
      </p:sp>
    </p:spTree>
    <p:custDataLst>
      <p:tags r:id="rId1"/>
    </p:custDataLst>
    <p:extLst>
      <p:ext uri="{BB962C8B-B14F-4D97-AF65-F5344CB8AC3E}">
        <p14:creationId xmlns:p14="http://schemas.microsoft.com/office/powerpoint/2010/main" val="3729804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600" dirty="0">
                <a:latin typeface="+mn-lt"/>
              </a:rPr>
              <a:t>UDF Filters</a:t>
            </a:r>
          </a:p>
        </p:txBody>
      </p:sp>
      <p:sp>
        <p:nvSpPr>
          <p:cNvPr id="6" name="Content Placeholder 5"/>
          <p:cNvSpPr>
            <a:spLocks noGrp="1"/>
          </p:cNvSpPr>
          <p:nvPr>
            <p:ph idx="1"/>
          </p:nvPr>
        </p:nvSpPr>
        <p:spPr>
          <a:xfrm>
            <a:off x="5965902" y="1697517"/>
            <a:ext cx="2955074" cy="4351338"/>
          </a:xfrm>
        </p:spPr>
        <p:txBody>
          <a:bodyPr>
            <a:noAutofit/>
          </a:bodyPr>
          <a:lstStyle/>
          <a:p>
            <a:pPr marL="214313" indent="-214313"/>
            <a:r>
              <a:rPr lang="en-US" sz="2200" dirty="0">
                <a:latin typeface="+mn-lt"/>
              </a:rPr>
              <a:t>User can apply UDF filtering to the list by selecting the Add UDF Filters button</a:t>
            </a:r>
          </a:p>
          <a:p>
            <a:pPr marL="214313" indent="-214313"/>
            <a:r>
              <a:rPr lang="en-US" sz="2200" dirty="0">
                <a:latin typeface="+mn-lt"/>
              </a:rPr>
              <a:t>User can select one or multiple UDF types to filter the animal list </a:t>
            </a:r>
          </a:p>
          <a:p>
            <a:r>
              <a:rPr lang="en-US" sz="2200" dirty="0">
                <a:latin typeface="+mn-lt"/>
              </a:rPr>
              <a:t>‘and” “or” options allow user to specify and add multiple UDF filters at the same time.</a:t>
            </a:r>
          </a:p>
          <a:p>
            <a:endParaRPr lang="en-US" sz="2200" dirty="0">
              <a:latin typeface="+mn-lt"/>
            </a:endParaRPr>
          </a:p>
        </p:txBody>
      </p:sp>
      <p:pic>
        <p:nvPicPr>
          <p:cNvPr id="3" name="Picture 2"/>
          <p:cNvPicPr>
            <a:picLocks noChangeAspect="1"/>
          </p:cNvPicPr>
          <p:nvPr/>
        </p:nvPicPr>
        <p:blipFill rotWithShape="1">
          <a:blip r:embed="rId3"/>
          <a:srcRect l="468" r="16685"/>
          <a:stretch/>
        </p:blipFill>
        <p:spPr>
          <a:xfrm>
            <a:off x="628651" y="1824477"/>
            <a:ext cx="5238017" cy="3424299"/>
          </a:xfrm>
          <a:prstGeom prst="rect">
            <a:avLst/>
          </a:prstGeom>
          <a:ln w="28575">
            <a:solidFill>
              <a:schemeClr val="tx1"/>
            </a:solidFill>
          </a:ln>
        </p:spPr>
      </p:pic>
      <p:pic>
        <p:nvPicPr>
          <p:cNvPr id="5" name="Picture 4"/>
          <p:cNvPicPr>
            <a:picLocks noChangeAspect="1"/>
          </p:cNvPicPr>
          <p:nvPr/>
        </p:nvPicPr>
        <p:blipFill>
          <a:blip r:embed="rId4"/>
          <a:stretch>
            <a:fillRect/>
          </a:stretch>
        </p:blipFill>
        <p:spPr>
          <a:xfrm>
            <a:off x="1090246" y="2298595"/>
            <a:ext cx="4314825" cy="2164556"/>
          </a:xfrm>
          <a:prstGeom prst="rect">
            <a:avLst/>
          </a:prstGeom>
          <a:ln w="38100">
            <a:solidFill>
              <a:schemeClr val="tx1"/>
            </a:solidFill>
          </a:ln>
        </p:spPr>
      </p:pic>
      <p:pic>
        <p:nvPicPr>
          <p:cNvPr id="4" name="Picture 3"/>
          <p:cNvPicPr>
            <a:picLocks noChangeAspect="1"/>
          </p:cNvPicPr>
          <p:nvPr/>
        </p:nvPicPr>
        <p:blipFill rotWithShape="1">
          <a:blip r:embed="rId5"/>
          <a:srcRect l="2469" r="4166" b="652"/>
          <a:stretch/>
        </p:blipFill>
        <p:spPr>
          <a:xfrm>
            <a:off x="2622885" y="2548062"/>
            <a:ext cx="1227221" cy="1774283"/>
          </a:xfrm>
          <a:prstGeom prst="rect">
            <a:avLst/>
          </a:prstGeom>
          <a:ln w="28575">
            <a:solidFill>
              <a:schemeClr val="tx1"/>
            </a:solidFill>
          </a:ln>
        </p:spPr>
      </p:pic>
      <p:sp>
        <p:nvSpPr>
          <p:cNvPr id="7" name="Slide Number Placeholder 6"/>
          <p:cNvSpPr>
            <a:spLocks noGrp="1"/>
          </p:cNvSpPr>
          <p:nvPr>
            <p:ph type="sldNum" sz="quarter" idx="12"/>
          </p:nvPr>
        </p:nvSpPr>
        <p:spPr/>
        <p:txBody>
          <a:bodyPr/>
          <a:lstStyle/>
          <a:p>
            <a:fld id="{D1A12E6A-C85A-496C-95D0-8B82A2649983}" type="slidenum">
              <a:rPr lang="en-US" smtClean="0"/>
              <a:t>13</a:t>
            </a:fld>
            <a:endParaRPr lang="en-US"/>
          </a:p>
        </p:txBody>
      </p:sp>
    </p:spTree>
    <p:custDataLst>
      <p:tags r:id="rId1"/>
    </p:custDataLst>
    <p:extLst>
      <p:ext uri="{BB962C8B-B14F-4D97-AF65-F5344CB8AC3E}">
        <p14:creationId xmlns:p14="http://schemas.microsoft.com/office/powerpoint/2010/main" val="68293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03" y="252841"/>
            <a:ext cx="8281174" cy="1325563"/>
          </a:xfrm>
        </p:spPr>
        <p:txBody>
          <a:bodyPr>
            <a:noAutofit/>
          </a:bodyPr>
          <a:lstStyle/>
          <a:p>
            <a:pPr algn="ctr"/>
            <a:r>
              <a:rPr lang="en-US" sz="4600" dirty="0">
                <a:latin typeface="+mn-lt"/>
              </a:rPr>
              <a:t>Institution Filters/Fed File Filters </a:t>
            </a:r>
          </a:p>
        </p:txBody>
      </p:sp>
      <p:pic>
        <p:nvPicPr>
          <p:cNvPr id="6" name="Picture 5"/>
          <p:cNvPicPr>
            <a:picLocks noChangeAspect="1"/>
          </p:cNvPicPr>
          <p:nvPr/>
        </p:nvPicPr>
        <p:blipFill rotWithShape="1">
          <a:blip r:embed="rId3"/>
          <a:srcRect r="13208" b="7239"/>
          <a:stretch/>
        </p:blipFill>
        <p:spPr>
          <a:xfrm>
            <a:off x="473003" y="1962907"/>
            <a:ext cx="3856542" cy="3452489"/>
          </a:xfrm>
          <a:prstGeom prst="rect">
            <a:avLst/>
          </a:prstGeom>
          <a:ln w="12700">
            <a:solidFill>
              <a:schemeClr val="tx1"/>
            </a:solidFill>
          </a:ln>
        </p:spPr>
      </p:pic>
      <p:sp>
        <p:nvSpPr>
          <p:cNvPr id="7" name="Content Placeholder 5"/>
          <p:cNvSpPr txBox="1">
            <a:spLocks/>
          </p:cNvSpPr>
          <p:nvPr/>
        </p:nvSpPr>
        <p:spPr>
          <a:xfrm>
            <a:off x="4329545" y="1734522"/>
            <a:ext cx="458027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latin typeface="+mn-lt"/>
              </a:rPr>
              <a:t>Institution filters replace legacy FED files</a:t>
            </a:r>
          </a:p>
          <a:p>
            <a:pPr marL="557213" lvl="1" indent="-214313"/>
            <a:r>
              <a:rPr lang="en-US" sz="1800" dirty="0">
                <a:latin typeface="+mn-lt"/>
              </a:rPr>
              <a:t>Species360 keeps the institution list up-to-date, users no longer need to receive new fed filters to keep their institution list up-to-date!</a:t>
            </a:r>
          </a:p>
          <a:p>
            <a:pPr marL="214313" indent="-214313"/>
            <a:r>
              <a:rPr lang="en-US" sz="1800" dirty="0">
                <a:latin typeface="+mn-lt"/>
              </a:rPr>
              <a:t>User can create institution/region filters by typing in the name of the location they want to filter by.</a:t>
            </a:r>
          </a:p>
          <a:p>
            <a:pPr marL="557213" lvl="1" indent="-214313"/>
            <a:r>
              <a:rPr lang="en-US" sz="1800" dirty="0">
                <a:latin typeface="+mn-lt"/>
              </a:rPr>
              <a:t>If there are institutions within the filter they chose that need to be excluded, the “exclude institution” box should be selected and user types institution to exclude it from the filter.</a:t>
            </a:r>
          </a:p>
          <a:p>
            <a:pPr marL="1014413" lvl="2" indent="-214313"/>
            <a:r>
              <a:rPr lang="en-US" sz="1800" dirty="0">
                <a:latin typeface="+mn-lt"/>
              </a:rPr>
              <a:t>See the following slides for examples  </a:t>
            </a:r>
          </a:p>
          <a:p>
            <a:pPr marL="557213" lvl="1" indent="-214313"/>
            <a:endParaRPr lang="en-US" sz="1350" dirty="0"/>
          </a:p>
        </p:txBody>
      </p:sp>
      <p:sp>
        <p:nvSpPr>
          <p:cNvPr id="3" name="Slide Number Placeholder 2"/>
          <p:cNvSpPr>
            <a:spLocks noGrp="1"/>
          </p:cNvSpPr>
          <p:nvPr>
            <p:ph type="sldNum" sz="quarter" idx="12"/>
          </p:nvPr>
        </p:nvSpPr>
        <p:spPr/>
        <p:txBody>
          <a:bodyPr/>
          <a:lstStyle/>
          <a:p>
            <a:fld id="{D1A12E6A-C85A-496C-95D0-8B82A2649983}" type="slidenum">
              <a:rPr lang="en-US" smtClean="0"/>
              <a:t>14</a:t>
            </a:fld>
            <a:endParaRPr lang="en-US"/>
          </a:p>
        </p:txBody>
      </p:sp>
    </p:spTree>
    <p:custDataLst>
      <p:tags r:id="rId1"/>
    </p:custDataLst>
    <p:extLst>
      <p:ext uri="{BB962C8B-B14F-4D97-AF65-F5344CB8AC3E}">
        <p14:creationId xmlns:p14="http://schemas.microsoft.com/office/powerpoint/2010/main" val="238688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600" dirty="0">
                <a:latin typeface="+mn-lt"/>
              </a:rPr>
              <a:t>Institution Filters</a:t>
            </a:r>
          </a:p>
        </p:txBody>
      </p:sp>
      <p:pic>
        <p:nvPicPr>
          <p:cNvPr id="3" name="Picture 2"/>
          <p:cNvPicPr>
            <a:picLocks noChangeAspect="1"/>
          </p:cNvPicPr>
          <p:nvPr/>
        </p:nvPicPr>
        <p:blipFill>
          <a:blip r:embed="rId3"/>
          <a:stretch>
            <a:fillRect/>
          </a:stretch>
        </p:blipFill>
        <p:spPr>
          <a:xfrm>
            <a:off x="838182" y="1869823"/>
            <a:ext cx="7467636" cy="2922119"/>
          </a:xfrm>
          <a:prstGeom prst="rect">
            <a:avLst/>
          </a:prstGeom>
          <a:ln w="12700">
            <a:solidFill>
              <a:schemeClr val="tx1"/>
            </a:solidFill>
          </a:ln>
        </p:spPr>
      </p:pic>
      <p:sp>
        <p:nvSpPr>
          <p:cNvPr id="4" name="TextBox 3"/>
          <p:cNvSpPr txBox="1"/>
          <p:nvPr/>
        </p:nvSpPr>
        <p:spPr>
          <a:xfrm>
            <a:off x="3540512" y="3692649"/>
            <a:ext cx="4629150" cy="923330"/>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In this example: The institution list is filtered by ZAA and San Diego included. Then SYDNEY was excluded from the filter.  </a:t>
            </a:r>
          </a:p>
          <a:p>
            <a:r>
              <a:rPr lang="en-US" sz="1350" dirty="0"/>
              <a:t>When this filter is run, all animals that are at ZAA institution (excluding SYDNEY) and San Diego will display in the animal list.</a:t>
            </a:r>
          </a:p>
        </p:txBody>
      </p:sp>
      <p:sp>
        <p:nvSpPr>
          <p:cNvPr id="5" name="Slide Number Placeholder 4"/>
          <p:cNvSpPr>
            <a:spLocks noGrp="1"/>
          </p:cNvSpPr>
          <p:nvPr>
            <p:ph type="sldNum" sz="quarter" idx="12"/>
          </p:nvPr>
        </p:nvSpPr>
        <p:spPr/>
        <p:txBody>
          <a:bodyPr/>
          <a:lstStyle/>
          <a:p>
            <a:fld id="{D1A12E6A-C85A-496C-95D0-8B82A2649983}" type="slidenum">
              <a:rPr lang="en-US" smtClean="0"/>
              <a:t>15</a:t>
            </a:fld>
            <a:endParaRPr lang="en-US"/>
          </a:p>
        </p:txBody>
      </p:sp>
    </p:spTree>
    <p:custDataLst>
      <p:tags r:id="rId1"/>
    </p:custDataLst>
    <p:extLst>
      <p:ext uri="{BB962C8B-B14F-4D97-AF65-F5344CB8AC3E}">
        <p14:creationId xmlns:p14="http://schemas.microsoft.com/office/powerpoint/2010/main" val="1471961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600" dirty="0">
                <a:latin typeface="+mn-lt"/>
              </a:rPr>
              <a:t>Save Institutional Filters </a:t>
            </a:r>
          </a:p>
        </p:txBody>
      </p:sp>
      <p:sp>
        <p:nvSpPr>
          <p:cNvPr id="7" name="Content Placeholder 6"/>
          <p:cNvSpPr>
            <a:spLocks noGrp="1"/>
          </p:cNvSpPr>
          <p:nvPr>
            <p:ph idx="1"/>
          </p:nvPr>
        </p:nvSpPr>
        <p:spPr>
          <a:xfrm>
            <a:off x="4391890" y="1825625"/>
            <a:ext cx="4350666" cy="4351338"/>
          </a:xfrm>
        </p:spPr>
        <p:txBody>
          <a:bodyPr>
            <a:normAutofit/>
          </a:bodyPr>
          <a:lstStyle/>
          <a:p>
            <a:pPr marL="214313" indent="-214313"/>
            <a:r>
              <a:rPr lang="en-US" sz="2000" dirty="0">
                <a:latin typeface="+mn-lt"/>
              </a:rPr>
              <a:t>Inside the institution filter tab, there is an option to save the institution filters.</a:t>
            </a:r>
          </a:p>
          <a:p>
            <a:endParaRPr lang="en-US" sz="2000" dirty="0">
              <a:latin typeface="+mn-lt"/>
            </a:endParaRPr>
          </a:p>
          <a:p>
            <a:pPr marL="214313" indent="-214313"/>
            <a:r>
              <a:rPr lang="en-US" sz="2000" dirty="0">
                <a:latin typeface="+mn-lt"/>
              </a:rPr>
              <a:t>To save a filter, select the disk icon to save a filter you created – must build the filter before you can save.</a:t>
            </a:r>
          </a:p>
          <a:p>
            <a:pPr marL="214313" indent="-214313"/>
            <a:endParaRPr lang="en-US" sz="2000" dirty="0">
              <a:latin typeface="+mn-lt"/>
            </a:endParaRPr>
          </a:p>
          <a:p>
            <a:pPr marL="214313" indent="-214313"/>
            <a:r>
              <a:rPr lang="en-US" sz="2000" dirty="0">
                <a:latin typeface="+mn-lt"/>
              </a:rPr>
              <a:t>When you select save the system will ask you to name the filter – the name must be unique, the system will not allow duplicate institution filter names.</a:t>
            </a:r>
          </a:p>
          <a:p>
            <a:endParaRPr lang="en-US" sz="1800" dirty="0"/>
          </a:p>
        </p:txBody>
      </p:sp>
      <p:pic>
        <p:nvPicPr>
          <p:cNvPr id="6" name="Picture 5"/>
          <p:cNvPicPr>
            <a:picLocks noChangeAspect="1"/>
          </p:cNvPicPr>
          <p:nvPr/>
        </p:nvPicPr>
        <p:blipFill rotWithShape="1">
          <a:blip r:embed="rId3"/>
          <a:srcRect r="13208" b="7239"/>
          <a:stretch/>
        </p:blipFill>
        <p:spPr>
          <a:xfrm>
            <a:off x="535348" y="1968098"/>
            <a:ext cx="3856542" cy="3452489"/>
          </a:xfrm>
          <a:prstGeom prst="rect">
            <a:avLst/>
          </a:prstGeom>
          <a:ln w="12700">
            <a:solidFill>
              <a:schemeClr val="tx1"/>
            </a:solidFill>
          </a:ln>
        </p:spPr>
      </p:pic>
      <p:sp>
        <p:nvSpPr>
          <p:cNvPr id="5" name="Rectangle 4"/>
          <p:cNvSpPr/>
          <p:nvPr/>
        </p:nvSpPr>
        <p:spPr>
          <a:xfrm>
            <a:off x="557650" y="3541659"/>
            <a:ext cx="3586379" cy="4819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p:cNvSpPr>
            <a:spLocks noGrp="1"/>
          </p:cNvSpPr>
          <p:nvPr>
            <p:ph type="sldNum" sz="quarter" idx="12"/>
          </p:nvPr>
        </p:nvSpPr>
        <p:spPr/>
        <p:txBody>
          <a:bodyPr/>
          <a:lstStyle/>
          <a:p>
            <a:fld id="{D1A12E6A-C85A-496C-95D0-8B82A2649983}" type="slidenum">
              <a:rPr lang="en-US" smtClean="0"/>
              <a:t>16</a:t>
            </a:fld>
            <a:endParaRPr lang="en-US"/>
          </a:p>
        </p:txBody>
      </p:sp>
    </p:spTree>
    <p:custDataLst>
      <p:tags r:id="rId1"/>
    </p:custDataLst>
    <p:extLst>
      <p:ext uri="{BB962C8B-B14F-4D97-AF65-F5344CB8AC3E}">
        <p14:creationId xmlns:p14="http://schemas.microsoft.com/office/powerpoint/2010/main" val="246249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600" dirty="0">
                <a:latin typeface="+mn-lt"/>
              </a:rPr>
              <a:t>Edit/Delete Institutional Filters </a:t>
            </a:r>
          </a:p>
        </p:txBody>
      </p:sp>
      <p:pic>
        <p:nvPicPr>
          <p:cNvPr id="6" name="Picture 5"/>
          <p:cNvPicPr>
            <a:picLocks noChangeAspect="1"/>
          </p:cNvPicPr>
          <p:nvPr/>
        </p:nvPicPr>
        <p:blipFill rotWithShape="1">
          <a:blip r:embed="rId3"/>
          <a:srcRect r="13208" b="7239"/>
          <a:stretch/>
        </p:blipFill>
        <p:spPr>
          <a:xfrm>
            <a:off x="537368" y="1690689"/>
            <a:ext cx="3856542" cy="3452489"/>
          </a:xfrm>
          <a:prstGeom prst="rect">
            <a:avLst/>
          </a:prstGeom>
          <a:ln w="12700">
            <a:solidFill>
              <a:schemeClr val="tx1"/>
            </a:solidFill>
          </a:ln>
        </p:spPr>
      </p:pic>
      <p:sp>
        <p:nvSpPr>
          <p:cNvPr id="5" name="Rectangle 4"/>
          <p:cNvSpPr/>
          <p:nvPr/>
        </p:nvSpPr>
        <p:spPr>
          <a:xfrm>
            <a:off x="2674265" y="3264960"/>
            <a:ext cx="623456" cy="48193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p:nvPicPr>
        <p:blipFill rotWithShape="1">
          <a:blip r:embed="rId4"/>
          <a:srcRect l="1122" t="5540" r="1007" b="4897"/>
          <a:stretch/>
        </p:blipFill>
        <p:spPr>
          <a:xfrm>
            <a:off x="4668253" y="4754618"/>
            <a:ext cx="3801980" cy="938464"/>
          </a:xfrm>
          <a:prstGeom prst="rect">
            <a:avLst/>
          </a:prstGeom>
          <a:ln w="28575">
            <a:solidFill>
              <a:schemeClr val="tx1"/>
            </a:solidFill>
          </a:ln>
        </p:spPr>
      </p:pic>
      <p:sp>
        <p:nvSpPr>
          <p:cNvPr id="9" name="Content Placeholder 6"/>
          <p:cNvSpPr txBox="1">
            <a:spLocks/>
          </p:cNvSpPr>
          <p:nvPr/>
        </p:nvSpPr>
        <p:spPr>
          <a:xfrm>
            <a:off x="4393910" y="1518674"/>
            <a:ext cx="435066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r>
              <a:rPr lang="en-US" sz="2000" dirty="0">
                <a:latin typeface="+mn-lt"/>
              </a:rPr>
              <a:t>To manage filters select the gear icon – user can view and delete filters from this screen.</a:t>
            </a:r>
          </a:p>
          <a:p>
            <a:pPr marL="214313" indent="-214313"/>
            <a:endParaRPr lang="en-US" sz="800" dirty="0">
              <a:latin typeface="+mn-lt"/>
            </a:endParaRPr>
          </a:p>
          <a:p>
            <a:pPr marL="214313" indent="-214313"/>
            <a:r>
              <a:rPr lang="en-US" sz="2000" dirty="0">
                <a:latin typeface="+mn-lt"/>
              </a:rPr>
              <a:t>To edit filter, user must apply the filter and then make the changes they wish.  User then saves the filter as the same name as the filter they want to replace – the system will give a warning, select yes to save over original filter.</a:t>
            </a:r>
          </a:p>
        </p:txBody>
      </p:sp>
      <p:sp>
        <p:nvSpPr>
          <p:cNvPr id="3" name="Slide Number Placeholder 2"/>
          <p:cNvSpPr>
            <a:spLocks noGrp="1"/>
          </p:cNvSpPr>
          <p:nvPr>
            <p:ph type="sldNum" sz="quarter" idx="12"/>
          </p:nvPr>
        </p:nvSpPr>
        <p:spPr/>
        <p:txBody>
          <a:bodyPr/>
          <a:lstStyle/>
          <a:p>
            <a:fld id="{D1A12E6A-C85A-496C-95D0-8B82A2649983}" type="slidenum">
              <a:rPr lang="en-US" smtClean="0"/>
              <a:t>17</a:t>
            </a:fld>
            <a:endParaRPr lang="en-US"/>
          </a:p>
        </p:txBody>
      </p:sp>
    </p:spTree>
    <p:custDataLst>
      <p:tags r:id="rId1"/>
    </p:custDataLst>
    <p:extLst>
      <p:ext uri="{BB962C8B-B14F-4D97-AF65-F5344CB8AC3E}">
        <p14:creationId xmlns:p14="http://schemas.microsoft.com/office/powerpoint/2010/main" val="176706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57"/>
            <a:ext cx="7886700" cy="1325563"/>
          </a:xfrm>
        </p:spPr>
        <p:txBody>
          <a:bodyPr>
            <a:normAutofit/>
          </a:bodyPr>
          <a:lstStyle/>
          <a:p>
            <a:pPr algn="ctr"/>
            <a:r>
              <a:rPr lang="en-US" sz="4600" dirty="0">
                <a:latin typeface="+mn-lt"/>
              </a:rPr>
              <a:t>Saved Filters </a:t>
            </a:r>
          </a:p>
        </p:txBody>
      </p:sp>
      <p:pic>
        <p:nvPicPr>
          <p:cNvPr id="7" name="Picture 6"/>
          <p:cNvPicPr>
            <a:picLocks noChangeAspect="1"/>
          </p:cNvPicPr>
          <p:nvPr/>
        </p:nvPicPr>
        <p:blipFill rotWithShape="1">
          <a:blip r:embed="rId3"/>
          <a:srcRect r="20976" b="2897"/>
          <a:stretch/>
        </p:blipFill>
        <p:spPr>
          <a:xfrm>
            <a:off x="2213807" y="1442220"/>
            <a:ext cx="4716386" cy="2480911"/>
          </a:xfrm>
          <a:prstGeom prst="rect">
            <a:avLst/>
          </a:prstGeom>
          <a:ln>
            <a:solidFill>
              <a:schemeClr val="tx1"/>
            </a:solidFill>
          </a:ln>
        </p:spPr>
      </p:pic>
      <p:sp>
        <p:nvSpPr>
          <p:cNvPr id="6" name="Rectangle 5"/>
          <p:cNvSpPr/>
          <p:nvPr/>
        </p:nvSpPr>
        <p:spPr>
          <a:xfrm>
            <a:off x="2213807" y="1713808"/>
            <a:ext cx="2047991" cy="3297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p:nvPicPr>
        <p:blipFill>
          <a:blip r:embed="rId4"/>
          <a:stretch>
            <a:fillRect/>
          </a:stretch>
        </p:blipFill>
        <p:spPr>
          <a:xfrm>
            <a:off x="3505040" y="2352907"/>
            <a:ext cx="1914525" cy="1178719"/>
          </a:xfrm>
          <a:prstGeom prst="rect">
            <a:avLst/>
          </a:prstGeom>
        </p:spPr>
      </p:pic>
      <p:sp>
        <p:nvSpPr>
          <p:cNvPr id="8" name="Content Placeholder 6"/>
          <p:cNvSpPr txBox="1">
            <a:spLocks/>
          </p:cNvSpPr>
          <p:nvPr/>
        </p:nvSpPr>
        <p:spPr>
          <a:xfrm>
            <a:off x="628650" y="3923131"/>
            <a:ext cx="8125057" cy="20852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r>
              <a:rPr lang="en-US" sz="1800" dirty="0">
                <a:latin typeface="+mn-lt"/>
              </a:rPr>
              <a:t>Saved filters work similar to Institution filters.</a:t>
            </a:r>
          </a:p>
          <a:p>
            <a:pPr marL="214313" indent="-214313"/>
            <a:r>
              <a:rPr lang="en-US" sz="1800" dirty="0">
                <a:latin typeface="+mn-lt"/>
              </a:rPr>
              <a:t>Using the save filter from this screen will create a saved filter with all categories selected – general, date, UDFs, and institutions.</a:t>
            </a:r>
          </a:p>
          <a:p>
            <a:pPr marL="214313" indent="-214313"/>
            <a:r>
              <a:rPr lang="en-US" sz="1800" dirty="0">
                <a:latin typeface="+mn-lt"/>
              </a:rPr>
              <a:t>When user saves, they have the option to just save or save and apply the filter to the list.</a:t>
            </a:r>
          </a:p>
          <a:p>
            <a:pPr marL="214313" indent="-214313"/>
            <a:r>
              <a:rPr lang="en-US" sz="1800" dirty="0">
                <a:latin typeface="+mn-lt"/>
              </a:rPr>
              <a:t>Once filter is saved it will show in the dropdown and will be available to the studbook to apply throughout the system.</a:t>
            </a:r>
          </a:p>
        </p:txBody>
      </p:sp>
      <p:sp>
        <p:nvSpPr>
          <p:cNvPr id="4" name="Slide Number Placeholder 3"/>
          <p:cNvSpPr>
            <a:spLocks noGrp="1"/>
          </p:cNvSpPr>
          <p:nvPr>
            <p:ph type="sldNum" sz="quarter" idx="12"/>
          </p:nvPr>
        </p:nvSpPr>
        <p:spPr/>
        <p:txBody>
          <a:bodyPr/>
          <a:lstStyle/>
          <a:p>
            <a:fld id="{D1A12E6A-C85A-496C-95D0-8B82A2649983}" type="slidenum">
              <a:rPr lang="en-US" smtClean="0"/>
              <a:t>18</a:t>
            </a:fld>
            <a:endParaRPr lang="en-US"/>
          </a:p>
        </p:txBody>
      </p:sp>
    </p:spTree>
    <p:custDataLst>
      <p:tags r:id="rId1"/>
    </p:custDataLst>
    <p:extLst>
      <p:ext uri="{BB962C8B-B14F-4D97-AF65-F5344CB8AC3E}">
        <p14:creationId xmlns:p14="http://schemas.microsoft.com/office/powerpoint/2010/main" val="3861625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53" y="322075"/>
            <a:ext cx="7886700" cy="994172"/>
          </a:xfrm>
        </p:spPr>
        <p:txBody>
          <a:bodyPr>
            <a:normAutofit/>
          </a:bodyPr>
          <a:lstStyle/>
          <a:p>
            <a:pPr algn="ctr"/>
            <a:r>
              <a:rPr lang="en-US" sz="4600" dirty="0">
                <a:latin typeface="+mn-lt"/>
              </a:rPr>
              <a:t>Animal List - Export</a:t>
            </a:r>
          </a:p>
        </p:txBody>
      </p:sp>
      <p:pic>
        <p:nvPicPr>
          <p:cNvPr id="8" name="Picture 7"/>
          <p:cNvPicPr>
            <a:picLocks noChangeAspect="1"/>
          </p:cNvPicPr>
          <p:nvPr/>
        </p:nvPicPr>
        <p:blipFill>
          <a:blip r:embed="rId4"/>
          <a:stretch>
            <a:fillRect/>
          </a:stretch>
        </p:blipFill>
        <p:spPr>
          <a:xfrm>
            <a:off x="983824" y="1616927"/>
            <a:ext cx="7610429" cy="3304801"/>
          </a:xfrm>
          <a:prstGeom prst="rect">
            <a:avLst/>
          </a:prstGeom>
          <a:ln w="19050">
            <a:solidFill>
              <a:schemeClr val="tx1"/>
            </a:solidFill>
          </a:ln>
        </p:spPr>
      </p:pic>
      <p:sp>
        <p:nvSpPr>
          <p:cNvPr id="4" name="Rectangle 3"/>
          <p:cNvSpPr/>
          <p:nvPr/>
        </p:nvSpPr>
        <p:spPr>
          <a:xfrm>
            <a:off x="7973122" y="1918113"/>
            <a:ext cx="446050" cy="300979"/>
          </a:xfrm>
          <a:prstGeom prst="rect">
            <a:avLst/>
          </a:prstGeom>
          <a:noFill/>
          <a:ln w="76200">
            <a:solidFill>
              <a:srgbClr val="C62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3378820" y="2647080"/>
            <a:ext cx="4817327" cy="1546577"/>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t>Export to Excel or PDF –  </a:t>
            </a:r>
            <a:r>
              <a:rPr lang="en-US" sz="1350" dirty="0"/>
              <a:t>user can export the list as it is filtered/sorted to excel of PDF.</a:t>
            </a:r>
          </a:p>
          <a:p>
            <a:pPr marL="557213" lvl="1" indent="-214313">
              <a:buFont typeface="Arial" panose="020B0604020202020204" pitchFamily="34" charset="0"/>
              <a:buChar char="•"/>
            </a:pPr>
            <a:r>
              <a:rPr lang="en-US" sz="1350" dirty="0"/>
              <a:t>Customize columns before exporting to include data not currently in view</a:t>
            </a:r>
          </a:p>
          <a:p>
            <a:pPr marL="557213" lvl="1" indent="-214313">
              <a:buFont typeface="Arial" panose="020B0604020202020204" pitchFamily="34" charset="0"/>
              <a:buChar char="•"/>
            </a:pPr>
            <a:r>
              <a:rPr lang="en-US" sz="1350" dirty="0"/>
              <a:t>Depending on the number of animals in this list, the report may take a moment to export.</a:t>
            </a:r>
          </a:p>
          <a:p>
            <a:pPr marL="557213" lvl="1" indent="-214313">
              <a:buFont typeface="Arial" panose="020B0604020202020204" pitchFamily="34" charset="0"/>
              <a:buChar char="•"/>
            </a:pPr>
            <a:r>
              <a:rPr lang="en-US" sz="1350" dirty="0"/>
              <a:t>The export can be found in your downloaded files folder.</a:t>
            </a:r>
          </a:p>
        </p:txBody>
      </p:sp>
      <p:cxnSp>
        <p:nvCxnSpPr>
          <p:cNvPr id="5" name="Straight Arrow Connector 4"/>
          <p:cNvCxnSpPr/>
          <p:nvPr/>
        </p:nvCxnSpPr>
        <p:spPr>
          <a:xfrm flipV="1">
            <a:off x="7337502" y="2219092"/>
            <a:ext cx="501805" cy="3006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1A12E6A-C85A-496C-95D0-8B82A2649983}" type="slidenum">
              <a:rPr lang="en-US" smtClean="0"/>
              <a:t>19</a:t>
            </a:fld>
            <a:endParaRPr lang="en-US"/>
          </a:p>
        </p:txBody>
      </p:sp>
    </p:spTree>
    <p:custDataLst>
      <p:tags r:id="rId1"/>
    </p:custDataLst>
    <p:extLst>
      <p:ext uri="{BB962C8B-B14F-4D97-AF65-F5344CB8AC3E}">
        <p14:creationId xmlns:p14="http://schemas.microsoft.com/office/powerpoint/2010/main" val="7097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681" y="328056"/>
            <a:ext cx="7886700" cy="1325563"/>
          </a:xfrm>
        </p:spPr>
        <p:txBody>
          <a:bodyPr>
            <a:normAutofit/>
          </a:bodyPr>
          <a:lstStyle/>
          <a:p>
            <a:pPr algn="ctr"/>
            <a:r>
              <a:rPr lang="en-US" sz="4800" dirty="0">
                <a:latin typeface="+mn-lt"/>
              </a:rPr>
              <a:t>Animal Lists </a:t>
            </a:r>
          </a:p>
        </p:txBody>
      </p:sp>
      <p:sp>
        <p:nvSpPr>
          <p:cNvPr id="4" name="Content Placeholder 3"/>
          <p:cNvSpPr>
            <a:spLocks noGrp="1"/>
          </p:cNvSpPr>
          <p:nvPr>
            <p:ph idx="1"/>
          </p:nvPr>
        </p:nvSpPr>
        <p:spPr>
          <a:xfrm>
            <a:off x="531341" y="4250724"/>
            <a:ext cx="8340809" cy="1679104"/>
          </a:xfrm>
        </p:spPr>
        <p:txBody>
          <a:bodyPr>
            <a:normAutofit lnSpcReduction="10000"/>
          </a:bodyPr>
          <a:lstStyle/>
          <a:p>
            <a:pPr marL="0" indent="0">
              <a:buNone/>
            </a:pPr>
            <a:r>
              <a:rPr lang="en-US" b="1" dirty="0">
                <a:latin typeface="+mn-lt"/>
              </a:rPr>
              <a:t>Living Animal List: </a:t>
            </a:r>
            <a:r>
              <a:rPr lang="en-US" dirty="0">
                <a:latin typeface="+mn-lt"/>
              </a:rPr>
              <a:t>Navigates to list of all animals currently living in the studbook</a:t>
            </a:r>
          </a:p>
          <a:p>
            <a:pPr marL="0" indent="0">
              <a:buNone/>
            </a:pPr>
            <a:r>
              <a:rPr lang="en-US" b="1" dirty="0">
                <a:latin typeface="+mn-lt"/>
              </a:rPr>
              <a:t>All Animal List: </a:t>
            </a:r>
            <a:r>
              <a:rPr lang="en-US" dirty="0">
                <a:latin typeface="+mn-lt"/>
              </a:rPr>
              <a:t>Navigates to list of all animals (of any status) in the studbook.</a:t>
            </a:r>
          </a:p>
        </p:txBody>
      </p:sp>
      <p:pic>
        <p:nvPicPr>
          <p:cNvPr id="3" name="Picture 2"/>
          <p:cNvPicPr>
            <a:picLocks noChangeAspect="1"/>
          </p:cNvPicPr>
          <p:nvPr/>
        </p:nvPicPr>
        <p:blipFill>
          <a:blip r:embed="rId3"/>
          <a:stretch>
            <a:fillRect/>
          </a:stretch>
        </p:blipFill>
        <p:spPr>
          <a:xfrm>
            <a:off x="1127374" y="1505337"/>
            <a:ext cx="7079314" cy="2550383"/>
          </a:xfrm>
          <a:prstGeom prst="rect">
            <a:avLst/>
          </a:prstGeom>
          <a:ln>
            <a:solidFill>
              <a:schemeClr val="tx1"/>
            </a:solidFill>
          </a:ln>
        </p:spPr>
      </p:pic>
      <p:sp>
        <p:nvSpPr>
          <p:cNvPr id="5" name="Rectangle 4"/>
          <p:cNvSpPr/>
          <p:nvPr/>
        </p:nvSpPr>
        <p:spPr>
          <a:xfrm>
            <a:off x="1127374" y="2051222"/>
            <a:ext cx="1368691" cy="790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08574" y="2040068"/>
            <a:ext cx="1368691" cy="790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2</a:t>
            </a:fld>
            <a:endParaRPr lang="en-US"/>
          </a:p>
        </p:txBody>
      </p:sp>
    </p:spTree>
    <p:custDataLst>
      <p:tags r:id="rId1"/>
    </p:custDataLst>
    <p:extLst>
      <p:ext uri="{BB962C8B-B14F-4D97-AF65-F5344CB8AC3E}">
        <p14:creationId xmlns:p14="http://schemas.microsoft.com/office/powerpoint/2010/main" val="1898354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718" y="124834"/>
            <a:ext cx="7886700" cy="994172"/>
          </a:xfrm>
        </p:spPr>
        <p:txBody>
          <a:bodyPr>
            <a:normAutofit/>
          </a:bodyPr>
          <a:lstStyle/>
          <a:p>
            <a:pPr algn="ctr"/>
            <a:r>
              <a:rPr lang="en-US" sz="4600" dirty="0">
                <a:solidFill>
                  <a:srgbClr val="000000"/>
                </a:solidFill>
                <a:latin typeface="+mn-lt"/>
              </a:rPr>
              <a:t>View Animal History Filter</a:t>
            </a:r>
          </a:p>
        </p:txBody>
      </p:sp>
      <p:sp>
        <p:nvSpPr>
          <p:cNvPr id="4" name="Content Placeholder 3"/>
          <p:cNvSpPr>
            <a:spLocks noGrp="1"/>
          </p:cNvSpPr>
          <p:nvPr>
            <p:ph sz="half" idx="2"/>
          </p:nvPr>
        </p:nvSpPr>
        <p:spPr>
          <a:xfrm>
            <a:off x="434898" y="1011045"/>
            <a:ext cx="8255520" cy="2763441"/>
          </a:xfrm>
        </p:spPr>
        <p:txBody>
          <a:bodyPr>
            <a:normAutofit/>
          </a:bodyPr>
          <a:lstStyle/>
          <a:p>
            <a:pPr marL="0" indent="0">
              <a:buNone/>
            </a:pPr>
            <a:r>
              <a:rPr lang="en-US" sz="2000" b="1" dirty="0">
                <a:solidFill>
                  <a:srgbClr val="000000"/>
                </a:solidFill>
                <a:latin typeface="+mn-lt"/>
              </a:rPr>
              <a:t>Animal History Filter</a:t>
            </a:r>
            <a:r>
              <a:rPr lang="en-US" sz="2000" dirty="0">
                <a:solidFill>
                  <a:srgbClr val="000000"/>
                </a:solidFill>
                <a:latin typeface="+mn-lt"/>
              </a:rPr>
              <a:t> - Filter that displays the transaction history of individuals from within the animal lists. </a:t>
            </a:r>
          </a:p>
          <a:p>
            <a:pPr lvl="1"/>
            <a:r>
              <a:rPr lang="en-US" sz="2000" dirty="0">
                <a:solidFill>
                  <a:srgbClr val="000000"/>
                </a:solidFill>
                <a:latin typeface="+mn-lt"/>
              </a:rPr>
              <a:t>Available in all animal lists: living, all animals, pedigree lists and can be applied with other filters selected.</a:t>
            </a:r>
          </a:p>
          <a:p>
            <a:pPr lvl="1"/>
            <a:r>
              <a:rPr lang="en-US" sz="2000" dirty="0">
                <a:solidFill>
                  <a:srgbClr val="000000"/>
                </a:solidFill>
                <a:latin typeface="+mn-lt"/>
              </a:rPr>
              <a:t>Click on the “+” icon to see the transaction history.</a:t>
            </a:r>
          </a:p>
          <a:p>
            <a:pPr lvl="1"/>
            <a:r>
              <a:rPr lang="en-US" sz="2000" dirty="0">
                <a:solidFill>
                  <a:srgbClr val="000000"/>
                </a:solidFill>
                <a:latin typeface="+mn-lt"/>
              </a:rPr>
              <a:t>User can apply this filter and export to view the history of all animals selected within the animal list.</a:t>
            </a:r>
          </a:p>
          <a:p>
            <a:endParaRPr lang="en-US" sz="2000" dirty="0">
              <a:latin typeface="+mn-lt"/>
            </a:endParaRPr>
          </a:p>
          <a:p>
            <a:endParaRPr lang="en-US" sz="2000" dirty="0">
              <a:latin typeface="+mn-lt"/>
            </a:endParaRPr>
          </a:p>
        </p:txBody>
      </p:sp>
      <p:pic>
        <p:nvPicPr>
          <p:cNvPr id="7" name="Picture 6"/>
          <p:cNvPicPr>
            <a:picLocks noChangeAspect="1"/>
          </p:cNvPicPr>
          <p:nvPr/>
        </p:nvPicPr>
        <p:blipFill rotWithShape="1">
          <a:blip r:embed="rId3"/>
          <a:srcRect t="2187"/>
          <a:stretch/>
        </p:blipFill>
        <p:spPr>
          <a:xfrm>
            <a:off x="1066800" y="3352801"/>
            <a:ext cx="6826142" cy="2529883"/>
          </a:xfrm>
          <a:prstGeom prst="rect">
            <a:avLst/>
          </a:prstGeom>
          <a:ln>
            <a:solidFill>
              <a:srgbClr val="000000"/>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20</a:t>
            </a:fld>
            <a:endParaRPr lang="en-US"/>
          </a:p>
        </p:txBody>
      </p:sp>
    </p:spTree>
    <p:custDataLst>
      <p:tags r:id="rId1"/>
    </p:custDataLst>
    <p:extLst>
      <p:ext uri="{BB962C8B-B14F-4D97-AF65-F5344CB8AC3E}">
        <p14:creationId xmlns:p14="http://schemas.microsoft.com/office/powerpoint/2010/main" val="2970959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112" y="0"/>
            <a:ext cx="7886700" cy="1325563"/>
          </a:xfrm>
        </p:spPr>
        <p:txBody>
          <a:bodyPr/>
          <a:lstStyle/>
          <a:p>
            <a:pPr algn="ctr"/>
            <a:r>
              <a:rPr lang="en-US" dirty="0">
                <a:latin typeface="+mn-lt"/>
              </a:rPr>
              <a:t>Export Animal History</a:t>
            </a:r>
          </a:p>
        </p:txBody>
      </p:sp>
      <p:sp>
        <p:nvSpPr>
          <p:cNvPr id="6" name="Content Placeholder 5"/>
          <p:cNvSpPr>
            <a:spLocks noGrp="1"/>
          </p:cNvSpPr>
          <p:nvPr>
            <p:ph idx="1"/>
          </p:nvPr>
        </p:nvSpPr>
        <p:spPr>
          <a:xfrm>
            <a:off x="747112" y="4812577"/>
            <a:ext cx="7886700" cy="1638417"/>
          </a:xfrm>
        </p:spPr>
        <p:txBody>
          <a:bodyPr>
            <a:normAutofit/>
          </a:bodyPr>
          <a:lstStyle/>
          <a:p>
            <a:pPr marL="0" indent="0">
              <a:buNone/>
            </a:pPr>
            <a:r>
              <a:rPr lang="en-US" sz="2000" dirty="0">
                <a:latin typeface="+mn-lt"/>
              </a:rPr>
              <a:t>If the Show History box is checked and the user selects the animals list export the animal history will display in the export. </a:t>
            </a:r>
          </a:p>
          <a:p>
            <a:pPr marL="0" indent="0">
              <a:buNone/>
            </a:pPr>
            <a:r>
              <a:rPr lang="en-US" sz="2000" dirty="0">
                <a:latin typeface="+mn-lt"/>
              </a:rPr>
              <a:t>This feature replaces the legacy Studbook Report functionality.</a:t>
            </a:r>
          </a:p>
          <a:p>
            <a:endParaRPr lang="en-US" sz="2000" dirty="0">
              <a:latin typeface="+mn-lt"/>
            </a:endParaRPr>
          </a:p>
        </p:txBody>
      </p:sp>
      <p:sp>
        <p:nvSpPr>
          <p:cNvPr id="3" name="Slide Number Placeholder 2"/>
          <p:cNvSpPr>
            <a:spLocks noGrp="1"/>
          </p:cNvSpPr>
          <p:nvPr>
            <p:ph type="sldNum" sz="quarter" idx="12"/>
          </p:nvPr>
        </p:nvSpPr>
        <p:spPr/>
        <p:txBody>
          <a:bodyPr/>
          <a:lstStyle/>
          <a:p>
            <a:fld id="{D1A12E6A-C85A-496C-95D0-8B82A2649983}" type="slidenum">
              <a:rPr lang="en-US" smtClean="0"/>
              <a:t>21</a:t>
            </a:fld>
            <a:endParaRPr lang="en-US"/>
          </a:p>
        </p:txBody>
      </p:sp>
      <p:pic>
        <p:nvPicPr>
          <p:cNvPr id="4" name="Picture 3"/>
          <p:cNvPicPr>
            <a:picLocks noChangeAspect="1"/>
          </p:cNvPicPr>
          <p:nvPr/>
        </p:nvPicPr>
        <p:blipFill>
          <a:blip r:embed="rId3"/>
          <a:stretch>
            <a:fillRect/>
          </a:stretch>
        </p:blipFill>
        <p:spPr>
          <a:xfrm>
            <a:off x="628650" y="1125803"/>
            <a:ext cx="8123624" cy="3604572"/>
          </a:xfrm>
          <a:prstGeom prst="rect">
            <a:avLst/>
          </a:prstGeom>
          <a:ln>
            <a:solidFill>
              <a:schemeClr val="tx1"/>
            </a:solidFill>
          </a:ln>
        </p:spPr>
      </p:pic>
    </p:spTree>
    <p:custDataLst>
      <p:tags r:id="rId1"/>
    </p:custDataLst>
    <p:extLst>
      <p:ext uri="{BB962C8B-B14F-4D97-AF65-F5344CB8AC3E}">
        <p14:creationId xmlns:p14="http://schemas.microsoft.com/office/powerpoint/2010/main" val="794884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718" y="124834"/>
            <a:ext cx="7886700" cy="994172"/>
          </a:xfrm>
        </p:spPr>
        <p:txBody>
          <a:bodyPr>
            <a:normAutofit/>
          </a:bodyPr>
          <a:lstStyle/>
          <a:p>
            <a:pPr algn="ctr"/>
            <a:r>
              <a:rPr lang="en-US" sz="4600" dirty="0">
                <a:solidFill>
                  <a:srgbClr val="000000"/>
                </a:solidFill>
                <a:latin typeface="+mn-lt"/>
              </a:rPr>
              <a:t>Export Living List Grouped</a:t>
            </a:r>
          </a:p>
        </p:txBody>
      </p:sp>
      <p:sp>
        <p:nvSpPr>
          <p:cNvPr id="4" name="Content Placeholder 3"/>
          <p:cNvSpPr>
            <a:spLocks noGrp="1"/>
          </p:cNvSpPr>
          <p:nvPr>
            <p:ph sz="half" idx="2"/>
          </p:nvPr>
        </p:nvSpPr>
        <p:spPr>
          <a:xfrm>
            <a:off x="434898" y="1011045"/>
            <a:ext cx="8255520" cy="2763441"/>
          </a:xfrm>
        </p:spPr>
        <p:txBody>
          <a:bodyPr>
            <a:normAutofit/>
          </a:bodyPr>
          <a:lstStyle/>
          <a:p>
            <a:pPr marL="0" indent="0">
              <a:buNone/>
            </a:pPr>
            <a:r>
              <a:rPr lang="en-US" sz="2000" b="1" dirty="0">
                <a:solidFill>
                  <a:srgbClr val="000000"/>
                </a:solidFill>
                <a:latin typeface="+mn-lt"/>
              </a:rPr>
              <a:t>Export options on ‘Living Animals’ list</a:t>
            </a:r>
            <a:r>
              <a:rPr lang="en-US" sz="2000" dirty="0">
                <a:solidFill>
                  <a:srgbClr val="000000"/>
                </a:solidFill>
                <a:latin typeface="+mn-lt"/>
              </a:rPr>
              <a:t>- down arrow shows grouping options:</a:t>
            </a:r>
          </a:p>
          <a:p>
            <a:pPr lvl="1"/>
            <a:r>
              <a:rPr lang="en-US" sz="2000" dirty="0">
                <a:solidFill>
                  <a:srgbClr val="000000"/>
                </a:solidFill>
                <a:latin typeface="+mn-lt"/>
              </a:rPr>
              <a:t>Currently you can ‘group by location’ or ‘no grouping’</a:t>
            </a:r>
          </a:p>
          <a:p>
            <a:pPr marL="457200" lvl="1" indent="0">
              <a:buNone/>
            </a:pPr>
            <a:endParaRPr lang="en-US" sz="2000" dirty="0">
              <a:solidFill>
                <a:srgbClr val="000000"/>
              </a:solidFill>
              <a:latin typeface="+mn-lt"/>
            </a:endParaRPr>
          </a:p>
          <a:p>
            <a:pPr marL="457200" lvl="1" indent="0">
              <a:buNone/>
            </a:pPr>
            <a:endParaRPr lang="en-US" sz="2000" dirty="0">
              <a:solidFill>
                <a:srgbClr val="000000"/>
              </a:solidFill>
              <a:latin typeface="+mn-lt"/>
            </a:endParaRPr>
          </a:p>
          <a:p>
            <a:endParaRPr lang="en-US" sz="2000" dirty="0">
              <a:latin typeface="+mn-lt"/>
            </a:endParaRPr>
          </a:p>
          <a:p>
            <a:pPr marL="0" indent="0">
              <a:buNone/>
            </a:pPr>
            <a:endParaRPr lang="en-US" sz="2000" dirty="0">
              <a:latin typeface="+mn-lt"/>
            </a:endParaRPr>
          </a:p>
        </p:txBody>
      </p:sp>
      <p:sp>
        <p:nvSpPr>
          <p:cNvPr id="3" name="Slide Number Placeholder 2"/>
          <p:cNvSpPr>
            <a:spLocks noGrp="1"/>
          </p:cNvSpPr>
          <p:nvPr>
            <p:ph type="sldNum" sz="quarter" idx="12"/>
          </p:nvPr>
        </p:nvSpPr>
        <p:spPr/>
        <p:txBody>
          <a:bodyPr/>
          <a:lstStyle/>
          <a:p>
            <a:fld id="{D1A12E6A-C85A-496C-95D0-8B82A2649983}" type="slidenum">
              <a:rPr lang="en-US" smtClean="0"/>
              <a:t>22</a:t>
            </a:fld>
            <a:endParaRPr lang="en-US"/>
          </a:p>
        </p:txBody>
      </p:sp>
      <p:sp>
        <p:nvSpPr>
          <p:cNvPr id="5" name="AutoShape 2">
            <a:extLst>
              <a:ext uri="{FF2B5EF4-FFF2-40B4-BE49-F238E27FC236}">
                <a16:creationId xmlns:a16="http://schemas.microsoft.com/office/drawing/2014/main" id="{67342FD1-AD27-21A6-4448-D727BAD170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31EB480D-09E3-D090-50D0-051054E1E6DD}"/>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a:extLst>
              <a:ext uri="{FF2B5EF4-FFF2-40B4-BE49-F238E27FC236}">
                <a16:creationId xmlns:a16="http://schemas.microsoft.com/office/drawing/2014/main" id="{24DCEB72-2B08-FAA3-0B58-D5C182801A00}"/>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Graphical user interface, application, table, Excel&#10;&#10;Description automatically generated">
            <a:extLst>
              <a:ext uri="{FF2B5EF4-FFF2-40B4-BE49-F238E27FC236}">
                <a16:creationId xmlns:a16="http://schemas.microsoft.com/office/drawing/2014/main" id="{DE0ED0B5-564D-5849-8A6C-BF57D430A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948" y="2781904"/>
            <a:ext cx="7266944" cy="3769451"/>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CF67D958-EDB2-DF22-600F-D92A009BEE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108" y="1819275"/>
            <a:ext cx="4181292" cy="2150096"/>
          </a:xfrm>
          <a:prstGeom prst="rect">
            <a:avLst/>
          </a:prstGeom>
        </p:spPr>
      </p:pic>
    </p:spTree>
    <p:custDataLst>
      <p:tags r:id="rId1"/>
    </p:custDataLst>
    <p:extLst>
      <p:ext uri="{BB962C8B-B14F-4D97-AF65-F5344CB8AC3E}">
        <p14:creationId xmlns:p14="http://schemas.microsoft.com/office/powerpoint/2010/main" val="3543189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718" y="124834"/>
            <a:ext cx="7886700" cy="994172"/>
          </a:xfrm>
        </p:spPr>
        <p:txBody>
          <a:bodyPr>
            <a:normAutofit/>
          </a:bodyPr>
          <a:lstStyle/>
          <a:p>
            <a:pPr algn="ctr"/>
            <a:r>
              <a:rPr lang="en-US" sz="4600" dirty="0">
                <a:solidFill>
                  <a:srgbClr val="000000"/>
                </a:solidFill>
                <a:latin typeface="+mn-lt"/>
              </a:rPr>
              <a:t>Export Living List Grouped</a:t>
            </a:r>
          </a:p>
        </p:txBody>
      </p:sp>
      <p:sp>
        <p:nvSpPr>
          <p:cNvPr id="4" name="Content Placeholder 3"/>
          <p:cNvSpPr>
            <a:spLocks noGrp="1"/>
          </p:cNvSpPr>
          <p:nvPr>
            <p:ph sz="half" idx="2"/>
          </p:nvPr>
        </p:nvSpPr>
        <p:spPr>
          <a:xfrm>
            <a:off x="434898" y="1011045"/>
            <a:ext cx="8255520" cy="2763441"/>
          </a:xfrm>
        </p:spPr>
        <p:txBody>
          <a:bodyPr>
            <a:normAutofit/>
          </a:bodyPr>
          <a:lstStyle/>
          <a:p>
            <a:pPr marL="0" indent="0">
              <a:buNone/>
            </a:pPr>
            <a:r>
              <a:rPr lang="en-US" sz="2000" b="1" dirty="0">
                <a:solidFill>
                  <a:srgbClr val="000000"/>
                </a:solidFill>
                <a:latin typeface="+mn-lt"/>
              </a:rPr>
              <a:t>Export options on ‘Living Animals’ list</a:t>
            </a:r>
            <a:r>
              <a:rPr lang="en-US" sz="2000" dirty="0">
                <a:solidFill>
                  <a:srgbClr val="000000"/>
                </a:solidFill>
                <a:latin typeface="+mn-lt"/>
              </a:rPr>
              <a:t>- down arrow shows grouping options:</a:t>
            </a:r>
          </a:p>
          <a:p>
            <a:pPr lvl="1"/>
            <a:r>
              <a:rPr lang="en-US" sz="2000" dirty="0">
                <a:solidFill>
                  <a:srgbClr val="000000"/>
                </a:solidFill>
                <a:latin typeface="+mn-lt"/>
              </a:rPr>
              <a:t>When managed groups are enabled you can ‘group by location and managed group’</a:t>
            </a:r>
          </a:p>
          <a:p>
            <a:pPr marL="457200" lvl="1" indent="0">
              <a:buNone/>
            </a:pPr>
            <a:endParaRPr lang="en-US" sz="2000" dirty="0">
              <a:solidFill>
                <a:srgbClr val="000000"/>
              </a:solidFill>
              <a:latin typeface="+mn-lt"/>
            </a:endParaRPr>
          </a:p>
          <a:p>
            <a:pPr marL="457200" lvl="1" indent="0">
              <a:buNone/>
            </a:pPr>
            <a:endParaRPr lang="en-US" sz="2000" dirty="0">
              <a:solidFill>
                <a:srgbClr val="000000"/>
              </a:solidFill>
              <a:latin typeface="+mn-lt"/>
            </a:endParaRPr>
          </a:p>
          <a:p>
            <a:endParaRPr lang="en-US" sz="2000" dirty="0">
              <a:latin typeface="+mn-lt"/>
            </a:endParaRPr>
          </a:p>
          <a:p>
            <a:pPr marL="0" indent="0">
              <a:buNone/>
            </a:pPr>
            <a:endParaRPr lang="en-US" sz="2000" dirty="0">
              <a:latin typeface="+mn-lt"/>
            </a:endParaRPr>
          </a:p>
        </p:txBody>
      </p:sp>
      <p:sp>
        <p:nvSpPr>
          <p:cNvPr id="3" name="Slide Number Placeholder 2"/>
          <p:cNvSpPr>
            <a:spLocks noGrp="1"/>
          </p:cNvSpPr>
          <p:nvPr>
            <p:ph type="sldNum" sz="quarter" idx="12"/>
          </p:nvPr>
        </p:nvSpPr>
        <p:spPr/>
        <p:txBody>
          <a:bodyPr/>
          <a:lstStyle/>
          <a:p>
            <a:fld id="{D1A12E6A-C85A-496C-95D0-8B82A2649983}" type="slidenum">
              <a:rPr lang="en-US" smtClean="0"/>
              <a:t>23</a:t>
            </a:fld>
            <a:endParaRPr lang="en-US"/>
          </a:p>
        </p:txBody>
      </p:sp>
      <p:sp>
        <p:nvSpPr>
          <p:cNvPr id="5" name="AutoShape 2">
            <a:extLst>
              <a:ext uri="{FF2B5EF4-FFF2-40B4-BE49-F238E27FC236}">
                <a16:creationId xmlns:a16="http://schemas.microsoft.com/office/drawing/2014/main" id="{67342FD1-AD27-21A6-4448-D727BAD170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31EB480D-09E3-D090-50D0-051054E1E6DD}"/>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a:extLst>
              <a:ext uri="{FF2B5EF4-FFF2-40B4-BE49-F238E27FC236}">
                <a16:creationId xmlns:a16="http://schemas.microsoft.com/office/drawing/2014/main" id="{24DCEB72-2B08-FAA3-0B58-D5C182801A00}"/>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Application, table, timeline&#10;&#10;Description automatically generated">
            <a:extLst>
              <a:ext uri="{FF2B5EF4-FFF2-40B4-BE49-F238E27FC236}">
                <a16:creationId xmlns:a16="http://schemas.microsoft.com/office/drawing/2014/main" id="{062025A5-98BF-87C7-4055-35C9F441E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577" y="2392765"/>
            <a:ext cx="7876650" cy="4096133"/>
          </a:xfrm>
          <a:prstGeom prst="rect">
            <a:avLst/>
          </a:prstGeom>
        </p:spPr>
      </p:pic>
    </p:spTree>
    <p:custDataLst>
      <p:tags r:id="rId1"/>
    </p:custDataLst>
    <p:extLst>
      <p:ext uri="{BB962C8B-B14F-4D97-AF65-F5344CB8AC3E}">
        <p14:creationId xmlns:p14="http://schemas.microsoft.com/office/powerpoint/2010/main" val="4178358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035" y="2426839"/>
            <a:ext cx="7886700" cy="1325563"/>
          </a:xfrm>
        </p:spPr>
        <p:txBody>
          <a:bodyPr/>
          <a:lstStyle/>
          <a:p>
            <a:pPr algn="ctr"/>
            <a:r>
              <a:rPr lang="en-US" dirty="0"/>
              <a:t>My Animals </a:t>
            </a:r>
          </a:p>
        </p:txBody>
      </p:sp>
      <p:sp>
        <p:nvSpPr>
          <p:cNvPr id="3" name="Slide Number Placeholder 2"/>
          <p:cNvSpPr>
            <a:spLocks noGrp="1"/>
          </p:cNvSpPr>
          <p:nvPr>
            <p:ph type="sldNum" sz="quarter" idx="12"/>
          </p:nvPr>
        </p:nvSpPr>
        <p:spPr/>
        <p:txBody>
          <a:bodyPr/>
          <a:lstStyle/>
          <a:p>
            <a:fld id="{D1A12E6A-C85A-496C-95D0-8B82A2649983}" type="slidenum">
              <a:rPr lang="en-US" smtClean="0"/>
              <a:t>24</a:t>
            </a:fld>
            <a:endParaRPr lang="en-US"/>
          </a:p>
        </p:txBody>
      </p:sp>
    </p:spTree>
    <p:custDataLst>
      <p:tags r:id="rId1"/>
    </p:custDataLst>
    <p:extLst>
      <p:ext uri="{BB962C8B-B14F-4D97-AF65-F5344CB8AC3E}">
        <p14:creationId xmlns:p14="http://schemas.microsoft.com/office/powerpoint/2010/main" val="867678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9009"/>
            <a:ext cx="7886700" cy="1325563"/>
          </a:xfrm>
        </p:spPr>
        <p:txBody>
          <a:bodyPr>
            <a:normAutofit/>
          </a:bodyPr>
          <a:lstStyle/>
          <a:p>
            <a:pPr algn="ctr"/>
            <a:r>
              <a:rPr lang="en-US" sz="4600" dirty="0">
                <a:latin typeface="+mn-lt"/>
              </a:rPr>
              <a:t>My Animals</a:t>
            </a:r>
          </a:p>
        </p:txBody>
      </p:sp>
      <p:sp>
        <p:nvSpPr>
          <p:cNvPr id="3" name="Content Placeholder 2"/>
          <p:cNvSpPr>
            <a:spLocks noGrp="1"/>
          </p:cNvSpPr>
          <p:nvPr>
            <p:ph idx="1"/>
          </p:nvPr>
        </p:nvSpPr>
        <p:spPr>
          <a:xfrm>
            <a:off x="4667767" y="1354572"/>
            <a:ext cx="4119394" cy="4676902"/>
          </a:xfrm>
        </p:spPr>
        <p:txBody>
          <a:bodyPr>
            <a:normAutofit/>
          </a:bodyPr>
          <a:lstStyle/>
          <a:p>
            <a:pPr marL="0" indent="0">
              <a:buNone/>
            </a:pPr>
            <a:r>
              <a:rPr lang="en-US" sz="2400" dirty="0"/>
              <a:t>My Animals is an option in the left hand navigation. </a:t>
            </a:r>
          </a:p>
          <a:p>
            <a:pPr marL="0" indent="0">
              <a:buNone/>
            </a:pPr>
            <a:r>
              <a:rPr lang="en-US" sz="2400" dirty="0"/>
              <a:t>From this list you can access the following information:</a:t>
            </a:r>
          </a:p>
          <a:p>
            <a:r>
              <a:rPr lang="en-US" sz="2400" dirty="0"/>
              <a:t>Pinned animals</a:t>
            </a:r>
          </a:p>
          <a:p>
            <a:r>
              <a:rPr lang="en-US" sz="2400" dirty="0"/>
              <a:t>Recent animals </a:t>
            </a:r>
          </a:p>
          <a:p>
            <a:r>
              <a:rPr lang="en-US" sz="2400" dirty="0"/>
              <a:t>Draft animals</a:t>
            </a:r>
          </a:p>
        </p:txBody>
      </p:sp>
      <p:sp>
        <p:nvSpPr>
          <p:cNvPr id="4" name="Slide Number Placeholder 3"/>
          <p:cNvSpPr>
            <a:spLocks noGrp="1"/>
          </p:cNvSpPr>
          <p:nvPr>
            <p:ph type="sldNum" sz="quarter" idx="12"/>
          </p:nvPr>
        </p:nvSpPr>
        <p:spPr/>
        <p:txBody>
          <a:bodyPr/>
          <a:lstStyle/>
          <a:p>
            <a:fld id="{D1A12E6A-C85A-496C-95D0-8B82A2649983}" type="slidenum">
              <a:rPr lang="en-US" smtClean="0"/>
              <a:t>25</a:t>
            </a:fld>
            <a:endParaRPr lang="en-US"/>
          </a:p>
        </p:txBody>
      </p:sp>
      <p:pic>
        <p:nvPicPr>
          <p:cNvPr id="7" name="Picture 6"/>
          <p:cNvPicPr>
            <a:picLocks noChangeAspect="1"/>
          </p:cNvPicPr>
          <p:nvPr/>
        </p:nvPicPr>
        <p:blipFill rotWithShape="1">
          <a:blip r:embed="rId3"/>
          <a:srcRect t="8917" r="66917" b="8429"/>
          <a:stretch/>
        </p:blipFill>
        <p:spPr>
          <a:xfrm>
            <a:off x="529450" y="1354572"/>
            <a:ext cx="4039117" cy="4533272"/>
          </a:xfrm>
          <a:prstGeom prst="rect">
            <a:avLst/>
          </a:prstGeom>
          <a:ln w="28575">
            <a:solidFill>
              <a:schemeClr val="tx1"/>
            </a:solidFill>
          </a:ln>
        </p:spPr>
      </p:pic>
    </p:spTree>
    <p:custDataLst>
      <p:tags r:id="rId1"/>
    </p:custDataLst>
    <p:extLst>
      <p:ext uri="{BB962C8B-B14F-4D97-AF65-F5344CB8AC3E}">
        <p14:creationId xmlns:p14="http://schemas.microsoft.com/office/powerpoint/2010/main" val="3568828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990" y="197858"/>
            <a:ext cx="7886700" cy="1325563"/>
          </a:xfrm>
        </p:spPr>
        <p:txBody>
          <a:bodyPr/>
          <a:lstStyle/>
          <a:p>
            <a:pPr algn="ctr"/>
            <a:r>
              <a:rPr lang="en-US" dirty="0"/>
              <a:t>Pin Animal</a:t>
            </a:r>
          </a:p>
        </p:txBody>
      </p:sp>
      <p:sp>
        <p:nvSpPr>
          <p:cNvPr id="4" name="Slide Number Placeholder 3"/>
          <p:cNvSpPr>
            <a:spLocks noGrp="1"/>
          </p:cNvSpPr>
          <p:nvPr>
            <p:ph type="sldNum" sz="quarter" idx="12"/>
          </p:nvPr>
        </p:nvSpPr>
        <p:spPr/>
        <p:txBody>
          <a:bodyPr/>
          <a:lstStyle/>
          <a:p>
            <a:fld id="{D1A12E6A-C85A-496C-95D0-8B82A2649983}" type="slidenum">
              <a:rPr lang="en-US" smtClean="0"/>
              <a:t>26</a:t>
            </a:fld>
            <a:endParaRPr lang="en-US"/>
          </a:p>
        </p:txBody>
      </p:sp>
      <p:pic>
        <p:nvPicPr>
          <p:cNvPr id="5" name="Picture 4"/>
          <p:cNvPicPr>
            <a:picLocks noChangeAspect="1"/>
          </p:cNvPicPr>
          <p:nvPr/>
        </p:nvPicPr>
        <p:blipFill>
          <a:blip r:embed="rId2"/>
          <a:stretch>
            <a:fillRect/>
          </a:stretch>
        </p:blipFill>
        <p:spPr>
          <a:xfrm>
            <a:off x="734057" y="1351650"/>
            <a:ext cx="7781292" cy="2770060"/>
          </a:xfrm>
          <a:prstGeom prst="rect">
            <a:avLst/>
          </a:prstGeom>
          <a:ln>
            <a:solidFill>
              <a:schemeClr val="tx1"/>
            </a:solidFill>
          </a:ln>
        </p:spPr>
      </p:pic>
      <p:sp>
        <p:nvSpPr>
          <p:cNvPr id="7" name="Content Placeholder 2"/>
          <p:cNvSpPr txBox="1">
            <a:spLocks/>
          </p:cNvSpPr>
          <p:nvPr/>
        </p:nvSpPr>
        <p:spPr>
          <a:xfrm>
            <a:off x="723719" y="4382428"/>
            <a:ext cx="7991242" cy="27864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If there are animals whose records you access frequently or need to revisit, you can “Pin” them to the My Animals list by selecting the pin icon to the right of the animals list (or inside the animal detail screen).</a:t>
            </a:r>
          </a:p>
        </p:txBody>
      </p:sp>
    </p:spTree>
    <p:extLst>
      <p:ext uri="{BB962C8B-B14F-4D97-AF65-F5344CB8AC3E}">
        <p14:creationId xmlns:p14="http://schemas.microsoft.com/office/powerpoint/2010/main" val="2982456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4830"/>
            <a:ext cx="7886700" cy="1325563"/>
          </a:xfrm>
        </p:spPr>
        <p:txBody>
          <a:bodyPr/>
          <a:lstStyle/>
          <a:p>
            <a:pPr algn="ctr"/>
            <a:r>
              <a:rPr lang="en-US" dirty="0"/>
              <a:t>Pin Animal</a:t>
            </a:r>
          </a:p>
        </p:txBody>
      </p:sp>
      <p:sp>
        <p:nvSpPr>
          <p:cNvPr id="4" name="Slide Number Placeholder 3"/>
          <p:cNvSpPr>
            <a:spLocks noGrp="1"/>
          </p:cNvSpPr>
          <p:nvPr>
            <p:ph type="sldNum" sz="quarter" idx="12"/>
          </p:nvPr>
        </p:nvSpPr>
        <p:spPr/>
        <p:txBody>
          <a:bodyPr/>
          <a:lstStyle/>
          <a:p>
            <a:fld id="{D1A12E6A-C85A-496C-95D0-8B82A2649983}" type="slidenum">
              <a:rPr lang="en-US" smtClean="0"/>
              <a:t>27</a:t>
            </a:fld>
            <a:endParaRPr lang="en-US"/>
          </a:p>
        </p:txBody>
      </p:sp>
      <p:pic>
        <p:nvPicPr>
          <p:cNvPr id="7" name="Picture 6"/>
          <p:cNvPicPr>
            <a:picLocks noChangeAspect="1"/>
          </p:cNvPicPr>
          <p:nvPr/>
        </p:nvPicPr>
        <p:blipFill>
          <a:blip r:embed="rId2"/>
          <a:stretch>
            <a:fillRect/>
          </a:stretch>
        </p:blipFill>
        <p:spPr>
          <a:xfrm>
            <a:off x="628650" y="1299209"/>
            <a:ext cx="7838524" cy="2717601"/>
          </a:xfrm>
          <a:prstGeom prst="rect">
            <a:avLst/>
          </a:prstGeom>
          <a:ln>
            <a:solidFill>
              <a:schemeClr val="tx1"/>
            </a:solidFill>
          </a:ln>
        </p:spPr>
      </p:pic>
      <p:sp>
        <p:nvSpPr>
          <p:cNvPr id="8" name="Content Placeholder 2"/>
          <p:cNvSpPr txBox="1">
            <a:spLocks/>
          </p:cNvSpPr>
          <p:nvPr/>
        </p:nvSpPr>
        <p:spPr>
          <a:xfrm>
            <a:off x="628650" y="4181706"/>
            <a:ext cx="8086311" cy="27864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mn-lt"/>
              </a:rPr>
              <a:t>Pinned animals can be quickly viewed under the My Animals list. </a:t>
            </a:r>
          </a:p>
          <a:p>
            <a:pPr marL="0" indent="0">
              <a:buFont typeface="Arial" panose="020B0604020202020204" pitchFamily="34" charset="0"/>
              <a:buNone/>
            </a:pPr>
            <a:r>
              <a:rPr lang="en-US" sz="2000" dirty="0">
                <a:latin typeface="+mn-lt"/>
              </a:rPr>
              <a:t>Selecting the Studbook ID will navigate directly to the Animal Detail screen for that individual.</a:t>
            </a:r>
          </a:p>
          <a:p>
            <a:pPr marL="0" indent="0">
              <a:buFont typeface="Arial" panose="020B0604020202020204" pitchFamily="34" charset="0"/>
              <a:buNone/>
            </a:pPr>
            <a:r>
              <a:rPr lang="en-US" sz="2000" dirty="0">
                <a:latin typeface="+mn-lt"/>
              </a:rPr>
              <a:t>To remove the animal from the pinned list, select the blue pin icon from the My Animal list or the Animal list.</a:t>
            </a:r>
          </a:p>
        </p:txBody>
      </p:sp>
    </p:spTree>
    <p:extLst>
      <p:ext uri="{BB962C8B-B14F-4D97-AF65-F5344CB8AC3E}">
        <p14:creationId xmlns:p14="http://schemas.microsoft.com/office/powerpoint/2010/main" val="376690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196" y="0"/>
            <a:ext cx="7886700" cy="1325563"/>
          </a:xfrm>
        </p:spPr>
        <p:txBody>
          <a:bodyPr>
            <a:normAutofit/>
          </a:bodyPr>
          <a:lstStyle/>
          <a:p>
            <a:pPr algn="ctr"/>
            <a:r>
              <a:rPr lang="en-US" sz="4600" dirty="0">
                <a:latin typeface="+mn-lt"/>
              </a:rPr>
              <a:t>Recent Animals </a:t>
            </a:r>
          </a:p>
        </p:txBody>
      </p:sp>
      <p:pic>
        <p:nvPicPr>
          <p:cNvPr id="3" name="Picture 2"/>
          <p:cNvPicPr>
            <a:picLocks noChangeAspect="1"/>
          </p:cNvPicPr>
          <p:nvPr/>
        </p:nvPicPr>
        <p:blipFill rotWithShape="1">
          <a:blip r:embed="rId3"/>
          <a:srcRect t="3694" r="66987"/>
          <a:stretch/>
        </p:blipFill>
        <p:spPr>
          <a:xfrm>
            <a:off x="710752" y="1561170"/>
            <a:ext cx="3415198" cy="4475646"/>
          </a:xfrm>
          <a:prstGeom prst="rect">
            <a:avLst/>
          </a:prstGeom>
          <a:ln w="28575">
            <a:solidFill>
              <a:schemeClr val="tx1"/>
            </a:solidFill>
          </a:ln>
        </p:spPr>
      </p:pic>
      <p:sp>
        <p:nvSpPr>
          <p:cNvPr id="5" name="Rectangle 4"/>
          <p:cNvSpPr/>
          <p:nvPr/>
        </p:nvSpPr>
        <p:spPr>
          <a:xfrm>
            <a:off x="1359395" y="2802581"/>
            <a:ext cx="2242449" cy="162445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2"/>
          <p:cNvSpPr txBox="1">
            <a:spLocks/>
          </p:cNvSpPr>
          <p:nvPr/>
        </p:nvSpPr>
        <p:spPr>
          <a:xfrm>
            <a:off x="4250487" y="2221572"/>
            <a:ext cx="4703942" cy="27864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mn-lt"/>
              </a:rPr>
              <a:t>The last 20 animals that have been recently accessed will be displayed in the Recent Animal view of the My Animal List.</a:t>
            </a:r>
          </a:p>
          <a:p>
            <a:pPr marL="0" indent="0">
              <a:buFont typeface="Arial" panose="020B0604020202020204" pitchFamily="34" charset="0"/>
              <a:buNone/>
            </a:pPr>
            <a:r>
              <a:rPr lang="en-US" sz="2400" dirty="0">
                <a:latin typeface="+mn-lt"/>
              </a:rPr>
              <a:t>Selecting the Studbook ID will navigate the use to the animal detail screen.</a:t>
            </a:r>
          </a:p>
        </p:txBody>
      </p:sp>
      <p:sp>
        <p:nvSpPr>
          <p:cNvPr id="4" name="Slide Number Placeholder 3"/>
          <p:cNvSpPr>
            <a:spLocks noGrp="1"/>
          </p:cNvSpPr>
          <p:nvPr>
            <p:ph type="sldNum" sz="quarter" idx="12"/>
          </p:nvPr>
        </p:nvSpPr>
        <p:spPr/>
        <p:txBody>
          <a:bodyPr/>
          <a:lstStyle/>
          <a:p>
            <a:fld id="{D1A12E6A-C85A-496C-95D0-8B82A2649983}" type="slidenum">
              <a:rPr lang="en-US" smtClean="0"/>
              <a:t>28</a:t>
            </a:fld>
            <a:endParaRPr lang="en-US"/>
          </a:p>
        </p:txBody>
      </p:sp>
    </p:spTree>
    <p:extLst>
      <p:ext uri="{BB962C8B-B14F-4D97-AF65-F5344CB8AC3E}">
        <p14:creationId xmlns:p14="http://schemas.microsoft.com/office/powerpoint/2010/main" val="2924947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752" y="133194"/>
            <a:ext cx="7886700" cy="1325563"/>
          </a:xfrm>
        </p:spPr>
        <p:txBody>
          <a:bodyPr>
            <a:normAutofit/>
          </a:bodyPr>
          <a:lstStyle/>
          <a:p>
            <a:pPr algn="ctr"/>
            <a:r>
              <a:rPr lang="en-US" sz="4600" dirty="0">
                <a:latin typeface="+mn-lt"/>
              </a:rPr>
              <a:t>Draft Animals </a:t>
            </a:r>
          </a:p>
        </p:txBody>
      </p:sp>
      <p:pic>
        <p:nvPicPr>
          <p:cNvPr id="6" name="Picture 5"/>
          <p:cNvPicPr>
            <a:picLocks noChangeAspect="1"/>
          </p:cNvPicPr>
          <p:nvPr/>
        </p:nvPicPr>
        <p:blipFill rotWithShape="1">
          <a:blip r:embed="rId3"/>
          <a:srcRect t="3694" r="66987"/>
          <a:stretch/>
        </p:blipFill>
        <p:spPr>
          <a:xfrm>
            <a:off x="710752" y="1561170"/>
            <a:ext cx="3415198" cy="4475646"/>
          </a:xfrm>
          <a:prstGeom prst="rect">
            <a:avLst/>
          </a:prstGeom>
          <a:ln w="28575">
            <a:solidFill>
              <a:schemeClr val="tx1"/>
            </a:solidFill>
          </a:ln>
        </p:spPr>
      </p:pic>
      <p:sp>
        <p:nvSpPr>
          <p:cNvPr id="7" name="Rectangle 6"/>
          <p:cNvSpPr/>
          <p:nvPr/>
        </p:nvSpPr>
        <p:spPr>
          <a:xfrm>
            <a:off x="1297126" y="4412363"/>
            <a:ext cx="2828824" cy="112979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2"/>
          <p:cNvSpPr txBox="1">
            <a:spLocks/>
          </p:cNvSpPr>
          <p:nvPr/>
        </p:nvSpPr>
        <p:spPr>
          <a:xfrm>
            <a:off x="4250487" y="2221572"/>
            <a:ext cx="4703942" cy="27864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mn-lt"/>
              </a:rPr>
              <a:t>Draft animals only display in the My Animal list.</a:t>
            </a:r>
          </a:p>
          <a:p>
            <a:pPr marL="0" indent="0">
              <a:buFont typeface="Arial" panose="020B0604020202020204" pitchFamily="34" charset="0"/>
              <a:buNone/>
            </a:pPr>
            <a:r>
              <a:rPr lang="en-US" sz="2400" dirty="0">
                <a:latin typeface="+mn-lt"/>
              </a:rPr>
              <a:t>Once draft animals are promoted to permanent animals they will no longer display on this list.</a:t>
            </a:r>
          </a:p>
          <a:p>
            <a:pPr marL="0" indent="0">
              <a:buFont typeface="Arial" panose="020B0604020202020204" pitchFamily="34" charset="0"/>
              <a:buNone/>
            </a:pPr>
            <a:r>
              <a:rPr lang="en-US" sz="2400" dirty="0">
                <a:latin typeface="+mn-lt"/>
              </a:rPr>
              <a:t>Selecting the Studbook ID will navigate to the animal detail screen. </a:t>
            </a:r>
          </a:p>
        </p:txBody>
      </p:sp>
      <p:sp>
        <p:nvSpPr>
          <p:cNvPr id="3" name="Slide Number Placeholder 2"/>
          <p:cNvSpPr>
            <a:spLocks noGrp="1"/>
          </p:cNvSpPr>
          <p:nvPr>
            <p:ph type="sldNum" sz="quarter" idx="12"/>
          </p:nvPr>
        </p:nvSpPr>
        <p:spPr/>
        <p:txBody>
          <a:bodyPr/>
          <a:lstStyle/>
          <a:p>
            <a:fld id="{D1A12E6A-C85A-496C-95D0-8B82A2649983}" type="slidenum">
              <a:rPr lang="en-US" smtClean="0"/>
              <a:t>29</a:t>
            </a:fld>
            <a:endParaRPr lang="en-US"/>
          </a:p>
        </p:txBody>
      </p:sp>
    </p:spTree>
    <p:extLst>
      <p:ext uri="{BB962C8B-B14F-4D97-AF65-F5344CB8AC3E}">
        <p14:creationId xmlns:p14="http://schemas.microsoft.com/office/powerpoint/2010/main" val="2982041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575" y="47103"/>
            <a:ext cx="7886700" cy="1325563"/>
          </a:xfrm>
        </p:spPr>
        <p:txBody>
          <a:bodyPr>
            <a:normAutofit/>
          </a:bodyPr>
          <a:lstStyle/>
          <a:p>
            <a:pPr algn="ctr"/>
            <a:r>
              <a:rPr lang="en-US" sz="4600" dirty="0">
                <a:latin typeface="+mn-lt"/>
              </a:rPr>
              <a:t>View List of Animals</a:t>
            </a:r>
          </a:p>
        </p:txBody>
      </p:sp>
      <p:sp>
        <p:nvSpPr>
          <p:cNvPr id="4" name="Slide Number Placeholder 3"/>
          <p:cNvSpPr>
            <a:spLocks noGrp="1"/>
          </p:cNvSpPr>
          <p:nvPr>
            <p:ph type="sldNum" sz="quarter" idx="12"/>
          </p:nvPr>
        </p:nvSpPr>
        <p:spPr/>
        <p:txBody>
          <a:bodyPr/>
          <a:lstStyle/>
          <a:p>
            <a:fld id="{D1A12E6A-C85A-496C-95D0-8B82A2649983}" type="slidenum">
              <a:rPr lang="en-US" smtClean="0"/>
              <a:t>3</a:t>
            </a:fld>
            <a:endParaRPr lang="en-US"/>
          </a:p>
        </p:txBody>
      </p:sp>
      <p:pic>
        <p:nvPicPr>
          <p:cNvPr id="3" name="Picture 2"/>
          <p:cNvPicPr>
            <a:picLocks noChangeAspect="1"/>
          </p:cNvPicPr>
          <p:nvPr/>
        </p:nvPicPr>
        <p:blipFill>
          <a:blip r:embed="rId3"/>
          <a:stretch>
            <a:fillRect/>
          </a:stretch>
        </p:blipFill>
        <p:spPr>
          <a:xfrm>
            <a:off x="1172525" y="1199672"/>
            <a:ext cx="6860089" cy="3337602"/>
          </a:xfrm>
          <a:prstGeom prst="rect">
            <a:avLst/>
          </a:prstGeom>
          <a:ln>
            <a:solidFill>
              <a:schemeClr val="tx1"/>
            </a:solidFill>
          </a:ln>
        </p:spPr>
      </p:pic>
      <p:sp>
        <p:nvSpPr>
          <p:cNvPr id="7" name="Content Placeholder 3"/>
          <p:cNvSpPr txBox="1">
            <a:spLocks/>
          </p:cNvSpPr>
          <p:nvPr/>
        </p:nvSpPr>
        <p:spPr>
          <a:xfrm>
            <a:off x="586947" y="4712335"/>
            <a:ext cx="8340809" cy="10763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mn-lt"/>
              </a:rPr>
              <a:t>User can quickly navigate between animal lists by using the left hand navigation.</a:t>
            </a:r>
          </a:p>
        </p:txBody>
      </p:sp>
      <p:sp>
        <p:nvSpPr>
          <p:cNvPr id="8" name="Rectangle 7"/>
          <p:cNvSpPr/>
          <p:nvPr/>
        </p:nvSpPr>
        <p:spPr>
          <a:xfrm>
            <a:off x="1139732" y="2310713"/>
            <a:ext cx="676712" cy="1821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99222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4472535" y="1628426"/>
          <a:ext cx="4126205" cy="3370451"/>
        </p:xfrm>
        <a:graphic>
          <a:graphicData uri="http://schemas.openxmlformats.org/presentationml/2006/ole">
            <mc:AlternateContent xmlns:mc="http://schemas.openxmlformats.org/markup-compatibility/2006">
              <mc:Choice xmlns:v="urn:schemas-microsoft-com:vml" Requires="v">
                <p:oleObj spid="_x0000_s1054" r:id="rId3" imgW="3657600" imgH="2986920" progId="">
                  <p:embed/>
                </p:oleObj>
              </mc:Choice>
              <mc:Fallback>
                <p:oleObj r:id="rId3" imgW="3657600" imgH="2986920" progId="">
                  <p:embed/>
                  <p:pic>
                    <p:nvPicPr>
                      <p:cNvPr id="4" name="Object 3"/>
                      <p:cNvPicPr/>
                      <p:nvPr/>
                    </p:nvPicPr>
                    <p:blipFill>
                      <a:blip r:embed="rId4"/>
                      <a:stretch>
                        <a:fillRect/>
                      </a:stretch>
                    </p:blipFill>
                    <p:spPr>
                      <a:xfrm>
                        <a:off x="4472535" y="1628426"/>
                        <a:ext cx="4126205" cy="3370451"/>
                      </a:xfrm>
                      <a:prstGeom prst="rect">
                        <a:avLst/>
                      </a:prstGeom>
                      <a:ln>
                        <a:solidFill>
                          <a:schemeClr val="tx1"/>
                        </a:solidFill>
                      </a:ln>
                    </p:spPr>
                  </p:pic>
                </p:oleObj>
              </mc:Fallback>
            </mc:AlternateContent>
          </a:graphicData>
        </a:graphic>
      </p:graphicFrame>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0351" y="3568660"/>
            <a:ext cx="1883601" cy="1523096"/>
          </a:xfrm>
          <a:prstGeom prst="rect">
            <a:avLst/>
          </a:prstGeom>
        </p:spPr>
      </p:pic>
      <p:sp>
        <p:nvSpPr>
          <p:cNvPr id="9" name="TextBox 8"/>
          <p:cNvSpPr txBox="1"/>
          <p:nvPr/>
        </p:nvSpPr>
        <p:spPr>
          <a:xfrm>
            <a:off x="531768" y="1755222"/>
            <a:ext cx="3940767" cy="1200329"/>
          </a:xfrm>
          <a:prstGeom prst="rect">
            <a:avLst/>
          </a:prstGeom>
          <a:noFill/>
        </p:spPr>
        <p:txBody>
          <a:bodyPr wrap="square" rtlCol="0">
            <a:spAutoFit/>
          </a:bodyPr>
          <a:lstStyle/>
          <a:p>
            <a:pPr algn="ctr" defTabSz="685800" eaLnBrk="1" fontAlgn="auto" hangingPunct="1">
              <a:spcBef>
                <a:spcPts val="0"/>
              </a:spcBef>
              <a:spcAft>
                <a:spcPts val="0"/>
              </a:spcAft>
              <a:defRPr/>
            </a:pPr>
            <a:r>
              <a:rPr lang="en-MY" sz="2400" dirty="0">
                <a:latin typeface="Karla" pitchFamily="2" charset="0"/>
                <a:ea typeface="Karla" pitchFamily="2" charset="0"/>
                <a:cs typeface="Lato Black" panose="020F0A02020204030203" pitchFamily="34" charset="0"/>
              </a:rPr>
              <a:t>Contact </a:t>
            </a:r>
            <a:r>
              <a:rPr lang="en-MY" sz="2400" dirty="0">
                <a:latin typeface="Karla" pitchFamily="2" charset="0"/>
                <a:ea typeface="Karla" pitchFamily="2" charset="0"/>
                <a:cs typeface="Lato Black" panose="020F0A02020204030203" pitchFamily="34" charset="0"/>
                <a:hlinkClick r:id="rId6"/>
              </a:rPr>
              <a:t>Support@species360.org</a:t>
            </a:r>
            <a:r>
              <a:rPr lang="en-MY" sz="2400" dirty="0">
                <a:latin typeface="Karla" pitchFamily="2" charset="0"/>
                <a:ea typeface="Karla" pitchFamily="2" charset="0"/>
                <a:cs typeface="Lato Black" panose="020F0A02020204030203" pitchFamily="34" charset="0"/>
              </a:rPr>
              <a:t> with any questions</a:t>
            </a:r>
          </a:p>
        </p:txBody>
      </p:sp>
      <p:cxnSp>
        <p:nvCxnSpPr>
          <p:cNvPr id="11" name="Straight Connector 10"/>
          <p:cNvCxnSpPr/>
          <p:nvPr/>
        </p:nvCxnSpPr>
        <p:spPr>
          <a:xfrm flipV="1">
            <a:off x="531768" y="3313652"/>
            <a:ext cx="3687894" cy="25167"/>
          </a:xfrm>
          <a:prstGeom prst="line">
            <a:avLst/>
          </a:prstGeom>
          <a:ln w="19050">
            <a:solidFill>
              <a:srgbClr val="ADD13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76027" y="5091756"/>
            <a:ext cx="3430747" cy="523220"/>
          </a:xfrm>
          <a:prstGeom prst="rect">
            <a:avLst/>
          </a:prstGeom>
          <a:noFill/>
        </p:spPr>
        <p:txBody>
          <a:bodyPr wrap="none" rtlCol="0">
            <a:spAutoFit/>
          </a:bodyPr>
          <a:lstStyle/>
          <a:p>
            <a:pPr defTabSz="685800" eaLnBrk="1" fontAlgn="auto" hangingPunct="1">
              <a:spcBef>
                <a:spcPts val="0"/>
              </a:spcBef>
              <a:spcAft>
                <a:spcPts val="0"/>
              </a:spcAft>
              <a:defRPr/>
            </a:pPr>
            <a:r>
              <a:rPr lang="en-US" sz="2800" dirty="0">
                <a:solidFill>
                  <a:sysClr val="windowText" lastClr="000000"/>
                </a:solidFill>
                <a:latin typeface="Karla" pitchFamily="2" charset="0"/>
                <a:ea typeface="Karla" pitchFamily="2" charset="0"/>
                <a:cs typeface="Lato Black" panose="020F0A02020204030203" pitchFamily="34" charset="0"/>
              </a:rPr>
              <a:t>www.Species360.org</a:t>
            </a:r>
            <a:endParaRPr lang="en-US" sz="2800" dirty="0">
              <a:solidFill>
                <a:sysClr val="windowText" lastClr="000000"/>
              </a:solidFill>
              <a:latin typeface="Karla" pitchFamily="2" charset="0"/>
              <a:ea typeface="Karla" pitchFamily="2" charset="0"/>
              <a:cs typeface="Lato Light" panose="020F0402020204030203" pitchFamily="34" charset="0"/>
            </a:endParaRPr>
          </a:p>
        </p:txBody>
      </p:sp>
      <p:sp>
        <p:nvSpPr>
          <p:cNvPr id="14" name="Slide Number Placeholder 13"/>
          <p:cNvSpPr>
            <a:spLocks noGrp="1"/>
          </p:cNvSpPr>
          <p:nvPr>
            <p:ph type="sldNum" sz="quarter" idx="12"/>
          </p:nvPr>
        </p:nvSpPr>
        <p:spPr/>
        <p:txBody>
          <a:bodyPr/>
          <a:lstStyle/>
          <a:p>
            <a:fld id="{D1A12E6A-C85A-496C-95D0-8B82A2649983}" type="slidenum">
              <a:rPr lang="en-US" smtClean="0"/>
              <a:t>30</a:t>
            </a:fld>
            <a:endParaRPr lang="en-US"/>
          </a:p>
        </p:txBody>
      </p:sp>
    </p:spTree>
    <p:extLst>
      <p:ext uri="{BB962C8B-B14F-4D97-AF65-F5344CB8AC3E}">
        <p14:creationId xmlns:p14="http://schemas.microsoft.com/office/powerpoint/2010/main" val="277470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724" y="421636"/>
            <a:ext cx="7886700" cy="994172"/>
          </a:xfrm>
        </p:spPr>
        <p:txBody>
          <a:bodyPr>
            <a:normAutofit/>
          </a:bodyPr>
          <a:lstStyle/>
          <a:p>
            <a:pPr algn="ctr"/>
            <a:r>
              <a:rPr lang="en-US" dirty="0">
                <a:latin typeface="+mn-lt"/>
              </a:rPr>
              <a:t>Animal List - Breadcrumbs </a:t>
            </a:r>
          </a:p>
        </p:txBody>
      </p:sp>
      <p:pic>
        <p:nvPicPr>
          <p:cNvPr id="8" name="Picture 7"/>
          <p:cNvPicPr>
            <a:picLocks noChangeAspect="1"/>
          </p:cNvPicPr>
          <p:nvPr/>
        </p:nvPicPr>
        <p:blipFill>
          <a:blip r:embed="rId4"/>
          <a:stretch>
            <a:fillRect/>
          </a:stretch>
        </p:blipFill>
        <p:spPr>
          <a:xfrm>
            <a:off x="532744" y="1964764"/>
            <a:ext cx="8072660" cy="3505523"/>
          </a:xfrm>
          <a:prstGeom prst="rect">
            <a:avLst/>
          </a:prstGeom>
          <a:ln w="19050">
            <a:solidFill>
              <a:schemeClr val="tx1"/>
            </a:solidFill>
          </a:ln>
        </p:spPr>
      </p:pic>
      <p:sp>
        <p:nvSpPr>
          <p:cNvPr id="7" name="TextBox 6"/>
          <p:cNvSpPr txBox="1"/>
          <p:nvPr/>
        </p:nvSpPr>
        <p:spPr>
          <a:xfrm>
            <a:off x="1283002" y="2797686"/>
            <a:ext cx="6825896" cy="507831"/>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t>Breadcrumb navigation – </a:t>
            </a:r>
            <a:r>
              <a:rPr lang="en-US" sz="1350" dirty="0"/>
              <a:t> can take user back to previous screen, in this case the dashboard.</a:t>
            </a:r>
          </a:p>
          <a:p>
            <a:r>
              <a:rPr lang="en-US" sz="1350" dirty="0"/>
              <a:t>Breadcrumbs are used throughout the system as a navigation tool back to previous screens.</a:t>
            </a:r>
          </a:p>
        </p:txBody>
      </p:sp>
      <p:sp>
        <p:nvSpPr>
          <p:cNvPr id="6" name="Rectangle 5"/>
          <p:cNvSpPr/>
          <p:nvPr/>
        </p:nvSpPr>
        <p:spPr>
          <a:xfrm>
            <a:off x="926250" y="2126757"/>
            <a:ext cx="1396821" cy="2432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Arrow Connector 8"/>
          <p:cNvCxnSpPr/>
          <p:nvPr/>
        </p:nvCxnSpPr>
        <p:spPr>
          <a:xfrm flipH="1" flipV="1">
            <a:off x="2409568" y="2458995"/>
            <a:ext cx="552359" cy="3386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1A12E6A-C85A-496C-95D0-8B82A2649983}" type="slidenum">
              <a:rPr lang="en-US" smtClean="0"/>
              <a:t>4</a:t>
            </a:fld>
            <a:endParaRPr lang="en-US"/>
          </a:p>
        </p:txBody>
      </p:sp>
    </p:spTree>
    <p:custDataLst>
      <p:tags r:id="rId1"/>
    </p:custDataLst>
    <p:extLst>
      <p:ext uri="{BB962C8B-B14F-4D97-AF65-F5344CB8AC3E}">
        <p14:creationId xmlns:p14="http://schemas.microsoft.com/office/powerpoint/2010/main" val="325639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00" y="360164"/>
            <a:ext cx="7886700" cy="994172"/>
          </a:xfrm>
        </p:spPr>
        <p:txBody>
          <a:bodyPr>
            <a:normAutofit/>
          </a:bodyPr>
          <a:lstStyle/>
          <a:p>
            <a:pPr algn="ctr"/>
            <a:r>
              <a:rPr lang="en-US" sz="4600" dirty="0">
                <a:latin typeface="+mn-lt"/>
              </a:rPr>
              <a:t>Animal List </a:t>
            </a:r>
          </a:p>
        </p:txBody>
      </p:sp>
      <p:pic>
        <p:nvPicPr>
          <p:cNvPr id="7" name="Picture 6"/>
          <p:cNvPicPr>
            <a:picLocks noChangeAspect="1"/>
          </p:cNvPicPr>
          <p:nvPr/>
        </p:nvPicPr>
        <p:blipFill>
          <a:blip r:embed="rId4"/>
          <a:stretch>
            <a:fillRect/>
          </a:stretch>
        </p:blipFill>
        <p:spPr>
          <a:xfrm>
            <a:off x="640554" y="1875278"/>
            <a:ext cx="7924246" cy="3441075"/>
          </a:xfrm>
          <a:prstGeom prst="rect">
            <a:avLst/>
          </a:prstGeom>
          <a:ln w="19050">
            <a:solidFill>
              <a:schemeClr val="tx1"/>
            </a:solidFill>
          </a:ln>
        </p:spPr>
      </p:pic>
      <p:sp>
        <p:nvSpPr>
          <p:cNvPr id="4" name="Rectangle 3"/>
          <p:cNvSpPr/>
          <p:nvPr/>
        </p:nvSpPr>
        <p:spPr>
          <a:xfrm>
            <a:off x="1031130" y="2862359"/>
            <a:ext cx="550535" cy="245399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1715702" y="4018477"/>
            <a:ext cx="4637357" cy="300082"/>
          </a:xfrm>
          <a:prstGeom prst="rect">
            <a:avLst/>
          </a:prstGeom>
          <a:solidFill>
            <a:schemeClr val="accent1">
              <a:lumMod val="20000"/>
              <a:lumOff val="80000"/>
            </a:schemeClr>
          </a:solidFill>
          <a:ln>
            <a:solidFill>
              <a:schemeClr val="tx1"/>
            </a:solidFill>
          </a:ln>
        </p:spPr>
        <p:txBody>
          <a:bodyPr wrap="square" rtlCol="0">
            <a:spAutoFit/>
          </a:bodyPr>
          <a:lstStyle/>
          <a:p>
            <a:r>
              <a:rPr lang="en-US" sz="1350" dirty="0"/>
              <a:t>Animal’s Studbook ID – hyperlink to the Animal’s Detail Screen</a:t>
            </a:r>
          </a:p>
        </p:txBody>
      </p:sp>
      <p:cxnSp>
        <p:nvCxnSpPr>
          <p:cNvPr id="6" name="Straight Arrow Connector 5"/>
          <p:cNvCxnSpPr/>
          <p:nvPr/>
        </p:nvCxnSpPr>
        <p:spPr>
          <a:xfrm flipH="1" flipV="1">
            <a:off x="1657144" y="3595815"/>
            <a:ext cx="630194" cy="3212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1A12E6A-C85A-496C-95D0-8B82A2649983}" type="slidenum">
              <a:rPr lang="en-US" smtClean="0"/>
              <a:t>5</a:t>
            </a:fld>
            <a:endParaRPr lang="en-US"/>
          </a:p>
        </p:txBody>
      </p:sp>
    </p:spTree>
    <p:custDataLst>
      <p:tags r:id="rId1"/>
    </p:custDataLst>
    <p:extLst>
      <p:ext uri="{BB962C8B-B14F-4D97-AF65-F5344CB8AC3E}">
        <p14:creationId xmlns:p14="http://schemas.microsoft.com/office/powerpoint/2010/main" val="2896611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18" y="418100"/>
            <a:ext cx="7886700" cy="994172"/>
          </a:xfrm>
        </p:spPr>
        <p:txBody>
          <a:bodyPr>
            <a:normAutofit/>
          </a:bodyPr>
          <a:lstStyle/>
          <a:p>
            <a:pPr algn="ctr"/>
            <a:r>
              <a:rPr lang="en-US" sz="4600" dirty="0">
                <a:latin typeface="+mn-lt"/>
              </a:rPr>
              <a:t>Animal</a:t>
            </a:r>
            <a:r>
              <a:rPr lang="en-US" sz="4600" b="1" dirty="0">
                <a:latin typeface="+mn-lt"/>
              </a:rPr>
              <a:t> </a:t>
            </a:r>
            <a:r>
              <a:rPr lang="en-US" sz="4600" dirty="0">
                <a:latin typeface="+mn-lt"/>
              </a:rPr>
              <a:t>List</a:t>
            </a:r>
            <a:r>
              <a:rPr lang="en-US" sz="4600" b="1" dirty="0">
                <a:latin typeface="+mn-lt"/>
              </a:rPr>
              <a:t> </a:t>
            </a:r>
          </a:p>
        </p:txBody>
      </p:sp>
      <p:pic>
        <p:nvPicPr>
          <p:cNvPr id="6" name="Picture 5"/>
          <p:cNvPicPr>
            <a:picLocks noChangeAspect="1"/>
          </p:cNvPicPr>
          <p:nvPr/>
        </p:nvPicPr>
        <p:blipFill>
          <a:blip r:embed="rId4"/>
          <a:stretch>
            <a:fillRect/>
          </a:stretch>
        </p:blipFill>
        <p:spPr>
          <a:xfrm>
            <a:off x="506972" y="1989437"/>
            <a:ext cx="8243393" cy="3579663"/>
          </a:xfrm>
          <a:prstGeom prst="rect">
            <a:avLst/>
          </a:prstGeom>
          <a:ln w="19050">
            <a:solidFill>
              <a:schemeClr val="tx1"/>
            </a:solidFill>
          </a:ln>
        </p:spPr>
      </p:pic>
      <p:sp>
        <p:nvSpPr>
          <p:cNvPr id="4" name="Rectangle 3"/>
          <p:cNvSpPr/>
          <p:nvPr/>
        </p:nvSpPr>
        <p:spPr>
          <a:xfrm>
            <a:off x="1686142" y="2842054"/>
            <a:ext cx="712694" cy="272704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2667231" y="3779268"/>
            <a:ext cx="5592206" cy="715581"/>
          </a:xfrm>
          <a:prstGeom prst="rect">
            <a:avLst/>
          </a:prstGeom>
          <a:solidFill>
            <a:schemeClr val="accent1">
              <a:lumMod val="20000"/>
              <a:lumOff val="80000"/>
            </a:schemeClr>
          </a:solidFill>
          <a:ln>
            <a:solidFill>
              <a:schemeClr val="tx1"/>
            </a:solidFill>
          </a:ln>
        </p:spPr>
        <p:txBody>
          <a:bodyPr wrap="square" rtlCol="0">
            <a:spAutoFit/>
          </a:bodyPr>
          <a:lstStyle/>
          <a:p>
            <a:pPr algn="just"/>
            <a:r>
              <a:rPr lang="en-US" sz="1350" dirty="0"/>
              <a:t>Animals that have a global accession number (GAN) are animals that are “linked” to animal in Husbandry. This means they will receive updates if any changes are made to their records in Husbandry.</a:t>
            </a:r>
          </a:p>
        </p:txBody>
      </p:sp>
      <p:sp>
        <p:nvSpPr>
          <p:cNvPr id="3" name="Slide Number Placeholder 2"/>
          <p:cNvSpPr>
            <a:spLocks noGrp="1"/>
          </p:cNvSpPr>
          <p:nvPr>
            <p:ph type="sldNum" sz="quarter" idx="12"/>
          </p:nvPr>
        </p:nvSpPr>
        <p:spPr/>
        <p:txBody>
          <a:bodyPr/>
          <a:lstStyle/>
          <a:p>
            <a:fld id="{D1A12E6A-C85A-496C-95D0-8B82A2649983}" type="slidenum">
              <a:rPr lang="en-US" smtClean="0"/>
              <a:t>6</a:t>
            </a:fld>
            <a:endParaRPr lang="en-US"/>
          </a:p>
        </p:txBody>
      </p:sp>
    </p:spTree>
    <p:custDataLst>
      <p:tags r:id="rId1"/>
    </p:custDataLst>
    <p:extLst>
      <p:ext uri="{BB962C8B-B14F-4D97-AF65-F5344CB8AC3E}">
        <p14:creationId xmlns:p14="http://schemas.microsoft.com/office/powerpoint/2010/main" val="93419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600" dirty="0">
                <a:latin typeface="+mn-lt"/>
              </a:rPr>
              <a:t>Sort/Customize Animal Lists </a:t>
            </a:r>
          </a:p>
        </p:txBody>
      </p:sp>
      <p:sp>
        <p:nvSpPr>
          <p:cNvPr id="8" name="Content Placeholder 7"/>
          <p:cNvSpPr>
            <a:spLocks noGrp="1"/>
          </p:cNvSpPr>
          <p:nvPr>
            <p:ph idx="1"/>
          </p:nvPr>
        </p:nvSpPr>
        <p:spPr>
          <a:xfrm>
            <a:off x="5559825" y="1422400"/>
            <a:ext cx="3416905" cy="4381500"/>
          </a:xfrm>
        </p:spPr>
        <p:txBody>
          <a:bodyPr>
            <a:normAutofit fontScale="92500" lnSpcReduction="10000"/>
          </a:bodyPr>
          <a:lstStyle/>
          <a:p>
            <a:pPr marL="214313" indent="-214313"/>
            <a:r>
              <a:rPr lang="en-US" sz="2200" dirty="0">
                <a:latin typeface="+mn-lt"/>
              </a:rPr>
              <a:t>User can sort any columns on this list by clicking on the header</a:t>
            </a:r>
          </a:p>
          <a:p>
            <a:pPr marL="214313" indent="-214313"/>
            <a:r>
              <a:rPr lang="en-US" sz="2200" dirty="0">
                <a:latin typeface="+mn-lt"/>
              </a:rPr>
              <a:t>User can also customize what columns are displayed by selecting the arrow beside any column header, selecting columns and checking or unchecking as desired.</a:t>
            </a:r>
          </a:p>
          <a:p>
            <a:pPr marL="214313" indent="-214313"/>
            <a:r>
              <a:rPr lang="en-US" sz="2200" dirty="0">
                <a:latin typeface="+mn-lt"/>
              </a:rPr>
              <a:t>UDFs will list as column choices</a:t>
            </a:r>
          </a:p>
          <a:p>
            <a:pPr marL="214313" indent="-214313"/>
            <a:r>
              <a:rPr lang="en-US" sz="2200" dirty="0">
                <a:latin typeface="+mn-lt"/>
              </a:rPr>
              <a:t>Studbook ID and UDF are not optional columns in Suggested Animal List</a:t>
            </a:r>
          </a:p>
          <a:p>
            <a:endParaRPr lang="en-US" sz="2200" dirty="0">
              <a:latin typeface="+mn-lt"/>
            </a:endParaRPr>
          </a:p>
        </p:txBody>
      </p:sp>
      <p:sp>
        <p:nvSpPr>
          <p:cNvPr id="4" name="Slide Number Placeholder 3"/>
          <p:cNvSpPr>
            <a:spLocks noGrp="1"/>
          </p:cNvSpPr>
          <p:nvPr>
            <p:ph type="sldNum" sz="quarter" idx="12"/>
          </p:nvPr>
        </p:nvSpPr>
        <p:spPr/>
        <p:txBody>
          <a:bodyPr/>
          <a:lstStyle/>
          <a:p>
            <a:fld id="{D1A12E6A-C85A-496C-95D0-8B82A2649983}" type="slidenum">
              <a:rPr lang="en-US" smtClean="0"/>
              <a:t>7</a:t>
            </a:fld>
            <a:endParaRPr lang="en-US"/>
          </a:p>
        </p:txBody>
      </p:sp>
      <p:pic>
        <p:nvPicPr>
          <p:cNvPr id="5" name="Picture 4"/>
          <p:cNvPicPr>
            <a:picLocks noChangeAspect="1"/>
          </p:cNvPicPr>
          <p:nvPr/>
        </p:nvPicPr>
        <p:blipFill>
          <a:blip r:embed="rId3"/>
          <a:stretch>
            <a:fillRect/>
          </a:stretch>
        </p:blipFill>
        <p:spPr>
          <a:xfrm>
            <a:off x="271395" y="1567024"/>
            <a:ext cx="5288430" cy="4360541"/>
          </a:xfrm>
          <a:prstGeom prst="rect">
            <a:avLst/>
          </a:prstGeom>
          <a:ln>
            <a:solidFill>
              <a:schemeClr val="tx1"/>
            </a:solidFill>
          </a:ln>
        </p:spPr>
      </p:pic>
    </p:spTree>
    <p:custDataLst>
      <p:tags r:id="rId1"/>
    </p:custDataLst>
    <p:extLst>
      <p:ext uri="{BB962C8B-B14F-4D97-AF65-F5344CB8AC3E}">
        <p14:creationId xmlns:p14="http://schemas.microsoft.com/office/powerpoint/2010/main" val="70300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985" y="473689"/>
            <a:ext cx="7886700" cy="994172"/>
          </a:xfrm>
        </p:spPr>
        <p:txBody>
          <a:bodyPr>
            <a:normAutofit/>
          </a:bodyPr>
          <a:lstStyle/>
          <a:p>
            <a:pPr algn="ctr"/>
            <a:r>
              <a:rPr lang="en-US" sz="4800" dirty="0">
                <a:latin typeface="+mn-lt"/>
              </a:rPr>
              <a:t>Animal List – Quick Search </a:t>
            </a:r>
          </a:p>
        </p:txBody>
      </p:sp>
      <p:pic>
        <p:nvPicPr>
          <p:cNvPr id="8" name="Picture 7"/>
          <p:cNvPicPr>
            <a:picLocks noChangeAspect="1"/>
          </p:cNvPicPr>
          <p:nvPr/>
        </p:nvPicPr>
        <p:blipFill>
          <a:blip r:embed="rId4"/>
          <a:stretch>
            <a:fillRect/>
          </a:stretch>
        </p:blipFill>
        <p:spPr>
          <a:xfrm>
            <a:off x="491090" y="1696824"/>
            <a:ext cx="8228703" cy="3573284"/>
          </a:xfrm>
          <a:prstGeom prst="rect">
            <a:avLst/>
          </a:prstGeom>
          <a:ln w="19050">
            <a:solidFill>
              <a:schemeClr val="tx1"/>
            </a:solidFill>
          </a:ln>
        </p:spPr>
      </p:pic>
      <p:sp>
        <p:nvSpPr>
          <p:cNvPr id="6" name="Rectangle 5"/>
          <p:cNvSpPr/>
          <p:nvPr/>
        </p:nvSpPr>
        <p:spPr>
          <a:xfrm>
            <a:off x="6080289" y="1677970"/>
            <a:ext cx="1300899" cy="24509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2406128" y="2259538"/>
            <a:ext cx="4975060" cy="507831"/>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t>Studbook Global Quick Search </a:t>
            </a:r>
            <a:r>
              <a:rPr lang="en-US" sz="1350" dirty="0"/>
              <a:t>– can search SB ID or GAN. Type ID then hit enter to be taken directly to animal detail screen.</a:t>
            </a:r>
          </a:p>
        </p:txBody>
      </p:sp>
      <p:cxnSp>
        <p:nvCxnSpPr>
          <p:cNvPr id="4" name="Straight Arrow Connector 3"/>
          <p:cNvCxnSpPr/>
          <p:nvPr/>
        </p:nvCxnSpPr>
        <p:spPr>
          <a:xfrm flipV="1">
            <a:off x="5152768" y="1915548"/>
            <a:ext cx="778475" cy="2163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1A12E6A-C85A-496C-95D0-8B82A2649983}" type="slidenum">
              <a:rPr lang="en-US" smtClean="0"/>
              <a:t>8</a:t>
            </a:fld>
            <a:endParaRPr lang="en-US"/>
          </a:p>
        </p:txBody>
      </p:sp>
    </p:spTree>
    <p:custDataLst>
      <p:tags r:id="rId1"/>
    </p:custDataLst>
    <p:extLst>
      <p:ext uri="{BB962C8B-B14F-4D97-AF65-F5344CB8AC3E}">
        <p14:creationId xmlns:p14="http://schemas.microsoft.com/office/powerpoint/2010/main" val="174421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50043" y="1952368"/>
            <a:ext cx="8158027" cy="3542593"/>
          </a:xfrm>
          <a:prstGeom prst="rect">
            <a:avLst/>
          </a:prstGeom>
          <a:ln w="19050">
            <a:solidFill>
              <a:schemeClr val="tx1"/>
            </a:solidFill>
          </a:ln>
        </p:spPr>
      </p:pic>
      <p:sp>
        <p:nvSpPr>
          <p:cNvPr id="2" name="Title 1"/>
          <p:cNvSpPr>
            <a:spLocks noGrp="1"/>
          </p:cNvSpPr>
          <p:nvPr>
            <p:ph type="title"/>
          </p:nvPr>
        </p:nvSpPr>
        <p:spPr/>
        <p:txBody>
          <a:bodyPr>
            <a:normAutofit/>
          </a:bodyPr>
          <a:lstStyle/>
          <a:p>
            <a:pPr algn="ctr"/>
            <a:r>
              <a:rPr lang="en-US" sz="4600" dirty="0">
                <a:latin typeface="+mn-lt"/>
              </a:rPr>
              <a:t>Animal List Search </a:t>
            </a:r>
          </a:p>
        </p:txBody>
      </p:sp>
      <p:sp>
        <p:nvSpPr>
          <p:cNvPr id="4" name="TextBox 3"/>
          <p:cNvSpPr txBox="1"/>
          <p:nvPr/>
        </p:nvSpPr>
        <p:spPr>
          <a:xfrm>
            <a:off x="2854412" y="3115542"/>
            <a:ext cx="5001116" cy="2377574"/>
          </a:xfrm>
          <a:prstGeom prst="rect">
            <a:avLst/>
          </a:prstGeom>
          <a:solidFill>
            <a:schemeClr val="accent1">
              <a:lumMod val="20000"/>
              <a:lumOff val="80000"/>
            </a:schemeClr>
          </a:solidFill>
          <a:ln>
            <a:solidFill>
              <a:schemeClr val="tx1"/>
            </a:solidFill>
          </a:ln>
        </p:spPr>
        <p:txBody>
          <a:bodyPr wrap="square" rtlCol="0">
            <a:spAutoFit/>
          </a:bodyPr>
          <a:lstStyle/>
          <a:p>
            <a:r>
              <a:rPr lang="en-US" sz="1350" b="1" dirty="0"/>
              <a:t>Animal List Search</a:t>
            </a:r>
            <a:r>
              <a:rPr lang="en-US" sz="1350" dirty="0"/>
              <a:t>: Searched the animal list as it is currently filtered. This search will search for matches to the number entered in the Studbook ID, GAN, and Local ID.</a:t>
            </a:r>
          </a:p>
          <a:p>
            <a:pPr marL="285750" indent="-285750">
              <a:buFont typeface="Arial" panose="020B0604020202020204" pitchFamily="34" charset="0"/>
              <a:buChar char="•"/>
            </a:pPr>
            <a:r>
              <a:rPr lang="en-US" sz="1350" dirty="0"/>
              <a:t>The list filters down to potential matches based on the ID entered in the search bar.</a:t>
            </a:r>
          </a:p>
          <a:p>
            <a:pPr marL="285750" indent="-285750">
              <a:buFont typeface="Arial" panose="020B0604020202020204" pitchFamily="34" charset="0"/>
              <a:buChar char="•"/>
            </a:pPr>
            <a:r>
              <a:rPr lang="en-US" sz="1350" dirty="0"/>
              <a:t>When searching for an ID not visible on the screen (alternate or historic ID) a message will display saying identifier is visible when opening the animals record</a:t>
            </a:r>
          </a:p>
          <a:p>
            <a:pPr marL="285750" indent="-285750">
              <a:buFont typeface="Arial" panose="020B0604020202020204" pitchFamily="34" charset="0"/>
              <a:buChar char="•"/>
            </a:pPr>
            <a:r>
              <a:rPr lang="en-US" sz="1350" dirty="0"/>
              <a:t>The search by ID feature can be used in addition to the collapsible filter (right below search box) to further refine results</a:t>
            </a:r>
          </a:p>
          <a:p>
            <a:pPr marL="285750" indent="-285750">
              <a:buFont typeface="Arial" panose="020B0604020202020204" pitchFamily="34" charset="0"/>
              <a:buChar char="•"/>
            </a:pPr>
            <a:endParaRPr lang="en-US" sz="1350" dirty="0"/>
          </a:p>
        </p:txBody>
      </p:sp>
      <p:sp>
        <p:nvSpPr>
          <p:cNvPr id="5" name="Rectangle 4"/>
          <p:cNvSpPr/>
          <p:nvPr/>
        </p:nvSpPr>
        <p:spPr>
          <a:xfrm>
            <a:off x="5484329" y="2296449"/>
            <a:ext cx="1595438" cy="29293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Arrow Connector 6"/>
          <p:cNvCxnSpPr/>
          <p:nvPr/>
        </p:nvCxnSpPr>
        <p:spPr>
          <a:xfrm flipV="1">
            <a:off x="4629057" y="2517060"/>
            <a:ext cx="772979" cy="5075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1A12E6A-C85A-496C-95D0-8B82A2649983}" type="slidenum">
              <a:rPr lang="en-US" smtClean="0"/>
              <a:t>9</a:t>
            </a:fld>
            <a:endParaRPr lang="en-US"/>
          </a:p>
        </p:txBody>
      </p:sp>
    </p:spTree>
    <p:custDataLst>
      <p:tags r:id="rId1"/>
    </p:custDataLst>
    <p:extLst>
      <p:ext uri="{BB962C8B-B14F-4D97-AF65-F5344CB8AC3E}">
        <p14:creationId xmlns:p14="http://schemas.microsoft.com/office/powerpoint/2010/main" val="3396297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 xsi:nil="true"/>
    <Review xmlns="00558959-21e2-49b6-8bc1-d46e8fb3ce16">None needed</Review>
    <Community_x0020_Author_x0020__x007c__x0020_Editor xmlns="00558959-21e2-49b6-8bc1-d46e8fb3ce16">
      <UserInfo>
        <DisplayName/>
        <AccountId xsi:nil="true"/>
        <AccountType/>
      </UserInfo>
    </Community_x0020_Author_x0020__x007c__x0020_Editor>
    <PublishingExpirationDate xmlns="http://schemas.microsoft.com/sharepoint/v3" xsi:nil="true"/>
    <PublishingStartDate xmlns="http://schemas.microsoft.com/sharepoint/v3" xsi:nil="true"/>
    <Permalink xmlns="00558959-21e2-49b6-8bc1-d46e8fb3ce16">
      <Url xsi:nil="true"/>
      <Description xsi:nil="true"/>
    </Permalink>
    <Best_x0020_Practices xmlns="00558959-21e2-49b6-8bc1-d46e8fb3ce16">false</Best_x0020_Practice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xs="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0558959-21e2-49b6-8bc1-d46e8fb3ce16" elementFormDefault="qualified">
    <xsd:import namespace="http://schemas.microsoft.com/office/2006/documentManagement/types"/>
    <xsd:import namespace="http://schemas.microsoft.com/office/infopath/2007/PartnerControl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SharePointGroup="0"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14AF0D-D22C-4CE1-B589-7211D32F71D8}">
  <ds:schemaRefs>
    <ds:schemaRef ds:uri="http://schemas.microsoft.com/sharepoint/v3/contenttype/forms"/>
  </ds:schemaRefs>
</ds:datastoreItem>
</file>

<file path=customXml/itemProps2.xml><?xml version="1.0" encoding="utf-8"?>
<ds:datastoreItem xmlns:ds="http://schemas.openxmlformats.org/officeDocument/2006/customXml" ds:itemID="{E4E090F3-2C69-4377-AE93-5D25D80650B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00558959-21e2-49b6-8bc1-d46e8fb3ce16"/>
    <ds:schemaRef ds:uri="http://www.w3.org/XML/1998/namespace"/>
    <ds:schemaRef ds:uri="http://purl.org/dc/dcmitype/"/>
  </ds:schemaRefs>
</ds:datastoreItem>
</file>

<file path=customXml/itemProps3.xml><?xml version="1.0" encoding="utf-8"?>
<ds:datastoreItem xmlns:ds="http://schemas.openxmlformats.org/officeDocument/2006/customXml" ds:itemID="{88A27274-C6AC-4393-9136-F58FABEDE1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0558959-21e2-49b6-8bc1-d46e8fb3c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7278</TotalTime>
  <Words>1405</Words>
  <Application>Microsoft Office PowerPoint</Application>
  <PresentationFormat>On-screen Show (4:3)</PresentationFormat>
  <Paragraphs>150</Paragraphs>
  <Slides>30</Slides>
  <Notes>10</Notes>
  <HiddenSlides>0</HiddenSlides>
  <MMClips>0</MMClips>
  <ScaleCrop>false</ScaleCrop>
  <HeadingPairs>
    <vt:vector size="8" baseType="variant">
      <vt:variant>
        <vt:lpstr>Fonts Used</vt:lpstr>
      </vt:variant>
      <vt:variant>
        <vt:i4>3</vt:i4>
      </vt:variant>
      <vt:variant>
        <vt:lpstr>Theme</vt:lpstr>
      </vt:variant>
      <vt:variant>
        <vt:i4>16</vt:i4>
      </vt:variant>
      <vt:variant>
        <vt:lpstr>Embedded OLE Servers</vt:lpstr>
      </vt:variant>
      <vt:variant>
        <vt:i4>0</vt:i4>
      </vt:variant>
      <vt:variant>
        <vt:lpstr>Slide Titles</vt:lpstr>
      </vt:variant>
      <vt:variant>
        <vt:i4>30</vt:i4>
      </vt:variant>
    </vt:vector>
  </HeadingPairs>
  <TitlesOfParts>
    <vt:vector size="49" baseType="lpstr">
      <vt:lpstr>Arial</vt:lpstr>
      <vt:lpstr>Calibri</vt:lpstr>
      <vt:lpstr>Karla</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Studbook Animal Lists</vt:lpstr>
      <vt:lpstr>Animal Lists </vt:lpstr>
      <vt:lpstr>View List of Animals</vt:lpstr>
      <vt:lpstr>Animal List - Breadcrumbs </vt:lpstr>
      <vt:lpstr>Animal List </vt:lpstr>
      <vt:lpstr>Animal List </vt:lpstr>
      <vt:lpstr>Sort/Customize Animal Lists </vt:lpstr>
      <vt:lpstr>Animal List – Quick Search </vt:lpstr>
      <vt:lpstr>Animal List Search </vt:lpstr>
      <vt:lpstr>Filter Animal List</vt:lpstr>
      <vt:lpstr>Animal List Filters </vt:lpstr>
      <vt:lpstr>Date Filters </vt:lpstr>
      <vt:lpstr>UDF Filters</vt:lpstr>
      <vt:lpstr>Institution Filters/Fed File Filters </vt:lpstr>
      <vt:lpstr>Institution Filters</vt:lpstr>
      <vt:lpstr>Save Institutional Filters </vt:lpstr>
      <vt:lpstr>Edit/Delete Institutional Filters </vt:lpstr>
      <vt:lpstr>Saved Filters </vt:lpstr>
      <vt:lpstr>Animal List - Export</vt:lpstr>
      <vt:lpstr>View Animal History Filter</vt:lpstr>
      <vt:lpstr>Export Animal History</vt:lpstr>
      <vt:lpstr>Export Living List Grouped</vt:lpstr>
      <vt:lpstr>Export Living List Grouped</vt:lpstr>
      <vt:lpstr>My Animals </vt:lpstr>
      <vt:lpstr>My Animals</vt:lpstr>
      <vt:lpstr>Pin Animal</vt:lpstr>
      <vt:lpstr>Pin Animal</vt:lpstr>
      <vt:lpstr>Recent Animals </vt:lpstr>
      <vt:lpstr>Draft Animals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Josh Courteau</cp:lastModifiedBy>
  <cp:revision>59</cp:revision>
  <dcterms:created xsi:type="dcterms:W3CDTF">2016-07-26T18:48:10Z</dcterms:created>
  <dcterms:modified xsi:type="dcterms:W3CDTF">2022-05-16T21:29:35Z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Order">
    <vt:r8>330800</vt:r8>
  </property>
  <property fmtid="{D5CDD505-2E9C-101B-9397-08002B2CF9AE}" pid="4" name="Updated on?">
    <vt:lpwstr>05/04/2018</vt:lpwstr>
  </property>
  <property fmtid="{D5CDD505-2E9C-101B-9397-08002B2CF9AE}" pid="5" name="ArticulateGUID">
    <vt:lpwstr>61B24D97-A438-4A1E-AB6D-D9B7A830CF5B</vt:lpwstr>
  </property>
  <property fmtid="{D5CDD505-2E9C-101B-9397-08002B2CF9AE}" pid="6" name="ArticulatePath">
    <vt:lpwstr>Studbooks-Animal List</vt:lpwstr>
  </property>
</Properties>
</file>