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4"/>
  </p:notesMasterIdLst>
  <p:sldIdLst>
    <p:sldId id="256" r:id="rId20"/>
    <p:sldId id="280"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8" autoAdjust="0"/>
    <p:restoredTop sz="63563" autoAdjust="0"/>
  </p:normalViewPr>
  <p:slideViewPr>
    <p:cSldViewPr snapToGrid="0" showGuides="1">
      <p:cViewPr varScale="1">
        <p:scale>
          <a:sx n="47" d="100"/>
          <a:sy n="47" d="100"/>
        </p:scale>
        <p:origin x="1728"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18F86-C721-47C3-B7E9-D99458E26728}" type="datetimeFigureOut">
              <a:rPr lang="en-GB" smtClean="0"/>
              <a:t>12/11/2018</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2EEA7-CF5C-452B-A7BE-28C946FA3A74}" type="slidenum">
              <a:rPr lang="en-GB" smtClean="0"/>
              <a:t>‹#›</a:t>
            </a:fld>
            <a:endParaRPr lang="en-GB"/>
          </a:p>
        </p:txBody>
      </p:sp>
    </p:spTree>
    <p:extLst>
      <p:ext uri="{BB962C8B-B14F-4D97-AF65-F5344CB8AC3E}">
        <p14:creationId xmlns:p14="http://schemas.microsoft.com/office/powerpoint/2010/main" val="157824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Population Overview report is intended to be a one-screen per taxon (species or subspecies level) overview of the state of the animal population as recorded in the Species360 database. This includes key metrics on genetics and demographics and indicators of the underlying data quality.</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a:t>
            </a:fld>
            <a:endParaRPr lang="en-GB"/>
          </a:p>
        </p:txBody>
      </p:sp>
    </p:spTree>
    <p:extLst>
      <p:ext uri="{BB962C8B-B14F-4D97-AF65-F5344CB8AC3E}">
        <p14:creationId xmlns:p14="http://schemas.microsoft.com/office/powerpoint/2010/main" val="77806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lower right quadrant presents calculated metrics on the data available for the population. Some measures provide demographic information. Demographics are the quantifiable statistics of a population such as gender and age. It also displays some genetic, or hereditary, information. Some of the other metrics are indicators of the quality of the data in the Species360 database for the species. Due to potential missing institutional information such as institutions that are not Species360 members and historical data weaknesses, some of these calculated parameters may  be lower numbers than are truly represented in the actual population.</a:t>
            </a:r>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10</a:t>
            </a:fld>
            <a:endParaRPr lang="en-GB"/>
          </a:p>
        </p:txBody>
      </p:sp>
    </p:spTree>
    <p:extLst>
      <p:ext uri="{BB962C8B-B14F-4D97-AF65-F5344CB8AC3E}">
        <p14:creationId xmlns:p14="http://schemas.microsoft.com/office/powerpoint/2010/main" val="172199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number of Contributing Founders is a count of the number of unique, often wild caught, animals that can be traced in Species360 data from the base of the population pedigree to today’s living population. Founder’s are related only to their siblings or offspring.  To count this, Species360 traces each living animal back through each institution that held it, finds it parents, follows them back through all their institution moves as far as possible, hopefully to the original wild caught ancestors. </a:t>
            </a:r>
          </a:p>
          <a:p>
            <a:r>
              <a:rPr lang="en-US" sz="1200" dirty="0" smtClean="0"/>
              <a:t>&gt;Any non reporting institutions, or missing parental data along the way, means the path will break. This means that Species360 may under count the actual number of founder animals that contributed genes to today’s living population.</a:t>
            </a:r>
          </a:p>
          <a:p>
            <a:r>
              <a:rPr lang="en-US" sz="1200" dirty="0" smtClean="0"/>
              <a:t>&gt;More founders may be identified if more complete  histories and pedigrees are filled in for today’s living animal population.</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11</a:t>
            </a:fld>
            <a:endParaRPr lang="en-GB"/>
          </a:p>
        </p:txBody>
      </p:sp>
    </p:spTree>
    <p:extLst>
      <p:ext uri="{BB962C8B-B14F-4D97-AF65-F5344CB8AC3E}">
        <p14:creationId xmlns:p14="http://schemas.microsoft.com/office/powerpoint/2010/main" val="228950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Living Individuals are the number of live individual animals currently on inventory as reported by current Species360 members.</a:t>
            </a:r>
          </a:p>
          <a:p>
            <a:r>
              <a:rPr lang="en-US" sz="1200" dirty="0" smtClean="0"/>
              <a:t>&gt;Animals pending or in transit are not counted because no institution reports having them at the moment. Pending are transactions that are waiting to be confirmed or denied by the institutions involved. They cannot be counted as the sender says they do not have the animal anymore, but the receiver has not yet said that they do. </a:t>
            </a:r>
          </a:p>
          <a:p>
            <a:r>
              <a:rPr lang="en-US" sz="1200" dirty="0" smtClean="0"/>
              <a:t>&gt;Animals held in Groups are reported separately</a:t>
            </a:r>
          </a:p>
          <a:p>
            <a:endParaRPr lang="en-US" sz="1200" dirty="0" smtClean="0"/>
          </a:p>
          <a:p>
            <a:r>
              <a:rPr lang="en-US" sz="1200" dirty="0" smtClean="0"/>
              <a:t>&gt;The next metric, Living </a:t>
            </a:r>
            <a:r>
              <a:rPr lang="en-US" sz="1200" dirty="0" err="1" smtClean="0"/>
              <a:t>Descendents</a:t>
            </a:r>
            <a:r>
              <a:rPr lang="en-US" sz="1200" dirty="0" smtClean="0"/>
              <a:t>, is still under development and not yet available.</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12</a:t>
            </a:fld>
            <a:endParaRPr lang="en-GB"/>
          </a:p>
        </p:txBody>
      </p:sp>
    </p:spTree>
    <p:extLst>
      <p:ext uri="{BB962C8B-B14F-4D97-AF65-F5344CB8AC3E}">
        <p14:creationId xmlns:p14="http://schemas.microsoft.com/office/powerpoint/2010/main" val="98991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Living Breeders is the number of living animals who have produced offspring. The offspring may or may not still be alive.</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13</a:t>
            </a:fld>
            <a:endParaRPr lang="en-GB"/>
          </a:p>
        </p:txBody>
      </p:sp>
    </p:spTree>
    <p:extLst>
      <p:ext uri="{BB962C8B-B14F-4D97-AF65-F5344CB8AC3E}">
        <p14:creationId xmlns:p14="http://schemas.microsoft.com/office/powerpoint/2010/main" val="302600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Living Captive Born is the number of animals alive that were born in captivity. This does not assume that conception was also in the wild as a pregnant or gravid animal could have been removed from the wild and given birth or laid eggs in captivity.</a:t>
            </a:r>
          </a:p>
          <a:p>
            <a:endParaRPr lang="en-US" sz="1200" dirty="0" smtClean="0"/>
          </a:p>
          <a:p>
            <a:r>
              <a:rPr lang="en-US" sz="1200" dirty="0" smtClean="0"/>
              <a:t>&gt;The next two terms regarding percent of pedigree known and percent of pedigree certain are still under development and not yet available.</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14</a:t>
            </a:fld>
            <a:endParaRPr lang="en-GB"/>
          </a:p>
        </p:txBody>
      </p:sp>
    </p:spTree>
    <p:extLst>
      <p:ext uri="{BB962C8B-B14F-4D97-AF65-F5344CB8AC3E}">
        <p14:creationId xmlns:p14="http://schemas.microsoft.com/office/powerpoint/2010/main" val="3647548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Percent Estimated Birth Dates is an indicator of demographic data quality.</a:t>
            </a:r>
          </a:p>
          <a:p>
            <a:endParaRPr lang="en-US" sz="1200" dirty="0" smtClean="0"/>
          </a:p>
          <a:p>
            <a:r>
              <a:rPr lang="en-US" sz="1200" dirty="0" smtClean="0"/>
              <a:t>&gt;To calculate the percent with estimated birth dates, the total number of individual animals, living or dead, is the denominator, or the number below the fraction line.</a:t>
            </a:r>
          </a:p>
          <a:p>
            <a:endParaRPr lang="en-US" sz="1200" dirty="0" smtClean="0"/>
          </a:p>
          <a:p>
            <a:r>
              <a:rPr lang="en-US" sz="1200" dirty="0" smtClean="0"/>
              <a:t>&gt;The number of individuals that have significantly estimated birth dates is the numerator, the number above the fraction line.</a:t>
            </a:r>
          </a:p>
          <a:p>
            <a:endParaRPr lang="en-US" sz="1200" dirty="0" smtClean="0"/>
          </a:p>
          <a:p>
            <a:r>
              <a:rPr lang="en-US" sz="1200" dirty="0" smtClean="0"/>
              <a:t>&gt;Only birth date estimates of plus or minus one month or more are considered in the calculations. Estimates to within a few days have little or no demographic impact.</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15</a:t>
            </a:fld>
            <a:endParaRPr lang="en-GB"/>
          </a:p>
        </p:txBody>
      </p:sp>
    </p:spTree>
    <p:extLst>
      <p:ext uri="{BB962C8B-B14F-4D97-AF65-F5344CB8AC3E}">
        <p14:creationId xmlns:p14="http://schemas.microsoft.com/office/powerpoint/2010/main" val="237955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percent Unknown Birth Dates is all individual animals, living or dead, with a recorded birth date of undetermined or indeterminate. You want this percent to be low.</a:t>
            </a:r>
          </a:p>
          <a:p>
            <a:endParaRPr lang="en-US" sz="1200" dirty="0" smtClean="0"/>
          </a:p>
          <a:p>
            <a:r>
              <a:rPr lang="en-US" sz="1200" dirty="0" smtClean="0"/>
              <a:t>&gt;Undetermined means you do not know the information at this time but you may in the future.</a:t>
            </a:r>
          </a:p>
          <a:p>
            <a:endParaRPr lang="en-US" sz="1200" dirty="0" smtClean="0"/>
          </a:p>
          <a:p>
            <a:r>
              <a:rPr lang="en-US" sz="1200" dirty="0" smtClean="0"/>
              <a:t>&gt;Indeterminate means you do not know the information, you have done everything you can to find it, but it will never be known, hence impossible.</a:t>
            </a:r>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16</a:t>
            </a:fld>
            <a:endParaRPr lang="en-GB"/>
          </a:p>
        </p:txBody>
      </p:sp>
    </p:spTree>
    <p:extLst>
      <p:ext uri="{BB962C8B-B14F-4D97-AF65-F5344CB8AC3E}">
        <p14:creationId xmlns:p14="http://schemas.microsoft.com/office/powerpoint/2010/main" val="380737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percent individually identified sires and dams is the number of individuals who have a single Sire or Dam recorded for them. This is the best case scenario where a single animal is known for each parent. You want this percent to be high.</a:t>
            </a:r>
          </a:p>
          <a:p>
            <a:endParaRPr lang="en-US" sz="1200" dirty="0" smtClean="0"/>
          </a:p>
          <a:p>
            <a:r>
              <a:rPr lang="en-US" sz="1200" dirty="0" smtClean="0"/>
              <a:t>&gt;To calculate this the denominator is twice the number of captive born individuals, living or dead. It is twice the number to represent both Sire and Dam.</a:t>
            </a:r>
          </a:p>
          <a:p>
            <a:endParaRPr lang="en-US" sz="1200" dirty="0" smtClean="0"/>
          </a:p>
          <a:p>
            <a:r>
              <a:rPr lang="en-US" sz="1200" dirty="0" smtClean="0"/>
              <a:t>&gt;The numerator is the sum of the Sire and Dam fields that have a single animal ID in them.</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17</a:t>
            </a:fld>
            <a:endParaRPr lang="en-GB"/>
          </a:p>
        </p:txBody>
      </p:sp>
    </p:spTree>
    <p:extLst>
      <p:ext uri="{BB962C8B-B14F-4D97-AF65-F5344CB8AC3E}">
        <p14:creationId xmlns:p14="http://schemas.microsoft.com/office/powerpoint/2010/main" val="108279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Some times you cannot limit a Sire or Dam to a single individual but there may be multiple possibilities. The percent individuals with multiple sires or dams indicates the number of individuals where these multiple possibilities are recorded.</a:t>
            </a:r>
          </a:p>
          <a:p>
            <a:endParaRPr lang="en-US" sz="1200" dirty="0" smtClean="0"/>
          </a:p>
          <a:p>
            <a:r>
              <a:rPr lang="en-US" sz="1200" dirty="0" smtClean="0"/>
              <a:t>&gt;ZIMS also allows recording the percent probability that each animal recorded is the parent. An example is a gorilla group with a silverback male but a juvenile male offspring who is approaching sexual maturity. You can assume that the silverback is most likely the sire of an offspring, but there is also a small chance that the young upstart could be.  You could record a 90% probably for the silverback and a 10% probability for the young male until you get DNA proof of parentage.</a:t>
            </a:r>
          </a:p>
          <a:p>
            <a:endParaRPr lang="en-US" sz="1200" dirty="0" smtClean="0"/>
          </a:p>
          <a:p>
            <a:r>
              <a:rPr lang="en-US" sz="1200" dirty="0" smtClean="0"/>
              <a:t>&gt;As  in the previous metric the denominator is twice the number of captive born individuals</a:t>
            </a:r>
          </a:p>
          <a:p>
            <a:endParaRPr lang="en-US" sz="1200" dirty="0" smtClean="0"/>
          </a:p>
          <a:p>
            <a:r>
              <a:rPr lang="en-US" sz="1200" dirty="0" smtClean="0"/>
              <a:t>&gt;And the numerator is the number of individuals with multiple parents recorded</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18</a:t>
            </a:fld>
            <a:endParaRPr lang="en-GB"/>
          </a:p>
        </p:txBody>
      </p:sp>
    </p:spTree>
    <p:extLst>
      <p:ext uri="{BB962C8B-B14F-4D97-AF65-F5344CB8AC3E}">
        <p14:creationId xmlns:p14="http://schemas.microsoft.com/office/powerpoint/2010/main" val="2277421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Percentage Individuals with MULT parents are those individuals with Sires and/or Dams recorded only as MULT with no individuals identified as candidates under the MULT label. You want this percent to be low.</a:t>
            </a:r>
          </a:p>
          <a:p>
            <a:endParaRPr lang="en-US" sz="1200" dirty="0" smtClean="0"/>
          </a:p>
          <a:p>
            <a:r>
              <a:rPr lang="en-US" sz="1200" dirty="0" smtClean="0"/>
              <a:t>&gt;This is only for animals migrated from the ARKS legacy systems which did not require identification of parents.</a:t>
            </a:r>
          </a:p>
          <a:p>
            <a:endParaRPr lang="en-US" sz="1200" dirty="0" smtClean="0"/>
          </a:p>
          <a:p>
            <a:r>
              <a:rPr lang="en-US" sz="1200" dirty="0" smtClean="0"/>
              <a:t>&gt;Individuals with MULT parents will cause a break in the pedigree trace back to founders. </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19</a:t>
            </a:fld>
            <a:endParaRPr lang="en-GB"/>
          </a:p>
        </p:txBody>
      </p:sp>
    </p:spTree>
    <p:extLst>
      <p:ext uri="{BB962C8B-B14F-4D97-AF65-F5344CB8AC3E}">
        <p14:creationId xmlns:p14="http://schemas.microsoft.com/office/powerpoint/2010/main" val="11504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5741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Starting an animal record with a Birth or a Capture is the best case scenario.</a:t>
            </a:r>
          </a:p>
          <a:p>
            <a:endParaRPr lang="en-US" sz="1200" dirty="0" smtClean="0"/>
          </a:p>
          <a:p>
            <a:r>
              <a:rPr lang="en-US" sz="1200" dirty="0" smtClean="0"/>
              <a:t>&gt;However this is not the case when an animal is acquired from a non-Species360 member as the record will actually start with that acquisition in such a scenario.</a:t>
            </a:r>
          </a:p>
          <a:p>
            <a:endParaRPr lang="en-US" sz="1200" dirty="0" smtClean="0"/>
          </a:p>
          <a:p>
            <a:r>
              <a:rPr lang="en-US" sz="1200" dirty="0" smtClean="0"/>
              <a:t>&gt;To calculate the percent the denominator is the total number of animals, living or dead, in the dataset.</a:t>
            </a:r>
          </a:p>
          <a:p>
            <a:endParaRPr lang="en-US" sz="1200" dirty="0" smtClean="0"/>
          </a:p>
          <a:p>
            <a:r>
              <a:rPr lang="en-US" sz="1200" dirty="0" smtClean="0"/>
              <a:t>&gt;The numerator is the count of the number of animals which cannot be traced back to birth or wild capture. You want this percent to be low.</a:t>
            </a:r>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20</a:t>
            </a:fld>
            <a:endParaRPr lang="en-GB"/>
          </a:p>
        </p:txBody>
      </p:sp>
    </p:spTree>
    <p:extLst>
      <p:ext uri="{BB962C8B-B14F-4D97-AF65-F5344CB8AC3E}">
        <p14:creationId xmlns:p14="http://schemas.microsoft.com/office/powerpoint/2010/main" val="342730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percent of animals Lost to Follow Up refers to those animals that are transferred to a location from which there is no further information contributed to Species360.</a:t>
            </a:r>
          </a:p>
          <a:p>
            <a:endParaRPr lang="en-US" sz="1200" dirty="0" smtClean="0"/>
          </a:p>
          <a:p>
            <a:r>
              <a:rPr lang="en-US" sz="1200" dirty="0" smtClean="0"/>
              <a:t>&gt;This can be an institution who was never a member of Species360</a:t>
            </a:r>
          </a:p>
          <a:p>
            <a:endParaRPr lang="en-US" sz="1200" dirty="0" smtClean="0"/>
          </a:p>
          <a:p>
            <a:r>
              <a:rPr lang="en-US" sz="1200" dirty="0" smtClean="0"/>
              <a:t>&gt;Or it can be an institution who has dropped their Species360 membership.</a:t>
            </a:r>
          </a:p>
          <a:p>
            <a:endParaRPr lang="en-US" sz="1200" dirty="0" smtClean="0"/>
          </a:p>
          <a:p>
            <a:r>
              <a:rPr lang="en-US" sz="1200" dirty="0" smtClean="0"/>
              <a:t>&gt;If an animal is transferred to one of these facilities in a Loan Out situation then it is not a Lost to Follow Up situation. This is because the Species360 member retains legal ownership of the animal, even though it is held physically elsewhere, as the Species360 Owner can still record information on behalf of the non-member as what we call an “audit” institution.</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21</a:t>
            </a:fld>
            <a:endParaRPr lang="en-GB"/>
          </a:p>
        </p:txBody>
      </p:sp>
    </p:spTree>
    <p:extLst>
      <p:ext uri="{BB962C8B-B14F-4D97-AF65-F5344CB8AC3E}">
        <p14:creationId xmlns:p14="http://schemas.microsoft.com/office/powerpoint/2010/main" val="932988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Groups are a number of the same species that are maintained in a single record. Usually the members of a group are not individually identifiable. There are three metrics collected for groups. The number of living animals in groups is usually a subset of the total number of living animals because even for species normally held in groups, there are often some maintained as individuals.</a:t>
            </a:r>
          </a:p>
          <a:p>
            <a:endParaRPr lang="en-US" sz="1200" dirty="0" smtClean="0"/>
          </a:p>
          <a:p>
            <a:r>
              <a:rPr lang="en-US" sz="1200" dirty="0" smtClean="0"/>
              <a:t>&gt;The Current Founder Groups are the number of wild-caught origin groups that are still in existence.</a:t>
            </a:r>
          </a:p>
          <a:p>
            <a:endParaRPr lang="en-US" sz="1200" dirty="0" smtClean="0"/>
          </a:p>
          <a:p>
            <a:r>
              <a:rPr lang="en-US" sz="1200" dirty="0" smtClean="0"/>
              <a:t>&gt;The number of current groups is the number of non-zero count groups currently recorded. ZIMS allow you to take a group count down to zero but keep the record as Open in case you want to add more members to the same record. An example might be a goldfish pond you restock every summer and wish to keep all on one record even though the actual count gets down to zero in the winter. These zero count groups are not included here.</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22</a:t>
            </a:fld>
            <a:endParaRPr lang="en-GB"/>
          </a:p>
        </p:txBody>
      </p:sp>
    </p:spTree>
    <p:extLst>
      <p:ext uri="{BB962C8B-B14F-4D97-AF65-F5344CB8AC3E}">
        <p14:creationId xmlns:p14="http://schemas.microsoft.com/office/powerpoint/2010/main" val="993693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It is very important to note that this report is not a studbook report. Studbook contain data from institutions who are not members of Species360. These tables and figures are based only on institutional data that has been submitted to Species360. If an institution dropped Species360 at some point during the date range, none of their information is included in these reports. Only information from current Species360 members is considered.</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23</a:t>
            </a:fld>
            <a:endParaRPr lang="en-GB"/>
          </a:p>
        </p:txBody>
      </p:sp>
    </p:spTree>
    <p:extLst>
      <p:ext uri="{BB962C8B-B14F-4D97-AF65-F5344CB8AC3E}">
        <p14:creationId xmlns:p14="http://schemas.microsoft.com/office/powerpoint/2010/main" val="32497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run a Population Overview Report go to Start&gt;Reports&gt;Population Overview.</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3</a:t>
            </a:fld>
            <a:endParaRPr lang="en-GB"/>
          </a:p>
        </p:txBody>
      </p:sp>
    </p:spTree>
    <p:extLst>
      <p:ext uri="{BB962C8B-B14F-4D97-AF65-F5344CB8AC3E}">
        <p14:creationId xmlns:p14="http://schemas.microsoft.com/office/powerpoint/2010/main" val="177107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You first need to select the taxonomic scope of the report. This can be at species or sub-species level. You cannot filter by anything above the species level. Species can be found by common or scientific name.</a:t>
            </a:r>
          </a:p>
          <a:p>
            <a:r>
              <a:rPr lang="en-US" sz="1200" dirty="0" smtClean="0"/>
              <a:t>&gt;There are two checkboxes for further filtering. If “Include Taxonomy below selected level” is checked then any sub-species of the species selected will be included in the report. If it is not checked they will not be included.</a:t>
            </a:r>
          </a:p>
          <a:p>
            <a:r>
              <a:rPr lang="en-US" sz="1200" dirty="0" smtClean="0"/>
              <a:t>You also have the ability to exclude domestics, breeds and varieties. There are hundreds of entries for domestic breeds in the database. Many of these are rare and endangered farm species that institutions display in their farmyards as well as common domestics used for education. This means if you search for grey wolves (</a:t>
            </a:r>
            <a:r>
              <a:rPr lang="en-US" sz="1200" dirty="0" err="1" smtClean="0"/>
              <a:t>Canis</a:t>
            </a:r>
            <a:r>
              <a:rPr lang="en-US" sz="1200" dirty="0" smtClean="0"/>
              <a:t> lupus), if this is checked you will not also get the hundreds of various domestic dog breeds such as Chihuahuas (</a:t>
            </a:r>
            <a:r>
              <a:rPr lang="en-US" sz="1200" dirty="0" err="1" smtClean="0"/>
              <a:t>Canis</a:t>
            </a:r>
            <a:r>
              <a:rPr lang="en-US" sz="1200" dirty="0" smtClean="0"/>
              <a:t> lupus </a:t>
            </a:r>
            <a:r>
              <a:rPr lang="en-US" sz="1200" dirty="0" err="1" smtClean="0"/>
              <a:t>familiaris</a:t>
            </a:r>
            <a:r>
              <a:rPr lang="en-US" sz="1200" dirty="0" smtClean="0"/>
              <a:t> </a:t>
            </a:r>
            <a:r>
              <a:rPr lang="en-US" sz="1200" dirty="0" err="1" smtClean="0"/>
              <a:t>chihuahua</a:t>
            </a:r>
            <a:r>
              <a:rPr lang="en-US" sz="1200" dirty="0" smtClean="0"/>
              <a:t>).</a:t>
            </a:r>
          </a:p>
          <a:p>
            <a:r>
              <a:rPr lang="en-US" sz="1200" dirty="0" smtClean="0"/>
              <a:t>&gt;You can further filter the report by Global, Continent, Country or Association. If you select Association there are dozens of zoological associations to select from </a:t>
            </a:r>
            <a:r>
              <a:rPr lang="en-US" sz="1200" dirty="0" err="1" smtClean="0"/>
              <a:t>from</a:t>
            </a:r>
            <a:r>
              <a:rPr lang="en-US" sz="1200" dirty="0" smtClean="0"/>
              <a:t> AAZA (Arabian Zoo and Aquarium Association) to ZSOP (Zoological Society of Pakistan).</a:t>
            </a:r>
          </a:p>
          <a:p>
            <a:r>
              <a:rPr lang="en-US" sz="1200" dirty="0" smtClean="0"/>
              <a:t>&gt;You can select your page size. This can be set in Preferences if the default is not what you want. Additionally you can select</a:t>
            </a:r>
            <a:r>
              <a:rPr lang="en-US" sz="1200" baseline="0" dirty="0" smtClean="0"/>
              <a:t> your report output types from the drop down at the top of the output report.</a:t>
            </a:r>
            <a:endParaRPr lang="en-US" sz="1200" dirty="0" smtClean="0"/>
          </a:p>
          <a:p>
            <a:r>
              <a:rPr lang="en-US" sz="1200" dirty="0" smtClean="0"/>
              <a:t>&gt;If you are not a population manager you will need to read the Explanation and Assumptions document to interpret the report. We will be going through this document during this PowerPoint.</a:t>
            </a:r>
          </a:p>
          <a:p>
            <a:r>
              <a:rPr lang="en-US" sz="1200" dirty="0" smtClean="0"/>
              <a:t>&gt;Select Run Report once you have selected all of your desired filters.  Alternately,</a:t>
            </a:r>
            <a:r>
              <a:rPr lang="en-US" sz="1200" baseline="0" dirty="0" smtClean="0"/>
              <a:t> if you wish to work with ‘the raw data’ you can export your filtered selected </a:t>
            </a:r>
            <a:r>
              <a:rPr lang="en-US" sz="1200" baseline="0" smtClean="0"/>
              <a:t>to excel.</a:t>
            </a:r>
            <a:endParaRPr lang="en-US" sz="1200" dirty="0" smtClean="0"/>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4</a:t>
            </a:fld>
            <a:endParaRPr lang="en-GB"/>
          </a:p>
        </p:txBody>
      </p:sp>
    </p:spTree>
    <p:extLst>
      <p:ext uri="{BB962C8B-B14F-4D97-AF65-F5344CB8AC3E}">
        <p14:creationId xmlns:p14="http://schemas.microsoft.com/office/powerpoint/2010/main" val="363039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report is made up of a banner, four quadrants and a disclaimer. The upper left quadrant plots acquisitions and dispositions. The lower left plots numbers in the population and numbers of holders. The upper right graphs the age of living animals. The last quadrant displays some population metrics. We will look at each of these in detail.</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5</a:t>
            </a:fld>
            <a:endParaRPr lang="en-GB"/>
          </a:p>
        </p:txBody>
      </p:sp>
    </p:spTree>
    <p:extLst>
      <p:ext uri="{BB962C8B-B14F-4D97-AF65-F5344CB8AC3E}">
        <p14:creationId xmlns:p14="http://schemas.microsoft.com/office/powerpoint/2010/main" val="151130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banner provides information on the species. This is a report for Western lowland gorillas. The IUCN and CITES statuses are noted. Lowland gorillas are Critically Endangered by IUCN and are a CITES I species. The date range of the report is shown. These reports run for the last 10 years. It also lets you know the population subset and here ZIMS looked at records in 197 Species360 members in AZA to complete the report.</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6</a:t>
            </a:fld>
            <a:endParaRPr lang="en-GB"/>
          </a:p>
        </p:txBody>
      </p:sp>
    </p:spTree>
    <p:extLst>
      <p:ext uri="{BB962C8B-B14F-4D97-AF65-F5344CB8AC3E}">
        <p14:creationId xmlns:p14="http://schemas.microsoft.com/office/powerpoint/2010/main" val="150667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upper left quadrant graph plots 6 – 8 “basic vital rates” of the species population. These include Births, Deaths, Acquisitions from non-Species360 member sources, Dispositions to non-Species360 member holders, acquisitions directly from the wild and releases directly from the wild. It also includes acquisitions and dispositions to other Species360 members that are outside the scope set for the report if it is set to smaller than global scope. Each point indicates a count of the events of that kind by year. This report covers the last 10 years. The net result of all of these basic rates should explain the population changes that are shown in the lower left quadrant that we will look at next.  Actual acquisitions from the wild and releases to the wild may be undercounted as those transactions may have actually been recorded as to/from wildlife agencies, etc. rather than directly from the wild. Current Species360 membership is used for the entire time period. This means that if an institution dropped their Species360 membership in 2010, none of their data for previous years is included.</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7</a:t>
            </a:fld>
            <a:endParaRPr lang="en-GB"/>
          </a:p>
        </p:txBody>
      </p:sp>
    </p:spTree>
    <p:extLst>
      <p:ext uri="{BB962C8B-B14F-4D97-AF65-F5344CB8AC3E}">
        <p14:creationId xmlns:p14="http://schemas.microsoft.com/office/powerpoint/2010/main" val="25624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lower left graph plots two variables. The top line is the living population size in Species360 by year. This number is the count as of the report date of each year. It also graphs the number of institutions physically holding the animals on those dates. Species360’ current membership is used for the entire time period to hold the institution scope constant on this graph also. This means that no data is shown from previous Species360 members who have dropped their membership. In addition, not all current members may have entered data for 20 years ago, so some positive census trends might be caused by recent years being more comprehensive in their record-keeping in recording all species and not just their mega-vertebrate crowd pleasers as was first often done when Species360 fee was based on the number of animal records you submitted. </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8</a:t>
            </a:fld>
            <a:endParaRPr lang="en-GB"/>
          </a:p>
        </p:txBody>
      </p:sp>
    </p:spTree>
    <p:extLst>
      <p:ext uri="{BB962C8B-B14F-4D97-AF65-F5344CB8AC3E}">
        <p14:creationId xmlns:p14="http://schemas.microsoft.com/office/powerpoint/2010/main" val="371637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upper right graph is an Age Pyramid graph. Only living individual animals are displayed here. Occasionally, a data entry error generates an apparently very long-lived animal, stretching the vertical axis. These graphs are a convenient way for Species360 to identify these possible errors and notify the institution to correct unless it is true. In general, a healthy age pyramid is broad at the bottom, indicating lots of young animals, and small at the top, indicating fewer older animals. If it is upside down the species population may be in trouble.</a:t>
            </a:r>
          </a:p>
          <a:p>
            <a:endParaRPr lang="en-GB" dirty="0"/>
          </a:p>
        </p:txBody>
      </p:sp>
      <p:sp>
        <p:nvSpPr>
          <p:cNvPr id="4" name="Tijdelijke aanduiding voor dianummer 3"/>
          <p:cNvSpPr>
            <a:spLocks noGrp="1"/>
          </p:cNvSpPr>
          <p:nvPr>
            <p:ph type="sldNum" sz="quarter" idx="10"/>
          </p:nvPr>
        </p:nvSpPr>
        <p:spPr/>
        <p:txBody>
          <a:bodyPr/>
          <a:lstStyle/>
          <a:p>
            <a:fld id="{3E22EEA7-CF5C-452B-A7BE-28C946FA3A74}" type="slidenum">
              <a:rPr lang="en-GB" smtClean="0"/>
              <a:t>9</a:t>
            </a:fld>
            <a:endParaRPr lang="en-GB"/>
          </a:p>
        </p:txBody>
      </p:sp>
    </p:spTree>
    <p:extLst>
      <p:ext uri="{BB962C8B-B14F-4D97-AF65-F5344CB8AC3E}">
        <p14:creationId xmlns:p14="http://schemas.microsoft.com/office/powerpoint/2010/main" val="262616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615271"/>
            <a:ext cx="7772400" cy="1470025"/>
          </a:xfrm>
        </p:spPr>
        <p:txBody>
          <a:bodyPr>
            <a:normAutofit fontScale="90000"/>
          </a:bodyPr>
          <a:lstStyle/>
          <a:p>
            <a:r>
              <a:rPr lang="en-US" dirty="0" smtClean="0"/>
              <a:t>Population Overview Report</a:t>
            </a:r>
            <a:endParaRPr lang="en-US" dirty="0"/>
          </a:p>
        </p:txBody>
      </p:sp>
      <p:sp>
        <p:nvSpPr>
          <p:cNvPr id="5" name="Content Placeholder 2"/>
          <p:cNvSpPr>
            <a:spLocks noGrp="1"/>
          </p:cNvSpPr>
          <p:nvPr>
            <p:ph type="subTitle" idx="1"/>
          </p:nvPr>
        </p:nvSpPr>
        <p:spPr>
          <a:xfrm>
            <a:off x="1371600" y="3886200"/>
            <a:ext cx="6400800" cy="1752600"/>
          </a:xfrm>
        </p:spPr>
        <p:txBody>
          <a:bodyPr>
            <a:normAutofit/>
          </a:bodyPr>
          <a:lstStyle/>
          <a:p>
            <a:pPr lvl="0"/>
            <a:r>
              <a:rPr lang="en-US" dirty="0" smtClean="0"/>
              <a:t>An overview of the state of an Species360 population per Species including key metrics on genetic and demographic data</a:t>
            </a:r>
            <a:endParaRPr lang="en-US" dirty="0"/>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Metrics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noChangeArrowheads="1"/>
          </p:cNvPicPr>
          <p:nvPr/>
        </p:nvPicPr>
        <p:blipFill>
          <a:blip r:embed="rId3" cstate="print"/>
          <a:srcRect/>
          <a:stretch>
            <a:fillRect/>
          </a:stretch>
        </p:blipFill>
        <p:spPr bwMode="auto">
          <a:xfrm>
            <a:off x="900810" y="945107"/>
            <a:ext cx="7342379" cy="4724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8164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Contributing Founders</a:t>
            </a:r>
            <a:endParaRPr lang="en-GB" dirty="0"/>
          </a:p>
        </p:txBody>
      </p:sp>
      <p:sp>
        <p:nvSpPr>
          <p:cNvPr id="3" name="Tijdelijke aanduiding voor inhoud 2"/>
          <p:cNvSpPr>
            <a:spLocks noGrp="1"/>
          </p:cNvSpPr>
          <p:nvPr>
            <p:ph idx="1"/>
          </p:nvPr>
        </p:nvSpPr>
        <p:spPr/>
        <p:txBody>
          <a:bodyPr/>
          <a:lstStyle/>
          <a:p>
            <a:r>
              <a:rPr lang="en-US" dirty="0"/>
              <a:t>A count of the number of unique (wild-caught) animals that can be traced in the pedigree to today’s living population.</a:t>
            </a:r>
          </a:p>
          <a:p>
            <a:r>
              <a:rPr lang="en-US" dirty="0"/>
              <a:t>Any non-reporting institutions or missing parental data breaks the link.</a:t>
            </a:r>
          </a:p>
          <a:p>
            <a:r>
              <a:rPr lang="en-US" dirty="0"/>
              <a:t>More Contributing Founders may be identified if more complete histories are filled in for today’s living population.</a:t>
            </a:r>
          </a:p>
          <a:p>
            <a:endParaRPr lang="en-GB" dirty="0"/>
          </a:p>
        </p:txBody>
      </p:sp>
    </p:spTree>
    <p:extLst>
      <p:ext uri="{BB962C8B-B14F-4D97-AF65-F5344CB8AC3E}">
        <p14:creationId xmlns:p14="http://schemas.microsoft.com/office/powerpoint/2010/main" val="281372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Living Individuals </a:t>
            </a:r>
            <a:endParaRPr lang="en-GB" dirty="0"/>
          </a:p>
        </p:txBody>
      </p:sp>
      <p:sp>
        <p:nvSpPr>
          <p:cNvPr id="3" name="Tijdelijke aanduiding voor inhoud 2"/>
          <p:cNvSpPr>
            <a:spLocks noGrp="1"/>
          </p:cNvSpPr>
          <p:nvPr>
            <p:ph idx="1"/>
          </p:nvPr>
        </p:nvSpPr>
        <p:spPr>
          <a:xfrm>
            <a:off x="628650" y="2347415"/>
            <a:ext cx="7886700" cy="3829548"/>
          </a:xfrm>
        </p:spPr>
        <p:txBody>
          <a:bodyPr/>
          <a:lstStyle/>
          <a:p>
            <a:r>
              <a:rPr lang="en-US" dirty="0"/>
              <a:t>The number of live individual animals as reported by current members</a:t>
            </a:r>
          </a:p>
          <a:p>
            <a:r>
              <a:rPr lang="en-US" dirty="0"/>
              <a:t>Pending/In transit animals are not counted</a:t>
            </a:r>
          </a:p>
          <a:p>
            <a:r>
              <a:rPr lang="en-US" dirty="0"/>
              <a:t>Groups are reported separately</a:t>
            </a:r>
          </a:p>
          <a:p>
            <a:pPr marL="0" indent="0">
              <a:buNone/>
            </a:pPr>
            <a:endParaRPr lang="en-US" dirty="0"/>
          </a:p>
        </p:txBody>
      </p:sp>
    </p:spTree>
    <p:extLst>
      <p:ext uri="{BB962C8B-B14F-4D97-AF65-F5344CB8AC3E}">
        <p14:creationId xmlns:p14="http://schemas.microsoft.com/office/powerpoint/2010/main" val="35175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Living Breeders</a:t>
            </a:r>
            <a:endParaRPr lang="en-GB" dirty="0"/>
          </a:p>
        </p:txBody>
      </p:sp>
      <p:sp>
        <p:nvSpPr>
          <p:cNvPr id="3" name="Tijdelijke aanduiding voor inhoud 2"/>
          <p:cNvSpPr>
            <a:spLocks noGrp="1"/>
          </p:cNvSpPr>
          <p:nvPr>
            <p:ph idx="1"/>
          </p:nvPr>
        </p:nvSpPr>
        <p:spPr>
          <a:xfrm>
            <a:off x="628650" y="2674961"/>
            <a:ext cx="7886700" cy="3502002"/>
          </a:xfrm>
        </p:spPr>
        <p:txBody>
          <a:bodyPr/>
          <a:lstStyle/>
          <a:p>
            <a:r>
              <a:rPr lang="en-US" dirty="0"/>
              <a:t>The number of animals who have reproduced</a:t>
            </a:r>
          </a:p>
        </p:txBody>
      </p:sp>
    </p:spTree>
    <p:extLst>
      <p:ext uri="{BB962C8B-B14F-4D97-AF65-F5344CB8AC3E}">
        <p14:creationId xmlns:p14="http://schemas.microsoft.com/office/powerpoint/2010/main" val="307917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Living Captive Born</a:t>
            </a:r>
            <a:endParaRPr lang="en-GB" dirty="0"/>
          </a:p>
        </p:txBody>
      </p:sp>
      <p:sp>
        <p:nvSpPr>
          <p:cNvPr id="3" name="Tijdelijke aanduiding voor inhoud 2"/>
          <p:cNvSpPr>
            <a:spLocks noGrp="1"/>
          </p:cNvSpPr>
          <p:nvPr>
            <p:ph idx="1"/>
          </p:nvPr>
        </p:nvSpPr>
        <p:spPr>
          <a:xfrm>
            <a:off x="628650" y="2565779"/>
            <a:ext cx="7886700" cy="3611184"/>
          </a:xfrm>
        </p:spPr>
        <p:txBody>
          <a:bodyPr/>
          <a:lstStyle/>
          <a:p>
            <a:r>
              <a:rPr lang="en-US" dirty="0"/>
              <a:t>Living animals that were born/hatched in captivity</a:t>
            </a:r>
          </a:p>
          <a:p>
            <a:endParaRPr lang="en-US" dirty="0"/>
          </a:p>
          <a:p>
            <a:endParaRPr lang="en-US" dirty="0"/>
          </a:p>
        </p:txBody>
      </p:sp>
    </p:spTree>
    <p:extLst>
      <p:ext uri="{BB962C8B-B14F-4D97-AF65-F5344CB8AC3E}">
        <p14:creationId xmlns:p14="http://schemas.microsoft.com/office/powerpoint/2010/main" val="1679896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Percent Estimated Birth Dates</a:t>
            </a:r>
            <a:endParaRPr lang="en-GB" dirty="0"/>
          </a:p>
        </p:txBody>
      </p:sp>
      <p:sp>
        <p:nvSpPr>
          <p:cNvPr id="3" name="Tijdelijke aanduiding voor inhoud 2"/>
          <p:cNvSpPr>
            <a:spLocks noGrp="1"/>
          </p:cNvSpPr>
          <p:nvPr>
            <p:ph idx="1"/>
          </p:nvPr>
        </p:nvSpPr>
        <p:spPr/>
        <p:txBody>
          <a:bodyPr/>
          <a:lstStyle/>
          <a:p>
            <a:r>
              <a:rPr lang="en-US" dirty="0"/>
              <a:t>An indicator of demographic data quality</a:t>
            </a:r>
          </a:p>
          <a:p>
            <a:r>
              <a:rPr lang="en-US" dirty="0"/>
              <a:t>Total number of individuals = denominator</a:t>
            </a:r>
          </a:p>
          <a:p>
            <a:r>
              <a:rPr lang="en-US" dirty="0"/>
              <a:t>Number with significant Birth Date estimates = numerator</a:t>
            </a:r>
          </a:p>
          <a:p>
            <a:r>
              <a:rPr lang="en-US" dirty="0"/>
              <a:t>Only estimates of =/- one month or more are used</a:t>
            </a:r>
          </a:p>
          <a:p>
            <a:endParaRPr lang="en-GB" dirty="0"/>
          </a:p>
        </p:txBody>
      </p:sp>
    </p:spTree>
    <p:extLst>
      <p:ext uri="{BB962C8B-B14F-4D97-AF65-F5344CB8AC3E}">
        <p14:creationId xmlns:p14="http://schemas.microsoft.com/office/powerpoint/2010/main" val="181204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Percent Unknown Birth Date</a:t>
            </a:r>
            <a:endParaRPr lang="en-GB" dirty="0"/>
          </a:p>
        </p:txBody>
      </p:sp>
      <p:sp>
        <p:nvSpPr>
          <p:cNvPr id="3" name="Tijdelijke aanduiding voor inhoud 2"/>
          <p:cNvSpPr>
            <a:spLocks noGrp="1"/>
          </p:cNvSpPr>
          <p:nvPr>
            <p:ph idx="1"/>
          </p:nvPr>
        </p:nvSpPr>
        <p:spPr/>
        <p:txBody>
          <a:bodyPr/>
          <a:lstStyle/>
          <a:p>
            <a:r>
              <a:rPr lang="en-US" dirty="0"/>
              <a:t>Percent of all individuals with Undetermined or Indeterminate Birth Dates</a:t>
            </a:r>
          </a:p>
          <a:p>
            <a:r>
              <a:rPr lang="en-US" dirty="0"/>
              <a:t>Undetermined = don’t know at this time</a:t>
            </a:r>
          </a:p>
          <a:p>
            <a:r>
              <a:rPr lang="en-US" dirty="0"/>
              <a:t>Indeterminate = impossible to be known</a:t>
            </a:r>
          </a:p>
        </p:txBody>
      </p:sp>
    </p:spTree>
    <p:extLst>
      <p:ext uri="{BB962C8B-B14F-4D97-AF65-F5344CB8AC3E}">
        <p14:creationId xmlns:p14="http://schemas.microsoft.com/office/powerpoint/2010/main" val="296813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Percent Individually Identified Sires and Dams</a:t>
            </a:r>
            <a:endParaRPr lang="en-GB" dirty="0"/>
          </a:p>
        </p:txBody>
      </p:sp>
      <p:sp>
        <p:nvSpPr>
          <p:cNvPr id="3" name="Tijdelijke aanduiding voor inhoud 2"/>
          <p:cNvSpPr>
            <a:spLocks noGrp="1"/>
          </p:cNvSpPr>
          <p:nvPr>
            <p:ph idx="1"/>
          </p:nvPr>
        </p:nvSpPr>
        <p:spPr/>
        <p:txBody>
          <a:bodyPr/>
          <a:lstStyle/>
          <a:p>
            <a:r>
              <a:rPr lang="en-US" dirty="0"/>
              <a:t>Percent of the individuals who have a single Sire or Dam recorded</a:t>
            </a:r>
          </a:p>
          <a:p>
            <a:r>
              <a:rPr lang="en-US" dirty="0"/>
              <a:t>Twice the number of captive born individuals = denominator</a:t>
            </a:r>
          </a:p>
          <a:p>
            <a:r>
              <a:rPr lang="en-US" dirty="0"/>
              <a:t>Sum of Sire and Dam fields with an ID = numerator</a:t>
            </a:r>
          </a:p>
          <a:p>
            <a:endParaRPr lang="en-GB" dirty="0"/>
          </a:p>
        </p:txBody>
      </p:sp>
    </p:spTree>
    <p:extLst>
      <p:ext uri="{BB962C8B-B14F-4D97-AF65-F5344CB8AC3E}">
        <p14:creationId xmlns:p14="http://schemas.microsoft.com/office/powerpoint/2010/main" val="41013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Percent Individuals with Multiple Sires or Dams</a:t>
            </a:r>
            <a:endParaRPr lang="en-GB" dirty="0"/>
          </a:p>
        </p:txBody>
      </p:sp>
      <p:sp>
        <p:nvSpPr>
          <p:cNvPr id="3" name="Tijdelijke aanduiding voor inhoud 2"/>
          <p:cNvSpPr>
            <a:spLocks noGrp="1"/>
          </p:cNvSpPr>
          <p:nvPr>
            <p:ph idx="1"/>
          </p:nvPr>
        </p:nvSpPr>
        <p:spPr/>
        <p:txBody>
          <a:bodyPr/>
          <a:lstStyle/>
          <a:p>
            <a:r>
              <a:rPr lang="en-US" dirty="0"/>
              <a:t>Individuals with more than one Sire or Dam recorded</a:t>
            </a:r>
          </a:p>
          <a:p>
            <a:r>
              <a:rPr lang="en-US" dirty="0"/>
              <a:t>ZIMS allows recording percent probability</a:t>
            </a:r>
          </a:p>
          <a:p>
            <a:r>
              <a:rPr lang="en-US" dirty="0"/>
              <a:t>Twice the number of captive born individuals = denominator</a:t>
            </a:r>
          </a:p>
          <a:p>
            <a:r>
              <a:rPr lang="en-US" dirty="0"/>
              <a:t>Number of individuals with multiple entries for parents = numerator</a:t>
            </a:r>
          </a:p>
          <a:p>
            <a:endParaRPr lang="en-GB" dirty="0"/>
          </a:p>
        </p:txBody>
      </p:sp>
    </p:spTree>
    <p:extLst>
      <p:ext uri="{BB962C8B-B14F-4D97-AF65-F5344CB8AC3E}">
        <p14:creationId xmlns:p14="http://schemas.microsoft.com/office/powerpoint/2010/main" val="259502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Percent Individuals with MULT Parents</a:t>
            </a:r>
            <a:endParaRPr lang="en-GB" dirty="0"/>
          </a:p>
        </p:txBody>
      </p:sp>
      <p:sp>
        <p:nvSpPr>
          <p:cNvPr id="3" name="Tijdelijke aanduiding voor inhoud 2"/>
          <p:cNvSpPr>
            <a:spLocks noGrp="1"/>
          </p:cNvSpPr>
          <p:nvPr>
            <p:ph idx="1"/>
          </p:nvPr>
        </p:nvSpPr>
        <p:spPr/>
        <p:txBody>
          <a:bodyPr/>
          <a:lstStyle/>
          <a:p>
            <a:r>
              <a:rPr lang="en-US" dirty="0"/>
              <a:t>Parents recorded simply as MULT</a:t>
            </a:r>
          </a:p>
          <a:p>
            <a:endParaRPr lang="en-US" dirty="0"/>
          </a:p>
          <a:p>
            <a:r>
              <a:rPr lang="en-US" dirty="0"/>
              <a:t>Data migrated from legacy ARKS System</a:t>
            </a:r>
          </a:p>
          <a:p>
            <a:endParaRPr lang="en-US" dirty="0"/>
          </a:p>
          <a:p>
            <a:r>
              <a:rPr lang="en-US" dirty="0"/>
              <a:t>MULT results in a break in the pedigree trace</a:t>
            </a:r>
          </a:p>
          <a:p>
            <a:endParaRPr lang="en-GB" dirty="0"/>
          </a:p>
        </p:txBody>
      </p:sp>
    </p:spTree>
    <p:extLst>
      <p:ext uri="{BB962C8B-B14F-4D97-AF65-F5344CB8AC3E}">
        <p14:creationId xmlns:p14="http://schemas.microsoft.com/office/powerpoint/2010/main" val="195508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493177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Percent Animals without Recorded Birth or Capture</a:t>
            </a:r>
            <a:endParaRPr lang="en-GB" dirty="0"/>
          </a:p>
        </p:txBody>
      </p:sp>
      <p:sp>
        <p:nvSpPr>
          <p:cNvPr id="3" name="Tijdelijke aanduiding voor inhoud 2"/>
          <p:cNvSpPr>
            <a:spLocks noGrp="1"/>
          </p:cNvSpPr>
          <p:nvPr>
            <p:ph idx="1"/>
          </p:nvPr>
        </p:nvSpPr>
        <p:spPr/>
        <p:txBody>
          <a:bodyPr/>
          <a:lstStyle/>
          <a:p>
            <a:r>
              <a:rPr lang="en-US" dirty="0"/>
              <a:t>Best case scenario for start of an animal record is a Birth or Capture from Wild.</a:t>
            </a:r>
          </a:p>
          <a:p>
            <a:r>
              <a:rPr lang="en-US" dirty="0"/>
              <a:t>Acquisition from a </a:t>
            </a:r>
            <a:r>
              <a:rPr lang="en-US" dirty="0" smtClean="0"/>
              <a:t>non-Species360 </a:t>
            </a:r>
            <a:r>
              <a:rPr lang="en-US" dirty="0"/>
              <a:t>member</a:t>
            </a:r>
          </a:p>
          <a:p>
            <a:r>
              <a:rPr lang="en-US" dirty="0"/>
              <a:t>Number of animals in the dataset = denominator</a:t>
            </a:r>
          </a:p>
          <a:p>
            <a:r>
              <a:rPr lang="en-US" dirty="0"/>
              <a:t>Number of animals which cannot be traced back = numerator</a:t>
            </a:r>
          </a:p>
        </p:txBody>
      </p:sp>
    </p:spTree>
    <p:extLst>
      <p:ext uri="{BB962C8B-B14F-4D97-AF65-F5344CB8AC3E}">
        <p14:creationId xmlns:p14="http://schemas.microsoft.com/office/powerpoint/2010/main" val="2424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Percent Animals Lost to Follow Up</a:t>
            </a:r>
            <a:endParaRPr lang="en-GB" dirty="0"/>
          </a:p>
        </p:txBody>
      </p:sp>
      <p:sp>
        <p:nvSpPr>
          <p:cNvPr id="3" name="Tijdelijke aanduiding voor inhoud 2"/>
          <p:cNvSpPr>
            <a:spLocks noGrp="1"/>
          </p:cNvSpPr>
          <p:nvPr>
            <p:ph idx="1"/>
          </p:nvPr>
        </p:nvSpPr>
        <p:spPr/>
        <p:txBody>
          <a:bodyPr/>
          <a:lstStyle/>
          <a:p>
            <a:r>
              <a:rPr lang="en-US" dirty="0"/>
              <a:t>Animals Transferred to a location for which there is no further information</a:t>
            </a:r>
          </a:p>
          <a:p>
            <a:r>
              <a:rPr lang="en-US" dirty="0"/>
              <a:t>Institution was never an </a:t>
            </a:r>
            <a:r>
              <a:rPr lang="en-US" dirty="0" smtClean="0"/>
              <a:t>Species360 </a:t>
            </a:r>
            <a:r>
              <a:rPr lang="en-US" dirty="0"/>
              <a:t>member</a:t>
            </a:r>
          </a:p>
          <a:p>
            <a:r>
              <a:rPr lang="en-US" dirty="0"/>
              <a:t>Institution was a previous member who dropped their membership</a:t>
            </a:r>
          </a:p>
          <a:p>
            <a:r>
              <a:rPr lang="en-US" dirty="0"/>
              <a:t>Loans Out to </a:t>
            </a:r>
            <a:r>
              <a:rPr lang="en-US" dirty="0" smtClean="0"/>
              <a:t>non-Species360 </a:t>
            </a:r>
            <a:r>
              <a:rPr lang="en-US" dirty="0"/>
              <a:t>members are not Lost to Follow Up</a:t>
            </a:r>
          </a:p>
        </p:txBody>
      </p:sp>
    </p:spTree>
    <p:extLst>
      <p:ext uri="{BB962C8B-B14F-4D97-AF65-F5344CB8AC3E}">
        <p14:creationId xmlns:p14="http://schemas.microsoft.com/office/powerpoint/2010/main" val="344400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Group Information</a:t>
            </a:r>
            <a:endParaRPr lang="en-GB" dirty="0"/>
          </a:p>
        </p:txBody>
      </p:sp>
      <p:sp>
        <p:nvSpPr>
          <p:cNvPr id="3" name="Tijdelijke aanduiding voor inhoud 2"/>
          <p:cNvSpPr>
            <a:spLocks noGrp="1"/>
          </p:cNvSpPr>
          <p:nvPr>
            <p:ph idx="1"/>
          </p:nvPr>
        </p:nvSpPr>
        <p:spPr/>
        <p:txBody>
          <a:bodyPr/>
          <a:lstStyle/>
          <a:p>
            <a:r>
              <a:rPr lang="en-US" dirty="0"/>
              <a:t>Living Animals in Groups</a:t>
            </a:r>
          </a:p>
          <a:p>
            <a:pPr lvl="1"/>
            <a:r>
              <a:rPr lang="en-US" dirty="0"/>
              <a:t>Number of living animals held in groups</a:t>
            </a:r>
          </a:p>
          <a:p>
            <a:r>
              <a:rPr lang="en-US" dirty="0"/>
              <a:t>Current Founder Groups</a:t>
            </a:r>
          </a:p>
          <a:p>
            <a:pPr lvl="1"/>
            <a:r>
              <a:rPr lang="en-US" dirty="0"/>
              <a:t>Number of current founder groups</a:t>
            </a:r>
          </a:p>
          <a:p>
            <a:r>
              <a:rPr lang="en-US" dirty="0"/>
              <a:t>Number of Current Groups</a:t>
            </a:r>
          </a:p>
          <a:p>
            <a:pPr lvl="1"/>
            <a:r>
              <a:rPr lang="en-US" dirty="0"/>
              <a:t>Number of non-zero groups currently held</a:t>
            </a:r>
          </a:p>
          <a:p>
            <a:endParaRPr lang="en-GB" dirty="0"/>
          </a:p>
        </p:txBody>
      </p:sp>
    </p:spTree>
    <p:extLst>
      <p:ext uri="{BB962C8B-B14F-4D97-AF65-F5344CB8AC3E}">
        <p14:creationId xmlns:p14="http://schemas.microsoft.com/office/powerpoint/2010/main" val="147483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Disclaimer</a:t>
            </a:r>
            <a:endParaRPr lang="en-GB" dirty="0"/>
          </a:p>
        </p:txBody>
      </p:sp>
      <p:sp>
        <p:nvSpPr>
          <p:cNvPr id="4" name="Content Placeholder 5"/>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dirty="0" smtClean="0"/>
              <a:t>These tables and figures are based on institutional data submitted to Species360, not studbook data</a:t>
            </a:r>
            <a:endParaRPr lang="en-US" dirty="0"/>
          </a:p>
        </p:txBody>
      </p:sp>
    </p:spTree>
    <p:extLst>
      <p:ext uri="{BB962C8B-B14F-4D97-AF65-F5344CB8AC3E}">
        <p14:creationId xmlns:p14="http://schemas.microsoft.com/office/powerpoint/2010/main" val="2238090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58504" y="1611810"/>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dirty="0" smtClean="0"/>
              <a:t>Any Questions?</a:t>
            </a:r>
            <a:endParaRPr lang="en-US" dirty="0"/>
          </a:p>
        </p:txBody>
      </p:sp>
      <p:sp>
        <p:nvSpPr>
          <p:cNvPr id="5" name="Subtitle 2"/>
          <p:cNvSpPr txBox="1">
            <a:spLocks/>
          </p:cNvSpPr>
          <p:nvPr/>
        </p:nvSpPr>
        <p:spPr>
          <a:xfrm>
            <a:off x="1344304" y="3081835"/>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On the Population Overview Report </a:t>
            </a:r>
            <a:endParaRPr lang="en-US" dirty="0"/>
          </a:p>
        </p:txBody>
      </p:sp>
    </p:spTree>
    <p:extLst>
      <p:ext uri="{BB962C8B-B14F-4D97-AF65-F5344CB8AC3E}">
        <p14:creationId xmlns:p14="http://schemas.microsoft.com/office/powerpoint/2010/main" val="388129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05297"/>
            <a:ext cx="7886700" cy="1325563"/>
          </a:xfrm>
        </p:spPr>
        <p:txBody>
          <a:bodyPr/>
          <a:lstStyle/>
          <a:p>
            <a:r>
              <a:rPr lang="en-US" dirty="0"/>
              <a:t>Navigation</a:t>
            </a:r>
            <a:endParaRPr lang="en-GB" dirty="0"/>
          </a:p>
        </p:txBody>
      </p:sp>
      <p:sp>
        <p:nvSpPr>
          <p:cNvPr id="3" name="Tijdelijke aanduiding voor inhoud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222870" y="993111"/>
            <a:ext cx="8667794" cy="4097503"/>
          </a:xfrm>
          <a:prstGeom prst="rect">
            <a:avLst/>
          </a:prstGeom>
        </p:spPr>
      </p:pic>
    </p:spTree>
    <p:extLst>
      <p:ext uri="{BB962C8B-B14F-4D97-AF65-F5344CB8AC3E}">
        <p14:creationId xmlns:p14="http://schemas.microsoft.com/office/powerpoint/2010/main" val="74038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8649" y="1309375"/>
            <a:ext cx="7041392" cy="5383837"/>
          </a:xfrm>
          <a:prstGeom prst="rect">
            <a:avLst/>
          </a:prstGeom>
        </p:spPr>
      </p:pic>
      <p:sp>
        <p:nvSpPr>
          <p:cNvPr id="2" name="Titel 1"/>
          <p:cNvSpPr>
            <a:spLocks noGrp="1"/>
          </p:cNvSpPr>
          <p:nvPr>
            <p:ph type="title"/>
          </p:nvPr>
        </p:nvSpPr>
        <p:spPr/>
        <p:txBody>
          <a:bodyPr/>
          <a:lstStyle/>
          <a:p>
            <a:r>
              <a:rPr lang="en-US" dirty="0"/>
              <a:t>Report Filters</a:t>
            </a:r>
            <a:endParaRPr lang="en-GB" dirty="0"/>
          </a:p>
        </p:txBody>
      </p:sp>
      <p:sp>
        <p:nvSpPr>
          <p:cNvPr id="6" name="Rectangle 8"/>
          <p:cNvSpPr/>
          <p:nvPr/>
        </p:nvSpPr>
        <p:spPr>
          <a:xfrm>
            <a:off x="791571" y="3425588"/>
            <a:ext cx="3507475" cy="2320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p:nvPr/>
        </p:nvSpPr>
        <p:spPr>
          <a:xfrm>
            <a:off x="791571" y="3733799"/>
            <a:ext cx="5445456" cy="8680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p:cNvSpPr/>
          <p:nvPr/>
        </p:nvSpPr>
        <p:spPr>
          <a:xfrm>
            <a:off x="628647" y="5087156"/>
            <a:ext cx="7041393" cy="1581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6"/>
          <p:cNvSpPr/>
          <p:nvPr/>
        </p:nvSpPr>
        <p:spPr>
          <a:xfrm>
            <a:off x="6374642" y="2895600"/>
            <a:ext cx="995149"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7"/>
          <p:cNvSpPr/>
          <p:nvPr/>
        </p:nvSpPr>
        <p:spPr>
          <a:xfrm>
            <a:off x="628649" y="1965278"/>
            <a:ext cx="2769643" cy="409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27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7832" y="-106363"/>
            <a:ext cx="7886700" cy="1325563"/>
          </a:xfrm>
        </p:spPr>
        <p:txBody>
          <a:bodyPr/>
          <a:lstStyle/>
          <a:p>
            <a:r>
              <a:rPr lang="en-US" dirty="0"/>
              <a:t>The Report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3" cstate="print"/>
          <a:srcRect/>
          <a:stretch>
            <a:fillRect/>
          </a:stretch>
        </p:blipFill>
        <p:spPr bwMode="auto">
          <a:xfrm>
            <a:off x="990600" y="891324"/>
            <a:ext cx="6529316" cy="47793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31055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Banner</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3" cstate="print"/>
          <a:srcRect/>
          <a:stretch>
            <a:fillRect/>
          </a:stretch>
        </p:blipFill>
        <p:spPr bwMode="auto">
          <a:xfrm>
            <a:off x="304800" y="2133600"/>
            <a:ext cx="8601075" cy="1066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8220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Acquisitions/Dispositions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3" cstate="print"/>
          <a:srcRect/>
          <a:stretch>
            <a:fillRect/>
          </a:stretch>
        </p:blipFill>
        <p:spPr bwMode="auto">
          <a:xfrm>
            <a:off x="1154347" y="1226024"/>
            <a:ext cx="6835306" cy="4495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53691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Population and Holders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noChangeArrowheads="1"/>
          </p:cNvPicPr>
          <p:nvPr/>
        </p:nvPicPr>
        <p:blipFill>
          <a:blip r:embed="rId3" cstate="print"/>
          <a:srcRect/>
          <a:stretch>
            <a:fillRect/>
          </a:stretch>
        </p:blipFill>
        <p:spPr bwMode="auto">
          <a:xfrm>
            <a:off x="856448" y="966716"/>
            <a:ext cx="7431103" cy="46482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3536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11919"/>
            <a:ext cx="7886700" cy="1325563"/>
          </a:xfrm>
        </p:spPr>
        <p:txBody>
          <a:bodyPr/>
          <a:lstStyle/>
          <a:p>
            <a:r>
              <a:rPr lang="en-US" dirty="0"/>
              <a:t>Live Age Graph</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noChangeArrowheads="1"/>
          </p:cNvPicPr>
          <p:nvPr/>
        </p:nvPicPr>
        <p:blipFill>
          <a:blip r:embed="rId3" cstate="print"/>
          <a:srcRect/>
          <a:stretch>
            <a:fillRect/>
          </a:stretch>
        </p:blipFill>
        <p:spPr bwMode="auto">
          <a:xfrm>
            <a:off x="930902" y="885375"/>
            <a:ext cx="7282196" cy="4724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989584490"/>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3000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6AB37FE-A825-4ADC-BEEB-60DE58EB348C}"/>
</file>

<file path=customXml/itemProps2.xml><?xml version="1.0" encoding="utf-8"?>
<ds:datastoreItem xmlns:ds="http://schemas.openxmlformats.org/officeDocument/2006/customXml" ds:itemID="{7F768D63-F645-4CA6-B501-038A333BA755}"/>
</file>

<file path=customXml/itemProps3.xml><?xml version="1.0" encoding="utf-8"?>
<ds:datastoreItem xmlns:ds="http://schemas.openxmlformats.org/officeDocument/2006/customXml" ds:itemID="{FCCAD881-978C-4537-B565-0AB14AA0F5F9}"/>
</file>

<file path=docProps/app.xml><?xml version="1.0" encoding="utf-8"?>
<Properties xmlns="http://schemas.openxmlformats.org/officeDocument/2006/extended-properties" xmlns:vt="http://schemas.openxmlformats.org/officeDocument/2006/docPropsVTypes">
  <Template/>
  <TotalTime>359</TotalTime>
  <Words>2914</Words>
  <Application>Microsoft Office PowerPoint</Application>
  <PresentationFormat>On-screen Show (4:3)</PresentationFormat>
  <Paragraphs>173</Paragraphs>
  <Slides>24</Slides>
  <Notes>23</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24</vt:i4>
      </vt:variant>
    </vt:vector>
  </HeadingPairs>
  <TitlesOfParts>
    <vt:vector size="42"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Population Overview Report</vt:lpstr>
      <vt:lpstr>ZIMS Updates!</vt:lpstr>
      <vt:lpstr>Navigation</vt:lpstr>
      <vt:lpstr>Report Filters</vt:lpstr>
      <vt:lpstr>The Report</vt:lpstr>
      <vt:lpstr>The Banner</vt:lpstr>
      <vt:lpstr>Acquisitions/Dispositions</vt:lpstr>
      <vt:lpstr>Population and Holders</vt:lpstr>
      <vt:lpstr>Live Age Graph</vt:lpstr>
      <vt:lpstr>Metrics</vt:lpstr>
      <vt:lpstr>Contributing Founders</vt:lpstr>
      <vt:lpstr>Living Individuals </vt:lpstr>
      <vt:lpstr>Living Breeders</vt:lpstr>
      <vt:lpstr>Living Captive Born</vt:lpstr>
      <vt:lpstr>Percent Estimated Birth Dates</vt:lpstr>
      <vt:lpstr>Percent Unknown Birth Date</vt:lpstr>
      <vt:lpstr>Percent Individually Identified Sires and Dams</vt:lpstr>
      <vt:lpstr>Percent Individuals with Multiple Sires or Dams</vt:lpstr>
      <vt:lpstr>Percent Individuals with MULT Parents</vt:lpstr>
      <vt:lpstr>Percent Animals without Recorded Birth or Capture</vt:lpstr>
      <vt:lpstr>Percent Animals Lost to Follow Up</vt:lpstr>
      <vt:lpstr>Group Information</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17</cp:revision>
  <dcterms:created xsi:type="dcterms:W3CDTF">2016-07-26T18:48:10Z</dcterms:created>
  <dcterms:modified xsi:type="dcterms:W3CDTF">2018-11-12T19:28:25Z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117900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false</vt:bool>
  </property>
  <property fmtid="{D5CDD505-2E9C-101B-9397-08002B2CF9AE}" pid="6" name="Metrics URL">
    <vt:lpwstr/>
  </property>
  <property fmtid="{D5CDD505-2E9C-101B-9397-08002B2CF9AE}" pid="7" name="Tracking URL">
    <vt:lpwstr/>
  </property>
  <property fmtid="{D5CDD505-2E9C-101B-9397-08002B2CF9AE}" pid="8" name="Updated on?">
    <vt:lpwstr>2018-07-03T04:00:57+00:00</vt:lpwstr>
  </property>
</Properties>
</file>