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7"/>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92" r:id="rId33"/>
    <p:sldId id="269" r:id="rId34"/>
    <p:sldId id="270"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90" r:id="rId49"/>
    <p:sldId id="291" r:id="rId50"/>
    <p:sldId id="285" r:id="rId51"/>
    <p:sldId id="286" r:id="rId52"/>
    <p:sldId id="287" r:id="rId53"/>
    <p:sldId id="288" r:id="rId54"/>
    <p:sldId id="289" r:id="rId55"/>
    <p:sldId id="29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6" autoAdjust="0"/>
    <p:restoredTop sz="94660"/>
  </p:normalViewPr>
  <p:slideViewPr>
    <p:cSldViewPr snapToGrid="0" showGuides="1">
      <p:cViewPr varScale="1">
        <p:scale>
          <a:sx n="128" d="100"/>
          <a:sy n="128" d="100"/>
        </p:scale>
        <p:origin x="164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42785-A2EE-4EAC-AB68-8ABA9B74814F}" type="datetimeFigureOut">
              <a:rPr lang="en-US" smtClean="0"/>
              <a:t>9/3/21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8B1AC-29B7-482D-920F-8C707AC8C42C}" type="slidenum">
              <a:rPr lang="en-US" smtClean="0"/>
              <a:t>‹#›</a:t>
            </a:fld>
            <a:endParaRPr lang="en-US"/>
          </a:p>
        </p:txBody>
      </p:sp>
    </p:spTree>
    <p:extLst>
      <p:ext uri="{BB962C8B-B14F-4D97-AF65-F5344CB8AC3E}">
        <p14:creationId xmlns:p14="http://schemas.microsoft.com/office/powerpoint/2010/main" val="277377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7969"/>
            <a:ext cx="7772400" cy="2387600"/>
          </a:xfrm>
        </p:spPr>
        <p:txBody>
          <a:bodyPr>
            <a:normAutofit/>
          </a:bodyPr>
          <a:lstStyle/>
          <a:p>
            <a:r>
              <a:rPr lang="en-US" dirty="0"/>
              <a:t>Husbandry Log Template</a:t>
            </a:r>
          </a:p>
        </p:txBody>
      </p:sp>
      <p:sp>
        <p:nvSpPr>
          <p:cNvPr id="4" name="Subtitle 3"/>
          <p:cNvSpPr>
            <a:spLocks noGrp="1"/>
          </p:cNvSpPr>
          <p:nvPr>
            <p:ph type="subTitle" idx="1"/>
          </p:nvPr>
        </p:nvSpPr>
        <p:spPr/>
        <p:txBody>
          <a:bodyPr/>
          <a:lstStyle/>
          <a:p>
            <a:r>
              <a:rPr lang="en-US" dirty="0"/>
              <a:t>Organizing Your Workload</a:t>
            </a:r>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87" y="249217"/>
            <a:ext cx="7886700" cy="1325563"/>
          </a:xfrm>
        </p:spPr>
        <p:txBody>
          <a:bodyPr/>
          <a:lstStyle/>
          <a:p>
            <a:r>
              <a:rPr lang="en-US" dirty="0"/>
              <a:t>Creating the Template</a:t>
            </a:r>
          </a:p>
        </p:txBody>
      </p:sp>
      <p:sp>
        <p:nvSpPr>
          <p:cNvPr id="3" name="Content Placeholder 2"/>
          <p:cNvSpPr>
            <a:spLocks noGrp="1"/>
          </p:cNvSpPr>
          <p:nvPr>
            <p:ph idx="1"/>
          </p:nvPr>
        </p:nvSpPr>
        <p:spPr>
          <a:xfrm>
            <a:off x="409709" y="4015034"/>
            <a:ext cx="7886700" cy="4351338"/>
          </a:xfrm>
        </p:spPr>
        <p:txBody>
          <a:bodyPr>
            <a:normAutofit/>
          </a:bodyPr>
          <a:lstStyle/>
          <a:p>
            <a:r>
              <a:rPr lang="en-US" sz="1800" dirty="0"/>
              <a:t>Name the Template so you can identify which one it is. The name must be unique (1)</a:t>
            </a:r>
          </a:p>
          <a:p>
            <a:r>
              <a:rPr lang="en-US" sz="1800" dirty="0"/>
              <a:t>Decide if you want the to share the Template with others and if you want others to be able to edit it (2 &amp; 3). </a:t>
            </a:r>
            <a:br>
              <a:rPr lang="en-US" sz="1800" dirty="0"/>
            </a:br>
            <a:r>
              <a:rPr lang="en-US" sz="1200" dirty="0"/>
              <a:t>Note, sharing allows other users to see and use the template individually and it allows them to view records entered via that template by others under saved records area. This does not permit a template to be collaboratively edited by two or more users.</a:t>
            </a:r>
          </a:p>
          <a:p>
            <a:r>
              <a:rPr lang="en-US" sz="1800" dirty="0"/>
              <a:t>Name the sheet as desired (4)</a:t>
            </a:r>
          </a:p>
          <a:p>
            <a:r>
              <a:rPr lang="en-US" sz="1800" dirty="0"/>
              <a:t>To select an entity click the Add New (+) icon (5)</a:t>
            </a:r>
          </a:p>
        </p:txBody>
      </p:sp>
      <p:pic>
        <p:nvPicPr>
          <p:cNvPr id="5" name="Picture 4"/>
          <p:cNvPicPr>
            <a:picLocks noChangeAspect="1"/>
          </p:cNvPicPr>
          <p:nvPr/>
        </p:nvPicPr>
        <p:blipFill>
          <a:blip r:embed="rId2"/>
          <a:stretch>
            <a:fillRect/>
          </a:stretch>
        </p:blipFill>
        <p:spPr>
          <a:xfrm>
            <a:off x="434446" y="1213193"/>
            <a:ext cx="8352381" cy="2628571"/>
          </a:xfrm>
          <a:prstGeom prst="rect">
            <a:avLst/>
          </a:prstGeom>
          <a:ln>
            <a:solidFill>
              <a:schemeClr val="tx1"/>
            </a:solidFill>
          </a:ln>
        </p:spPr>
      </p:pic>
    </p:spTree>
    <p:extLst>
      <p:ext uri="{BB962C8B-B14F-4D97-AF65-F5344CB8AC3E}">
        <p14:creationId xmlns:p14="http://schemas.microsoft.com/office/powerpoint/2010/main" val="118719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Template</a:t>
            </a:r>
          </a:p>
        </p:txBody>
      </p:sp>
      <p:sp>
        <p:nvSpPr>
          <p:cNvPr id="3" name="Content Placeholder 2"/>
          <p:cNvSpPr>
            <a:spLocks noGrp="1"/>
          </p:cNvSpPr>
          <p:nvPr>
            <p:ph idx="1"/>
          </p:nvPr>
        </p:nvSpPr>
        <p:spPr/>
        <p:txBody>
          <a:bodyPr/>
          <a:lstStyle/>
          <a:p>
            <a:r>
              <a:rPr lang="en-US" dirty="0"/>
              <a:t>What you select for the Entity (1) will drive what is available in the Type field (2)</a:t>
            </a:r>
          </a:p>
        </p:txBody>
      </p:sp>
      <p:pic>
        <p:nvPicPr>
          <p:cNvPr id="4" name="Picture 3"/>
          <p:cNvPicPr/>
          <p:nvPr/>
        </p:nvPicPr>
        <p:blipFill>
          <a:blip r:embed="rId2"/>
          <a:stretch>
            <a:fillRect/>
          </a:stretch>
        </p:blipFill>
        <p:spPr>
          <a:xfrm>
            <a:off x="1043832" y="2921689"/>
            <a:ext cx="6773643" cy="2513195"/>
          </a:xfrm>
          <a:prstGeom prst="rect">
            <a:avLst/>
          </a:prstGeom>
          <a:ln>
            <a:solidFill>
              <a:schemeClr val="tx1"/>
            </a:solidFill>
          </a:ln>
        </p:spPr>
      </p:pic>
    </p:spTree>
    <p:extLst>
      <p:ext uri="{BB962C8B-B14F-4D97-AF65-F5344CB8AC3E}">
        <p14:creationId xmlns:p14="http://schemas.microsoft.com/office/powerpoint/2010/main" val="121992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Entity</a:t>
            </a:r>
          </a:p>
        </p:txBody>
      </p:sp>
      <p:sp>
        <p:nvSpPr>
          <p:cNvPr id="3" name="Content Placeholder 2"/>
          <p:cNvSpPr>
            <a:spLocks noGrp="1"/>
          </p:cNvSpPr>
          <p:nvPr>
            <p:ph idx="1"/>
          </p:nvPr>
        </p:nvSpPr>
        <p:spPr>
          <a:xfrm>
            <a:off x="628650" y="1690689"/>
            <a:ext cx="7886700" cy="4351338"/>
          </a:xfrm>
        </p:spPr>
        <p:txBody>
          <a:bodyPr>
            <a:normAutofit fontScale="92500" lnSpcReduction="10000"/>
          </a:bodyPr>
          <a:lstStyle/>
          <a:p>
            <a:r>
              <a:rPr lang="en-US" dirty="0"/>
              <a:t>Type ahead lookup</a:t>
            </a:r>
          </a:p>
          <a:p>
            <a:r>
              <a:rPr lang="en-US" dirty="0"/>
              <a:t>What it looks for</a:t>
            </a:r>
          </a:p>
          <a:p>
            <a:pPr lvl="1"/>
            <a:r>
              <a:rPr lang="en-US" dirty="0"/>
              <a:t>Animals</a:t>
            </a:r>
          </a:p>
          <a:p>
            <a:pPr lvl="2"/>
            <a:r>
              <a:rPr lang="en-US" dirty="0"/>
              <a:t>Scientific name</a:t>
            </a:r>
          </a:p>
          <a:p>
            <a:pPr lvl="2"/>
            <a:r>
              <a:rPr lang="en-US" dirty="0"/>
              <a:t>Common name</a:t>
            </a:r>
          </a:p>
          <a:p>
            <a:pPr lvl="2"/>
            <a:r>
              <a:rPr lang="en-US" dirty="0"/>
              <a:t>GAN</a:t>
            </a:r>
          </a:p>
          <a:p>
            <a:pPr lvl="2"/>
            <a:r>
              <a:rPr lang="en-US" dirty="0"/>
              <a:t>Local ID</a:t>
            </a:r>
          </a:p>
          <a:p>
            <a:pPr lvl="2"/>
            <a:r>
              <a:rPr lang="en-US" dirty="0"/>
              <a:t>Preferred ID</a:t>
            </a:r>
          </a:p>
          <a:p>
            <a:pPr lvl="2"/>
            <a:r>
              <a:rPr lang="en-US" dirty="0"/>
              <a:t>Local search for currently held animals</a:t>
            </a:r>
          </a:p>
          <a:p>
            <a:pPr lvl="2"/>
            <a:r>
              <a:rPr lang="en-US" dirty="0"/>
              <a:t>Templates will not auto update for dispositions or deaths</a:t>
            </a:r>
          </a:p>
          <a:p>
            <a:pPr lvl="1"/>
            <a:r>
              <a:rPr lang="en-US" dirty="0"/>
              <a:t>Enclosures/Life Supports/Components</a:t>
            </a:r>
          </a:p>
          <a:p>
            <a:pPr lvl="2"/>
            <a:r>
              <a:rPr lang="en-US" dirty="0"/>
              <a:t>Name</a:t>
            </a:r>
          </a:p>
          <a:p>
            <a:pPr lvl="2"/>
            <a:r>
              <a:rPr lang="en-US" dirty="0"/>
              <a:t>Templates will not auto update Inactive enclosures</a:t>
            </a:r>
          </a:p>
        </p:txBody>
      </p:sp>
      <p:pic>
        <p:nvPicPr>
          <p:cNvPr id="6146" name="Picture 2" descr="Image result for looking anim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730" y="791939"/>
            <a:ext cx="3463388" cy="34633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6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 calcmode="lin" valueType="num">
                                      <p:cBhvr additive="base">
                                        <p:cTn id="1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Entity</a:t>
            </a:r>
          </a:p>
        </p:txBody>
      </p:sp>
      <p:sp>
        <p:nvSpPr>
          <p:cNvPr id="3" name="Content Placeholder 2"/>
          <p:cNvSpPr>
            <a:spLocks noGrp="1"/>
          </p:cNvSpPr>
          <p:nvPr>
            <p:ph idx="1"/>
          </p:nvPr>
        </p:nvSpPr>
        <p:spPr>
          <a:xfrm>
            <a:off x="744560" y="1604093"/>
            <a:ext cx="7886700" cy="4351338"/>
          </a:xfrm>
        </p:spPr>
        <p:txBody>
          <a:bodyPr/>
          <a:lstStyle/>
          <a:p>
            <a:r>
              <a:rPr lang="en-US" dirty="0"/>
              <a:t>Start typing “</a:t>
            </a:r>
            <a:r>
              <a:rPr lang="en-US" dirty="0" err="1"/>
              <a:t>pengu</a:t>
            </a:r>
            <a:r>
              <a:rPr lang="en-US" dirty="0"/>
              <a:t>”</a:t>
            </a:r>
          </a:p>
          <a:p>
            <a:r>
              <a:rPr lang="en-US" dirty="0"/>
              <a:t>All the penguins as well as the penguin enclosures are found</a:t>
            </a:r>
          </a:p>
        </p:txBody>
      </p:sp>
      <p:pic>
        <p:nvPicPr>
          <p:cNvPr id="4" name="Picture 3"/>
          <p:cNvPicPr/>
          <p:nvPr/>
        </p:nvPicPr>
        <p:blipFill>
          <a:blip r:embed="rId2"/>
          <a:stretch>
            <a:fillRect/>
          </a:stretch>
        </p:blipFill>
        <p:spPr>
          <a:xfrm>
            <a:off x="1275653" y="3284112"/>
            <a:ext cx="5253935" cy="2461679"/>
          </a:xfrm>
          <a:prstGeom prst="rect">
            <a:avLst/>
          </a:prstGeom>
          <a:ln>
            <a:solidFill>
              <a:schemeClr val="tx1"/>
            </a:solidFill>
          </a:ln>
        </p:spPr>
      </p:pic>
    </p:spTree>
    <p:extLst>
      <p:ext uri="{BB962C8B-B14F-4D97-AF65-F5344CB8AC3E}">
        <p14:creationId xmlns:p14="http://schemas.microsoft.com/office/powerpoint/2010/main" val="336637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13" y="75189"/>
            <a:ext cx="7886700" cy="1325563"/>
          </a:xfrm>
        </p:spPr>
        <p:txBody>
          <a:bodyPr/>
          <a:lstStyle/>
          <a:p>
            <a:r>
              <a:rPr lang="en-US" dirty="0"/>
              <a:t>Multiple Entities</a:t>
            </a:r>
          </a:p>
        </p:txBody>
      </p:sp>
      <p:sp>
        <p:nvSpPr>
          <p:cNvPr id="4" name="Content Placeholder 3"/>
          <p:cNvSpPr>
            <a:spLocks noGrp="1"/>
          </p:cNvSpPr>
          <p:nvPr>
            <p:ph idx="1"/>
          </p:nvPr>
        </p:nvSpPr>
        <p:spPr>
          <a:xfrm>
            <a:off x="721013" y="1105189"/>
            <a:ext cx="7886700" cy="4351338"/>
          </a:xfrm>
        </p:spPr>
        <p:txBody>
          <a:bodyPr>
            <a:normAutofit/>
          </a:bodyPr>
          <a:lstStyle/>
          <a:p>
            <a:r>
              <a:rPr lang="en-US" sz="2000" dirty="0"/>
              <a:t>A penguin was selected</a:t>
            </a:r>
          </a:p>
          <a:p>
            <a:r>
              <a:rPr lang="en-US" sz="2000" dirty="0"/>
              <a:t>The entity is locked as Animal</a:t>
            </a:r>
          </a:p>
          <a:p>
            <a:r>
              <a:rPr lang="en-US" sz="2000" dirty="0"/>
              <a:t>Add additional animals as needed</a:t>
            </a:r>
          </a:p>
          <a:p>
            <a:r>
              <a:rPr lang="en-US" sz="2000" dirty="0"/>
              <a:t>Animals can be of different species</a:t>
            </a:r>
          </a:p>
          <a:p>
            <a:r>
              <a:rPr lang="en-US" sz="2000" dirty="0"/>
              <a:t>If added incorrectly use the red “x” to delete from the list</a:t>
            </a:r>
          </a:p>
        </p:txBody>
      </p:sp>
      <p:pic>
        <p:nvPicPr>
          <p:cNvPr id="3" name="Picture 2"/>
          <p:cNvPicPr/>
          <p:nvPr/>
        </p:nvPicPr>
        <p:blipFill>
          <a:blip r:embed="rId2"/>
          <a:stretch>
            <a:fillRect/>
          </a:stretch>
        </p:blipFill>
        <p:spPr>
          <a:xfrm>
            <a:off x="461816" y="3280858"/>
            <a:ext cx="5057371" cy="2809732"/>
          </a:xfrm>
          <a:prstGeom prst="rect">
            <a:avLst/>
          </a:prstGeom>
          <a:ln>
            <a:solidFill>
              <a:schemeClr val="tx1"/>
            </a:solidFill>
          </a:ln>
        </p:spPr>
      </p:pic>
    </p:spTree>
    <p:extLst>
      <p:ext uri="{BB962C8B-B14F-4D97-AF65-F5344CB8AC3E}">
        <p14:creationId xmlns:p14="http://schemas.microsoft.com/office/powerpoint/2010/main" val="188399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Drives Type</a:t>
            </a:r>
          </a:p>
        </p:txBody>
      </p:sp>
      <p:sp>
        <p:nvSpPr>
          <p:cNvPr id="3" name="Content Placeholder 2"/>
          <p:cNvSpPr>
            <a:spLocks noGrp="1"/>
          </p:cNvSpPr>
          <p:nvPr>
            <p:ph idx="1"/>
          </p:nvPr>
        </p:nvSpPr>
        <p:spPr>
          <a:xfrm>
            <a:off x="628650" y="4758207"/>
            <a:ext cx="7886700" cy="4351338"/>
          </a:xfrm>
        </p:spPr>
        <p:txBody>
          <a:bodyPr/>
          <a:lstStyle/>
          <a:p>
            <a:r>
              <a:rPr lang="en-US" dirty="0"/>
              <a:t>Because Animals were selected as the Entity, the options under Type are all animal related</a:t>
            </a:r>
          </a:p>
          <a:p>
            <a:r>
              <a:rPr lang="en-US" dirty="0"/>
              <a:t>Animal Feeding Log selected</a:t>
            </a:r>
          </a:p>
        </p:txBody>
      </p:sp>
      <p:pic>
        <p:nvPicPr>
          <p:cNvPr id="5" name="Picture 4"/>
          <p:cNvPicPr>
            <a:picLocks noChangeAspect="1"/>
          </p:cNvPicPr>
          <p:nvPr/>
        </p:nvPicPr>
        <p:blipFill>
          <a:blip r:embed="rId2"/>
          <a:stretch>
            <a:fillRect/>
          </a:stretch>
        </p:blipFill>
        <p:spPr>
          <a:xfrm>
            <a:off x="1156684" y="1438377"/>
            <a:ext cx="6531400" cy="2986611"/>
          </a:xfrm>
          <a:prstGeom prst="rect">
            <a:avLst/>
          </a:prstGeom>
          <a:ln>
            <a:solidFill>
              <a:schemeClr val="tx1"/>
            </a:solidFill>
          </a:ln>
        </p:spPr>
      </p:pic>
    </p:spTree>
    <p:extLst>
      <p:ext uri="{BB962C8B-B14F-4D97-AF65-F5344CB8AC3E}">
        <p14:creationId xmlns:p14="http://schemas.microsoft.com/office/powerpoint/2010/main" val="100477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60" y="0"/>
            <a:ext cx="7886700" cy="1325563"/>
          </a:xfrm>
        </p:spPr>
        <p:txBody>
          <a:bodyPr/>
          <a:lstStyle/>
          <a:p>
            <a:r>
              <a:rPr lang="en-US" dirty="0"/>
              <a:t>Selecting the fields</a:t>
            </a:r>
          </a:p>
        </p:txBody>
      </p:sp>
      <p:sp>
        <p:nvSpPr>
          <p:cNvPr id="3" name="Content Placeholder 2"/>
          <p:cNvSpPr>
            <a:spLocks noGrp="1"/>
          </p:cNvSpPr>
          <p:nvPr>
            <p:ph idx="1"/>
          </p:nvPr>
        </p:nvSpPr>
        <p:spPr>
          <a:xfrm>
            <a:off x="628650" y="1023144"/>
            <a:ext cx="7886700" cy="4351338"/>
          </a:xfrm>
        </p:spPr>
        <p:txBody>
          <a:bodyPr>
            <a:normAutofit/>
          </a:bodyPr>
          <a:lstStyle/>
          <a:p>
            <a:r>
              <a:rPr lang="en-US" sz="1400" dirty="0"/>
              <a:t>The list of animals display at the top (1)</a:t>
            </a:r>
          </a:p>
          <a:p>
            <a:r>
              <a:rPr lang="en-US" sz="1400" dirty="0"/>
              <a:t>Select what Identifiers you want displayed in the column (2)</a:t>
            </a:r>
          </a:p>
          <a:p>
            <a:r>
              <a:rPr lang="en-US" sz="1400" dirty="0"/>
              <a:t>Because we selected different species we get a warning (3)</a:t>
            </a:r>
          </a:p>
          <a:p>
            <a:r>
              <a:rPr lang="en-US" sz="1400" dirty="0"/>
              <a:t>Any fields that are “on” (green slider) will display in the Template</a:t>
            </a:r>
          </a:p>
          <a:p>
            <a:r>
              <a:rPr lang="en-US" sz="1400" dirty="0"/>
              <a:t>Any mandatory fields are marked with a red asterisk and light green slide bar (4)</a:t>
            </a:r>
          </a:p>
          <a:p>
            <a:r>
              <a:rPr lang="en-US" sz="1400" dirty="0"/>
              <a:t>We turned on two additional fields by sliding the bar to the right (5)</a:t>
            </a:r>
          </a:p>
          <a:p>
            <a:r>
              <a:rPr lang="en-US" sz="1400" dirty="0"/>
              <a:t>We did not turn on the three remaining fields (6) so they will not be displayed in the template</a:t>
            </a:r>
          </a:p>
          <a:p>
            <a:r>
              <a:rPr lang="en-US" sz="1400" dirty="0"/>
              <a:t>We chose to “lock” the UOM (7). Once locked the field cannot be edited in the Template</a:t>
            </a:r>
          </a:p>
        </p:txBody>
      </p:sp>
      <p:pic>
        <p:nvPicPr>
          <p:cNvPr id="4" name="Picture 3"/>
          <p:cNvPicPr>
            <a:picLocks noChangeAspect="1"/>
          </p:cNvPicPr>
          <p:nvPr/>
        </p:nvPicPr>
        <p:blipFill>
          <a:blip r:embed="rId2"/>
          <a:stretch>
            <a:fillRect/>
          </a:stretch>
        </p:blipFill>
        <p:spPr>
          <a:xfrm>
            <a:off x="1927901" y="3576917"/>
            <a:ext cx="3566634" cy="3025604"/>
          </a:xfrm>
          <a:prstGeom prst="rect">
            <a:avLst/>
          </a:prstGeom>
          <a:ln>
            <a:solidFill>
              <a:schemeClr val="tx1"/>
            </a:solidFill>
          </a:ln>
        </p:spPr>
      </p:pic>
    </p:spTree>
    <p:extLst>
      <p:ext uri="{BB962C8B-B14F-4D97-AF65-F5344CB8AC3E}">
        <p14:creationId xmlns:p14="http://schemas.microsoft.com/office/powerpoint/2010/main" val="24992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Hints</a:t>
            </a:r>
          </a:p>
        </p:txBody>
      </p:sp>
      <p:sp>
        <p:nvSpPr>
          <p:cNvPr id="3" name="Content Placeholder 2"/>
          <p:cNvSpPr>
            <a:spLocks noGrp="1"/>
          </p:cNvSpPr>
          <p:nvPr>
            <p:ph idx="1"/>
          </p:nvPr>
        </p:nvSpPr>
        <p:spPr>
          <a:xfrm>
            <a:off x="512740" y="1555169"/>
            <a:ext cx="7886700" cy="4351338"/>
          </a:xfrm>
        </p:spPr>
        <p:txBody>
          <a:bodyPr/>
          <a:lstStyle/>
          <a:p>
            <a:r>
              <a:rPr lang="en-US" dirty="0"/>
              <a:t>You can add multiple fields like Animal Feed Log, Notes and Weights</a:t>
            </a:r>
          </a:p>
          <a:p>
            <a:r>
              <a:rPr lang="en-US" dirty="0"/>
              <a:t>The columns will be added to the right in the order they are entered</a:t>
            </a:r>
          </a:p>
          <a:p>
            <a:r>
              <a:rPr lang="en-US" dirty="0"/>
              <a:t>If you want all of your tasks for an animal grouped together enter them before adding the next animal </a:t>
            </a:r>
          </a:p>
          <a:p>
            <a:r>
              <a:rPr lang="en-US" dirty="0"/>
              <a:t>If you want like tasks grouped with multiple animals enter it and all the animals before moving on to the next task</a:t>
            </a:r>
          </a:p>
          <a:p>
            <a:pPr marL="0" indent="0">
              <a:buNone/>
            </a:pPr>
            <a:endParaRPr lang="en-US" dirty="0"/>
          </a:p>
        </p:txBody>
      </p:sp>
    </p:spTree>
    <p:extLst>
      <p:ext uri="{BB962C8B-B14F-4D97-AF65-F5344CB8AC3E}">
        <p14:creationId xmlns:p14="http://schemas.microsoft.com/office/powerpoint/2010/main" val="30132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Second Sheet</a:t>
            </a:r>
          </a:p>
        </p:txBody>
      </p:sp>
      <p:sp>
        <p:nvSpPr>
          <p:cNvPr id="3" name="Content Placeholder 2"/>
          <p:cNvSpPr>
            <a:spLocks noGrp="1"/>
          </p:cNvSpPr>
          <p:nvPr>
            <p:ph idx="1"/>
          </p:nvPr>
        </p:nvSpPr>
        <p:spPr/>
        <p:txBody>
          <a:bodyPr/>
          <a:lstStyle/>
          <a:p>
            <a:r>
              <a:rPr lang="en-US" dirty="0"/>
              <a:t>To create a sheet for the enclosure information select the Add New icon to the right of Sheet 1</a:t>
            </a:r>
          </a:p>
        </p:txBody>
      </p:sp>
      <p:pic>
        <p:nvPicPr>
          <p:cNvPr id="4" name="Picture 3"/>
          <p:cNvPicPr/>
          <p:nvPr/>
        </p:nvPicPr>
        <p:blipFill>
          <a:blip r:embed="rId2"/>
          <a:stretch>
            <a:fillRect/>
          </a:stretch>
        </p:blipFill>
        <p:spPr>
          <a:xfrm>
            <a:off x="1074210" y="2730024"/>
            <a:ext cx="6498567" cy="2846528"/>
          </a:xfrm>
          <a:prstGeom prst="rect">
            <a:avLst/>
          </a:prstGeom>
          <a:ln>
            <a:solidFill>
              <a:schemeClr val="tx1"/>
            </a:solidFill>
          </a:ln>
        </p:spPr>
      </p:pic>
    </p:spTree>
    <p:extLst>
      <p:ext uri="{BB962C8B-B14F-4D97-AF65-F5344CB8AC3E}">
        <p14:creationId xmlns:p14="http://schemas.microsoft.com/office/powerpoint/2010/main" val="202033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 Enclosures</a:t>
            </a:r>
          </a:p>
        </p:txBody>
      </p:sp>
      <p:sp>
        <p:nvSpPr>
          <p:cNvPr id="4" name="Content Placeholder 3"/>
          <p:cNvSpPr>
            <a:spLocks noGrp="1"/>
          </p:cNvSpPr>
          <p:nvPr>
            <p:ph idx="1"/>
          </p:nvPr>
        </p:nvSpPr>
        <p:spPr>
          <a:xfrm>
            <a:off x="628650" y="1690689"/>
            <a:ext cx="7886700" cy="4351338"/>
          </a:xfrm>
        </p:spPr>
        <p:txBody>
          <a:bodyPr/>
          <a:lstStyle/>
          <a:p>
            <a:r>
              <a:rPr lang="en-US" dirty="0"/>
              <a:t>Because we selected an Enclosure as the Entity the Type options are enclosure related</a:t>
            </a:r>
          </a:p>
        </p:txBody>
      </p:sp>
      <p:pic>
        <p:nvPicPr>
          <p:cNvPr id="2" name="Picture 1"/>
          <p:cNvPicPr>
            <a:picLocks noChangeAspect="1"/>
          </p:cNvPicPr>
          <p:nvPr/>
        </p:nvPicPr>
        <p:blipFill>
          <a:blip r:embed="rId2"/>
          <a:stretch>
            <a:fillRect/>
          </a:stretch>
        </p:blipFill>
        <p:spPr>
          <a:xfrm>
            <a:off x="1374125" y="2633912"/>
            <a:ext cx="5783134" cy="2959414"/>
          </a:xfrm>
          <a:prstGeom prst="rect">
            <a:avLst/>
          </a:prstGeom>
          <a:ln>
            <a:solidFill>
              <a:schemeClr val="tx1"/>
            </a:solidFill>
          </a:ln>
        </p:spPr>
      </p:pic>
    </p:spTree>
    <p:extLst>
      <p:ext uri="{BB962C8B-B14F-4D97-AF65-F5344CB8AC3E}">
        <p14:creationId xmlns:p14="http://schemas.microsoft.com/office/powerpoint/2010/main" val="372471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HLT?</a:t>
            </a:r>
          </a:p>
        </p:txBody>
      </p:sp>
      <p:sp>
        <p:nvSpPr>
          <p:cNvPr id="3" name="Content Placeholder 2"/>
          <p:cNvSpPr>
            <a:spLocks noGrp="1"/>
          </p:cNvSpPr>
          <p:nvPr>
            <p:ph idx="1"/>
          </p:nvPr>
        </p:nvSpPr>
        <p:spPr/>
        <p:txBody>
          <a:bodyPr/>
          <a:lstStyle/>
          <a:p>
            <a:r>
              <a:rPr lang="en-US" dirty="0"/>
              <a:t>Allows you to create a template to capture your workload</a:t>
            </a:r>
          </a:p>
          <a:p>
            <a:r>
              <a:rPr lang="en-US" dirty="0"/>
              <a:t>It saves data entry time</a:t>
            </a:r>
          </a:p>
          <a:p>
            <a:r>
              <a:rPr lang="en-US" dirty="0"/>
              <a:t>It helps you remember all your tasks</a:t>
            </a:r>
          </a:p>
          <a:p>
            <a:r>
              <a:rPr lang="en-US" dirty="0"/>
              <a:t>You can use a tablet or phone</a:t>
            </a:r>
          </a:p>
          <a:p>
            <a:r>
              <a:rPr lang="en-US" dirty="0"/>
              <a:t>Chrome is the recommended browser</a:t>
            </a:r>
          </a:p>
          <a:p>
            <a:r>
              <a:rPr lang="en-US" dirty="0"/>
              <a:t>Can be designed to meet a variety of requirements for data entry such as…………</a:t>
            </a:r>
          </a:p>
        </p:txBody>
      </p:sp>
    </p:spTree>
    <p:extLst>
      <p:ext uri="{BB962C8B-B14F-4D97-AF65-F5344CB8AC3E}">
        <p14:creationId xmlns:p14="http://schemas.microsoft.com/office/powerpoint/2010/main" val="30387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Select Fields to Display</a:t>
            </a:r>
          </a:p>
        </p:txBody>
      </p:sp>
      <p:sp>
        <p:nvSpPr>
          <p:cNvPr id="3" name="Content Placeholder 2"/>
          <p:cNvSpPr>
            <a:spLocks noGrp="1"/>
          </p:cNvSpPr>
          <p:nvPr>
            <p:ph idx="1"/>
          </p:nvPr>
        </p:nvSpPr>
        <p:spPr>
          <a:xfrm>
            <a:off x="628650" y="1325563"/>
            <a:ext cx="7886700" cy="4351338"/>
          </a:xfrm>
        </p:spPr>
        <p:txBody>
          <a:bodyPr>
            <a:normAutofit/>
          </a:bodyPr>
          <a:lstStyle/>
          <a:p>
            <a:r>
              <a:rPr lang="en-US" sz="2400" dirty="0"/>
              <a:t>We selected Enclosure Measurement</a:t>
            </a:r>
          </a:p>
          <a:p>
            <a:r>
              <a:rPr lang="en-US" sz="2400" dirty="0"/>
              <a:t>For the mandatory fields we selected Water Temperature and Degree Fahrenheit (1)</a:t>
            </a:r>
          </a:p>
          <a:p>
            <a:r>
              <a:rPr lang="en-US" sz="2400" dirty="0"/>
              <a:t>We also locked both of those fields (2)</a:t>
            </a:r>
          </a:p>
          <a:p>
            <a:r>
              <a:rPr lang="en-US" sz="2400" dirty="0"/>
              <a:t>In addition we added Quality as a field (3)</a:t>
            </a:r>
          </a:p>
        </p:txBody>
      </p:sp>
      <p:pic>
        <p:nvPicPr>
          <p:cNvPr id="4" name="Picture 3"/>
          <p:cNvPicPr/>
          <p:nvPr/>
        </p:nvPicPr>
        <p:blipFill>
          <a:blip r:embed="rId2"/>
          <a:stretch>
            <a:fillRect/>
          </a:stretch>
        </p:blipFill>
        <p:spPr>
          <a:xfrm>
            <a:off x="371072" y="3562207"/>
            <a:ext cx="5356967" cy="2826966"/>
          </a:xfrm>
          <a:prstGeom prst="rect">
            <a:avLst/>
          </a:prstGeom>
          <a:ln>
            <a:solidFill>
              <a:schemeClr val="tx1"/>
            </a:solidFill>
          </a:ln>
        </p:spPr>
      </p:pic>
    </p:spTree>
    <p:extLst>
      <p:ext uri="{BB962C8B-B14F-4D97-AF65-F5344CB8AC3E}">
        <p14:creationId xmlns:p14="http://schemas.microsoft.com/office/powerpoint/2010/main" val="3479277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Enclosure Checklist Item</a:t>
            </a:r>
          </a:p>
        </p:txBody>
      </p:sp>
      <p:sp>
        <p:nvSpPr>
          <p:cNvPr id="3" name="Content Placeholder 2"/>
          <p:cNvSpPr>
            <a:spLocks noGrp="1"/>
          </p:cNvSpPr>
          <p:nvPr>
            <p:ph idx="1"/>
          </p:nvPr>
        </p:nvSpPr>
        <p:spPr/>
        <p:txBody>
          <a:bodyPr/>
          <a:lstStyle/>
          <a:p>
            <a:r>
              <a:rPr lang="en-US" dirty="0"/>
              <a:t>Because the pool needs to be checked daily for the proper level we added a checklist item for “Pool Level”</a:t>
            </a:r>
          </a:p>
        </p:txBody>
      </p:sp>
      <p:pic>
        <p:nvPicPr>
          <p:cNvPr id="4" name="Picture 3"/>
          <p:cNvPicPr/>
          <p:nvPr/>
        </p:nvPicPr>
        <p:blipFill>
          <a:blip r:embed="rId2"/>
          <a:stretch>
            <a:fillRect/>
          </a:stretch>
        </p:blipFill>
        <p:spPr>
          <a:xfrm>
            <a:off x="1417320" y="3276619"/>
            <a:ext cx="6309360" cy="1953260"/>
          </a:xfrm>
          <a:prstGeom prst="rect">
            <a:avLst/>
          </a:prstGeom>
          <a:ln>
            <a:solidFill>
              <a:schemeClr val="tx1"/>
            </a:solidFill>
          </a:ln>
        </p:spPr>
      </p:pic>
    </p:spTree>
    <p:extLst>
      <p:ext uri="{BB962C8B-B14F-4D97-AF65-F5344CB8AC3E}">
        <p14:creationId xmlns:p14="http://schemas.microsoft.com/office/powerpoint/2010/main" val="139571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Locked Fields</a:t>
            </a:r>
          </a:p>
        </p:txBody>
      </p:sp>
      <p:sp>
        <p:nvSpPr>
          <p:cNvPr id="3" name="Content Placeholder 2"/>
          <p:cNvSpPr>
            <a:spLocks noGrp="1"/>
          </p:cNvSpPr>
          <p:nvPr>
            <p:ph idx="1"/>
          </p:nvPr>
        </p:nvSpPr>
        <p:spPr>
          <a:xfrm>
            <a:off x="628650" y="1413501"/>
            <a:ext cx="7886700" cy="4351338"/>
          </a:xfrm>
        </p:spPr>
        <p:txBody>
          <a:bodyPr>
            <a:normAutofit/>
          </a:bodyPr>
          <a:lstStyle/>
          <a:p>
            <a:r>
              <a:rPr lang="en-US" sz="2000" dirty="0"/>
              <a:t>Because we locked the Water Temperature and the degrees for the pool these display in the template grid (1)</a:t>
            </a:r>
          </a:p>
          <a:p>
            <a:r>
              <a:rPr lang="en-US" sz="2000" dirty="0"/>
              <a:t>For the Penguin Holding we did not lock the Measurement Type or the UOM (2 &amp; 3). When we use the template they will default to what we entered but will be editable</a:t>
            </a:r>
          </a:p>
        </p:txBody>
      </p:sp>
      <p:pic>
        <p:nvPicPr>
          <p:cNvPr id="4" name="Picture 3"/>
          <p:cNvPicPr/>
          <p:nvPr/>
        </p:nvPicPr>
        <p:blipFill>
          <a:blip r:embed="rId2"/>
          <a:stretch>
            <a:fillRect/>
          </a:stretch>
        </p:blipFill>
        <p:spPr>
          <a:xfrm>
            <a:off x="966560" y="3277999"/>
            <a:ext cx="6941068" cy="1886429"/>
          </a:xfrm>
          <a:prstGeom prst="rect">
            <a:avLst/>
          </a:prstGeom>
          <a:ln>
            <a:solidFill>
              <a:schemeClr val="tx1"/>
            </a:solidFill>
          </a:ln>
        </p:spPr>
      </p:pic>
    </p:spTree>
    <p:extLst>
      <p:ext uri="{BB962C8B-B14F-4D97-AF65-F5344CB8AC3E}">
        <p14:creationId xmlns:p14="http://schemas.microsoft.com/office/powerpoint/2010/main" val="344345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 Template</a:t>
            </a:r>
          </a:p>
        </p:txBody>
      </p:sp>
      <p:sp>
        <p:nvSpPr>
          <p:cNvPr id="3" name="Content Placeholder 2"/>
          <p:cNvSpPr>
            <a:spLocks noGrp="1"/>
          </p:cNvSpPr>
          <p:nvPr>
            <p:ph idx="1"/>
          </p:nvPr>
        </p:nvSpPr>
        <p:spPr>
          <a:xfrm>
            <a:off x="628650" y="1637332"/>
            <a:ext cx="7886700" cy="4351338"/>
          </a:xfrm>
        </p:spPr>
        <p:txBody>
          <a:bodyPr/>
          <a:lstStyle/>
          <a:p>
            <a:r>
              <a:rPr lang="en-US" dirty="0"/>
              <a:t>Once you are done remember to Save &amp; Close the Template</a:t>
            </a:r>
          </a:p>
          <a:p>
            <a:r>
              <a:rPr lang="en-US" dirty="0"/>
              <a:t>If you select Cancel you will be asked if you really want to lose what you have entered</a:t>
            </a:r>
          </a:p>
        </p:txBody>
      </p:sp>
      <p:pic>
        <p:nvPicPr>
          <p:cNvPr id="4" name="Picture 3"/>
          <p:cNvPicPr>
            <a:picLocks noChangeAspect="1"/>
          </p:cNvPicPr>
          <p:nvPr/>
        </p:nvPicPr>
        <p:blipFill>
          <a:blip r:embed="rId2"/>
          <a:stretch>
            <a:fillRect/>
          </a:stretch>
        </p:blipFill>
        <p:spPr>
          <a:xfrm>
            <a:off x="1259006" y="3581181"/>
            <a:ext cx="3918301" cy="2706052"/>
          </a:xfrm>
          <a:prstGeom prst="rect">
            <a:avLst/>
          </a:prstGeom>
          <a:ln>
            <a:solidFill>
              <a:schemeClr val="tx1"/>
            </a:solidFill>
          </a:ln>
        </p:spPr>
      </p:pic>
    </p:spTree>
    <p:extLst>
      <p:ext uri="{BB962C8B-B14F-4D97-AF65-F5344CB8AC3E}">
        <p14:creationId xmlns:p14="http://schemas.microsoft.com/office/powerpoint/2010/main" val="255074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Templates</a:t>
            </a:r>
          </a:p>
        </p:txBody>
      </p:sp>
      <p:sp>
        <p:nvSpPr>
          <p:cNvPr id="3" name="Content Placeholder 2"/>
          <p:cNvSpPr>
            <a:spLocks noGrp="1"/>
          </p:cNvSpPr>
          <p:nvPr>
            <p:ph idx="1"/>
          </p:nvPr>
        </p:nvSpPr>
        <p:spPr>
          <a:xfrm>
            <a:off x="628650" y="1542290"/>
            <a:ext cx="7886700" cy="4351338"/>
          </a:xfrm>
        </p:spPr>
        <p:txBody>
          <a:bodyPr>
            <a:normAutofit/>
          </a:bodyPr>
          <a:lstStyle/>
          <a:p>
            <a:r>
              <a:rPr lang="en-US" sz="2000" dirty="0"/>
              <a:t>Once you have created HLTs the number you have will display to the right (1)</a:t>
            </a:r>
          </a:p>
          <a:p>
            <a:r>
              <a:rPr lang="en-US" sz="2000" dirty="0"/>
              <a:t>You can use the Template by selecting the name hyperlink (2)</a:t>
            </a:r>
          </a:p>
          <a:p>
            <a:r>
              <a:rPr lang="en-US" sz="2000" dirty="0"/>
              <a:t>You can edit (3) and delete (4) the Template from here</a:t>
            </a:r>
          </a:p>
        </p:txBody>
      </p:sp>
      <p:pic>
        <p:nvPicPr>
          <p:cNvPr id="4" name="Picture 3"/>
          <p:cNvPicPr/>
          <p:nvPr/>
        </p:nvPicPr>
        <p:blipFill>
          <a:blip r:embed="rId2"/>
          <a:stretch>
            <a:fillRect/>
          </a:stretch>
        </p:blipFill>
        <p:spPr>
          <a:xfrm>
            <a:off x="876407" y="3221784"/>
            <a:ext cx="7185767" cy="2148706"/>
          </a:xfrm>
          <a:prstGeom prst="rect">
            <a:avLst/>
          </a:prstGeom>
          <a:ln>
            <a:solidFill>
              <a:schemeClr val="tx1"/>
            </a:solidFill>
          </a:ln>
        </p:spPr>
      </p:pic>
    </p:spTree>
    <p:extLst>
      <p:ext uri="{BB962C8B-B14F-4D97-AF65-F5344CB8AC3E}">
        <p14:creationId xmlns:p14="http://schemas.microsoft.com/office/powerpoint/2010/main" val="221714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27" y="0"/>
            <a:ext cx="7886700" cy="1325563"/>
          </a:xfrm>
        </p:spPr>
        <p:txBody>
          <a:bodyPr/>
          <a:lstStyle/>
          <a:p>
            <a:r>
              <a:rPr lang="en-US" dirty="0"/>
              <a:t>Using the Template</a:t>
            </a:r>
          </a:p>
        </p:txBody>
      </p:sp>
      <p:sp>
        <p:nvSpPr>
          <p:cNvPr id="3" name="Content Placeholder 2"/>
          <p:cNvSpPr>
            <a:spLocks noGrp="1"/>
          </p:cNvSpPr>
          <p:nvPr>
            <p:ph idx="1"/>
          </p:nvPr>
        </p:nvSpPr>
        <p:spPr>
          <a:xfrm>
            <a:off x="538497" y="953897"/>
            <a:ext cx="8065571" cy="4351338"/>
          </a:xfrm>
        </p:spPr>
        <p:txBody>
          <a:bodyPr>
            <a:normAutofit/>
          </a:bodyPr>
          <a:lstStyle/>
          <a:p>
            <a:r>
              <a:rPr lang="en-US" sz="1800" dirty="0"/>
              <a:t>Once all mandatory fields in a column are completed the column will turn green and will be saved (1) and a checkmark will display (2)</a:t>
            </a:r>
          </a:p>
          <a:p>
            <a:r>
              <a:rPr lang="en-US" sz="1800" dirty="0"/>
              <a:t>Columns without all mandatory field completed will be red (3) and an exclamation point will display (4)</a:t>
            </a:r>
          </a:p>
          <a:p>
            <a:r>
              <a:rPr lang="en-US" sz="1800" dirty="0"/>
              <a:t>If you want to add a row for the single animal select the green “+” button (5)</a:t>
            </a:r>
          </a:p>
          <a:p>
            <a:r>
              <a:rPr lang="en-US" sz="1800" dirty="0"/>
              <a:t>If you want to add a row for the entire template select the “Add New Row” option (6)</a:t>
            </a:r>
          </a:p>
        </p:txBody>
      </p:sp>
      <p:pic>
        <p:nvPicPr>
          <p:cNvPr id="5" name="Picture 4"/>
          <p:cNvPicPr>
            <a:picLocks noChangeAspect="1"/>
          </p:cNvPicPr>
          <p:nvPr/>
        </p:nvPicPr>
        <p:blipFill>
          <a:blip r:embed="rId2"/>
          <a:stretch>
            <a:fillRect/>
          </a:stretch>
        </p:blipFill>
        <p:spPr>
          <a:xfrm>
            <a:off x="1410509" y="3260194"/>
            <a:ext cx="6142677" cy="2455107"/>
          </a:xfrm>
          <a:prstGeom prst="rect">
            <a:avLst/>
          </a:prstGeom>
          <a:ln>
            <a:solidFill>
              <a:schemeClr val="tx1"/>
            </a:solidFill>
          </a:ln>
        </p:spPr>
      </p:pic>
    </p:spTree>
    <p:extLst>
      <p:ext uri="{BB962C8B-B14F-4D97-AF65-F5344CB8AC3E}">
        <p14:creationId xmlns:p14="http://schemas.microsoft.com/office/powerpoint/2010/main" val="262780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39" y="0"/>
            <a:ext cx="7886700" cy="1325563"/>
          </a:xfrm>
        </p:spPr>
        <p:txBody>
          <a:bodyPr/>
          <a:lstStyle/>
          <a:p>
            <a:r>
              <a:rPr lang="en-US" dirty="0"/>
              <a:t>Saving a Draft</a:t>
            </a:r>
          </a:p>
        </p:txBody>
      </p:sp>
      <p:sp>
        <p:nvSpPr>
          <p:cNvPr id="6" name="Content Placeholder 5"/>
          <p:cNvSpPr>
            <a:spLocks noGrp="1"/>
          </p:cNvSpPr>
          <p:nvPr>
            <p:ph idx="1"/>
          </p:nvPr>
        </p:nvSpPr>
        <p:spPr>
          <a:xfrm>
            <a:off x="686928" y="1122655"/>
            <a:ext cx="7886700" cy="4351338"/>
          </a:xfrm>
        </p:spPr>
        <p:txBody>
          <a:bodyPr/>
          <a:lstStyle/>
          <a:p>
            <a:r>
              <a:rPr lang="en-US" dirty="0"/>
              <a:t>The Template data will continually be saved (1)</a:t>
            </a:r>
          </a:p>
          <a:p>
            <a:r>
              <a:rPr lang="en-US" dirty="0"/>
              <a:t>Because you will be taking your enclosure measurements later you want to save as a Draft</a:t>
            </a:r>
          </a:p>
          <a:p>
            <a:r>
              <a:rPr lang="en-US" dirty="0"/>
              <a:t>Select Cancel instead of Save (2 &amp; 3)</a:t>
            </a:r>
          </a:p>
          <a:p>
            <a:r>
              <a:rPr lang="en-US" dirty="0"/>
              <a:t>Or you can select to save directly as a Draft using the Save as Draft option</a:t>
            </a:r>
          </a:p>
        </p:txBody>
      </p:sp>
      <p:pic>
        <p:nvPicPr>
          <p:cNvPr id="4" name="Picture 3"/>
          <p:cNvPicPr/>
          <p:nvPr/>
        </p:nvPicPr>
        <p:blipFill>
          <a:blip r:embed="rId2"/>
          <a:stretch>
            <a:fillRect/>
          </a:stretch>
        </p:blipFill>
        <p:spPr>
          <a:xfrm>
            <a:off x="464284" y="4520485"/>
            <a:ext cx="4751660" cy="1907016"/>
          </a:xfrm>
          <a:prstGeom prst="rect">
            <a:avLst/>
          </a:prstGeom>
          <a:ln>
            <a:solidFill>
              <a:schemeClr val="tx1"/>
            </a:solidFill>
          </a:ln>
        </p:spPr>
      </p:pic>
      <p:pic>
        <p:nvPicPr>
          <p:cNvPr id="5" name="Picture 4"/>
          <p:cNvPicPr/>
          <p:nvPr/>
        </p:nvPicPr>
        <p:blipFill>
          <a:blip r:embed="rId3"/>
          <a:stretch>
            <a:fillRect/>
          </a:stretch>
        </p:blipFill>
        <p:spPr>
          <a:xfrm>
            <a:off x="5489602" y="4520485"/>
            <a:ext cx="2752090" cy="1151890"/>
          </a:xfrm>
          <a:prstGeom prst="rect">
            <a:avLst/>
          </a:prstGeom>
          <a:ln>
            <a:solidFill>
              <a:schemeClr val="tx1"/>
            </a:solidFill>
          </a:ln>
        </p:spPr>
      </p:pic>
    </p:spTree>
    <p:extLst>
      <p:ext uri="{BB962C8B-B14F-4D97-AF65-F5344CB8AC3E}">
        <p14:creationId xmlns:p14="http://schemas.microsoft.com/office/powerpoint/2010/main" val="353425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Drafts</a:t>
            </a:r>
          </a:p>
        </p:txBody>
      </p:sp>
      <p:sp>
        <p:nvSpPr>
          <p:cNvPr id="3" name="Content Placeholder 2"/>
          <p:cNvSpPr>
            <a:spLocks noGrp="1"/>
          </p:cNvSpPr>
          <p:nvPr>
            <p:ph idx="1"/>
          </p:nvPr>
        </p:nvSpPr>
        <p:spPr>
          <a:xfrm>
            <a:off x="628650" y="1490775"/>
            <a:ext cx="7886700" cy="4351338"/>
          </a:xfrm>
        </p:spPr>
        <p:txBody>
          <a:bodyPr/>
          <a:lstStyle/>
          <a:p>
            <a:r>
              <a:rPr lang="en-US" dirty="0"/>
              <a:t>Your draft records will be found at the bottom of the Manage Templates grid</a:t>
            </a:r>
          </a:p>
        </p:txBody>
      </p:sp>
      <p:pic>
        <p:nvPicPr>
          <p:cNvPr id="4" name="Picture 3"/>
          <p:cNvPicPr/>
          <p:nvPr/>
        </p:nvPicPr>
        <p:blipFill>
          <a:blip r:embed="rId2"/>
          <a:stretch>
            <a:fillRect/>
          </a:stretch>
        </p:blipFill>
        <p:spPr>
          <a:xfrm>
            <a:off x="1868558" y="2707093"/>
            <a:ext cx="3450416" cy="2972489"/>
          </a:xfrm>
          <a:prstGeom prst="rect">
            <a:avLst/>
          </a:prstGeom>
          <a:ln>
            <a:solidFill>
              <a:schemeClr val="tx1"/>
            </a:solidFill>
          </a:ln>
        </p:spPr>
      </p:pic>
    </p:spTree>
    <p:extLst>
      <p:ext uri="{BB962C8B-B14F-4D97-AF65-F5344CB8AC3E}">
        <p14:creationId xmlns:p14="http://schemas.microsoft.com/office/powerpoint/2010/main" val="246218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806" y="0"/>
            <a:ext cx="7886700" cy="1325563"/>
          </a:xfrm>
        </p:spPr>
        <p:txBody>
          <a:bodyPr/>
          <a:lstStyle/>
          <a:p>
            <a:r>
              <a:rPr lang="en-US" dirty="0"/>
              <a:t>Complete Sheet 2</a:t>
            </a:r>
          </a:p>
        </p:txBody>
      </p:sp>
      <p:sp>
        <p:nvSpPr>
          <p:cNvPr id="3" name="Content Placeholder 2"/>
          <p:cNvSpPr>
            <a:spLocks noGrp="1"/>
          </p:cNvSpPr>
          <p:nvPr>
            <p:ph idx="1"/>
          </p:nvPr>
        </p:nvSpPr>
        <p:spPr>
          <a:xfrm>
            <a:off x="699806" y="1168803"/>
            <a:ext cx="7886700" cy="4351338"/>
          </a:xfrm>
        </p:spPr>
        <p:txBody>
          <a:bodyPr>
            <a:normAutofit/>
          </a:bodyPr>
          <a:lstStyle/>
          <a:p>
            <a:r>
              <a:rPr lang="en-US" sz="1800" dirty="0"/>
              <a:t>Open the Draft and select Sheet 2</a:t>
            </a:r>
          </a:p>
          <a:p>
            <a:r>
              <a:rPr lang="en-US" sz="1800" dirty="0"/>
              <a:t>Because we did not lock the measurement in the holding area we can add a new row and edit it to Humidity</a:t>
            </a:r>
          </a:p>
          <a:p>
            <a:r>
              <a:rPr lang="en-US" sz="1800" dirty="0"/>
              <a:t>If you have created a Measurement Range Template for the enclosure and the measurements ZIMS will reference this and you will receive a warning and email if the measurement is outside of the desired range.</a:t>
            </a:r>
          </a:p>
          <a:p>
            <a:r>
              <a:rPr lang="en-US" sz="1800" dirty="0"/>
              <a:t>Select Save &amp; Close to capture the data recorded in the Template into the actual records</a:t>
            </a:r>
          </a:p>
        </p:txBody>
      </p:sp>
      <p:pic>
        <p:nvPicPr>
          <p:cNvPr id="4" name="Picture 3"/>
          <p:cNvPicPr/>
          <p:nvPr/>
        </p:nvPicPr>
        <p:blipFill>
          <a:blip r:embed="rId2"/>
          <a:stretch>
            <a:fillRect/>
          </a:stretch>
        </p:blipFill>
        <p:spPr>
          <a:xfrm>
            <a:off x="1211258" y="3795895"/>
            <a:ext cx="6863796" cy="1909445"/>
          </a:xfrm>
          <a:prstGeom prst="rect">
            <a:avLst/>
          </a:prstGeom>
          <a:ln>
            <a:solidFill>
              <a:schemeClr val="tx1"/>
            </a:solidFill>
          </a:ln>
        </p:spPr>
      </p:pic>
    </p:spTree>
    <p:extLst>
      <p:ext uri="{BB962C8B-B14F-4D97-AF65-F5344CB8AC3E}">
        <p14:creationId xmlns:p14="http://schemas.microsoft.com/office/powerpoint/2010/main" val="438789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Latest Records</a:t>
            </a:r>
          </a:p>
        </p:txBody>
      </p:sp>
      <p:sp>
        <p:nvSpPr>
          <p:cNvPr id="3" name="Content Placeholder 2"/>
          <p:cNvSpPr>
            <a:spLocks noGrp="1"/>
          </p:cNvSpPr>
          <p:nvPr>
            <p:ph idx="1"/>
          </p:nvPr>
        </p:nvSpPr>
        <p:spPr>
          <a:xfrm>
            <a:off x="628650" y="1477896"/>
            <a:ext cx="7886700" cy="4351338"/>
          </a:xfrm>
        </p:spPr>
        <p:txBody>
          <a:bodyPr>
            <a:normAutofit/>
          </a:bodyPr>
          <a:lstStyle/>
          <a:p>
            <a:r>
              <a:rPr lang="en-US" sz="2400" dirty="0"/>
              <a:t>The next time you use the Template the last five records will display at the top (1)</a:t>
            </a:r>
          </a:p>
          <a:p>
            <a:r>
              <a:rPr lang="en-US" sz="2400" dirty="0"/>
              <a:t>To use the Template again start entering data under New Records (2)</a:t>
            </a:r>
          </a:p>
        </p:txBody>
      </p:sp>
      <p:pic>
        <p:nvPicPr>
          <p:cNvPr id="4" name="Picture 3"/>
          <p:cNvPicPr>
            <a:picLocks noChangeAspect="1"/>
          </p:cNvPicPr>
          <p:nvPr/>
        </p:nvPicPr>
        <p:blipFill>
          <a:blip r:embed="rId2"/>
          <a:stretch>
            <a:fillRect/>
          </a:stretch>
        </p:blipFill>
        <p:spPr>
          <a:xfrm>
            <a:off x="1181779" y="3061916"/>
            <a:ext cx="6290176" cy="2629334"/>
          </a:xfrm>
          <a:prstGeom prst="rect">
            <a:avLst/>
          </a:prstGeom>
          <a:ln>
            <a:solidFill>
              <a:schemeClr val="tx1"/>
            </a:solidFill>
          </a:ln>
        </p:spPr>
      </p:pic>
    </p:spTree>
    <p:extLst>
      <p:ext uri="{BB962C8B-B14F-4D97-AF65-F5344CB8AC3E}">
        <p14:creationId xmlns:p14="http://schemas.microsoft.com/office/powerpoint/2010/main" val="425350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60" y="146185"/>
            <a:ext cx="7886700" cy="1325563"/>
          </a:xfrm>
        </p:spPr>
        <p:txBody>
          <a:bodyPr/>
          <a:lstStyle/>
          <a:p>
            <a:r>
              <a:rPr lang="en-US" dirty="0"/>
              <a:t>Aquarist</a:t>
            </a:r>
          </a:p>
        </p:txBody>
      </p:sp>
      <p:sp>
        <p:nvSpPr>
          <p:cNvPr id="3" name="Content Placeholder 2"/>
          <p:cNvSpPr>
            <a:spLocks noGrp="1"/>
          </p:cNvSpPr>
          <p:nvPr>
            <p:ph idx="1"/>
          </p:nvPr>
        </p:nvSpPr>
        <p:spPr>
          <a:xfrm>
            <a:off x="628650" y="1374865"/>
            <a:ext cx="7886700" cy="4351338"/>
          </a:xfrm>
        </p:spPr>
        <p:txBody>
          <a:bodyPr/>
          <a:lstStyle/>
          <a:p>
            <a:r>
              <a:rPr lang="en-US" dirty="0"/>
              <a:t>Enter your tanks and the measurements you need to take on them</a:t>
            </a:r>
          </a:p>
          <a:p>
            <a:r>
              <a:rPr lang="en-US" dirty="0"/>
              <a:t>Record Enclosure Feed Logs</a:t>
            </a:r>
          </a:p>
          <a:p>
            <a:r>
              <a:rPr lang="en-US" dirty="0"/>
              <a:t>Record tank maintenance</a:t>
            </a:r>
          </a:p>
        </p:txBody>
      </p:sp>
      <p:pic>
        <p:nvPicPr>
          <p:cNvPr id="1026" name="Picture 2" descr="Image result for aquarist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8762"/>
          <a:stretch/>
        </p:blipFill>
        <p:spPr bwMode="auto">
          <a:xfrm>
            <a:off x="387395" y="3550534"/>
            <a:ext cx="5110228" cy="273032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aquarist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48"/>
          <a:stretch/>
        </p:blipFill>
        <p:spPr bwMode="auto">
          <a:xfrm>
            <a:off x="5665675" y="2423948"/>
            <a:ext cx="3090930" cy="26266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70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Saved Records</a:t>
            </a:r>
          </a:p>
        </p:txBody>
      </p:sp>
      <p:pic>
        <p:nvPicPr>
          <p:cNvPr id="3" name="Picture 2"/>
          <p:cNvPicPr>
            <a:picLocks noChangeAspect="1"/>
          </p:cNvPicPr>
          <p:nvPr/>
        </p:nvPicPr>
        <p:blipFill>
          <a:blip r:embed="rId2"/>
          <a:stretch>
            <a:fillRect/>
          </a:stretch>
        </p:blipFill>
        <p:spPr>
          <a:xfrm>
            <a:off x="963534" y="1452769"/>
            <a:ext cx="6969976" cy="3991948"/>
          </a:xfrm>
          <a:prstGeom prst="rect">
            <a:avLst/>
          </a:prstGeom>
          <a:ln>
            <a:solidFill>
              <a:schemeClr val="tx1"/>
            </a:solidFill>
          </a:ln>
        </p:spPr>
      </p:pic>
      <p:sp>
        <p:nvSpPr>
          <p:cNvPr id="4" name="TextBox 3"/>
          <p:cNvSpPr txBox="1"/>
          <p:nvPr/>
        </p:nvSpPr>
        <p:spPr>
          <a:xfrm>
            <a:off x="3135086" y="3370218"/>
            <a:ext cx="5394875" cy="1477328"/>
          </a:xfrm>
          <a:prstGeom prst="rect">
            <a:avLst/>
          </a:prstGeom>
          <a:solidFill>
            <a:schemeClr val="accent5">
              <a:lumMod val="20000"/>
              <a:lumOff val="80000"/>
            </a:schemeClr>
          </a:solidFill>
          <a:ln>
            <a:solidFill>
              <a:schemeClr val="tx1"/>
            </a:solidFill>
          </a:ln>
        </p:spPr>
        <p:txBody>
          <a:bodyPr wrap="none" rtlCol="0">
            <a:spAutoFit/>
          </a:bodyPr>
          <a:lstStyle/>
          <a:p>
            <a:r>
              <a:rPr lang="en-US" dirty="0"/>
              <a:t>Saved Records are found in the Saved Records section</a:t>
            </a:r>
          </a:p>
          <a:p>
            <a:r>
              <a:rPr lang="en-US" dirty="0"/>
              <a:t>of the Manage Templates screen (1). If you have lots of </a:t>
            </a:r>
          </a:p>
          <a:p>
            <a:r>
              <a:rPr lang="en-US" dirty="0"/>
              <a:t>Templates you can shorten the list by filtering by Name,</a:t>
            </a:r>
          </a:p>
          <a:p>
            <a:r>
              <a:rPr lang="en-US" dirty="0"/>
              <a:t>Created By and Created Date (2). To view the Saved </a:t>
            </a:r>
          </a:p>
          <a:p>
            <a:r>
              <a:rPr lang="en-US" dirty="0"/>
              <a:t>Records select the Name hyperlink (3).</a:t>
            </a:r>
          </a:p>
        </p:txBody>
      </p:sp>
    </p:spTree>
    <p:extLst>
      <p:ext uri="{BB962C8B-B14F-4D97-AF65-F5344CB8AC3E}">
        <p14:creationId xmlns:p14="http://schemas.microsoft.com/office/powerpoint/2010/main" val="2622574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65" y="77744"/>
            <a:ext cx="7886700" cy="1325563"/>
          </a:xfrm>
        </p:spPr>
        <p:txBody>
          <a:bodyPr/>
          <a:lstStyle/>
          <a:p>
            <a:r>
              <a:rPr lang="en-US" dirty="0"/>
              <a:t>Saved Records</a:t>
            </a:r>
          </a:p>
        </p:txBody>
      </p:sp>
      <p:sp>
        <p:nvSpPr>
          <p:cNvPr id="3" name="Content Placeholder 2"/>
          <p:cNvSpPr>
            <a:spLocks noGrp="1"/>
          </p:cNvSpPr>
          <p:nvPr>
            <p:ph idx="1"/>
          </p:nvPr>
        </p:nvSpPr>
        <p:spPr>
          <a:xfrm>
            <a:off x="677154" y="1327332"/>
            <a:ext cx="7886700" cy="4351338"/>
          </a:xfrm>
        </p:spPr>
        <p:txBody>
          <a:bodyPr/>
          <a:lstStyle/>
          <a:p>
            <a:r>
              <a:rPr lang="en-US" dirty="0"/>
              <a:t>To view Saved Records:</a:t>
            </a:r>
          </a:p>
          <a:p>
            <a:pPr lvl="1"/>
            <a:r>
              <a:rPr lang="en-US" dirty="0"/>
              <a:t>Must be a template where records are entered</a:t>
            </a:r>
          </a:p>
          <a:p>
            <a:pPr lvl="1"/>
            <a:r>
              <a:rPr lang="en-US" dirty="0"/>
              <a:t>Date Range elected must have records recorded</a:t>
            </a:r>
          </a:p>
          <a:p>
            <a:pPr lvl="1"/>
            <a:r>
              <a:rPr lang="en-US" dirty="0"/>
              <a:t>Template must be shared if it is not yours</a:t>
            </a:r>
          </a:p>
        </p:txBody>
      </p:sp>
      <p:pic>
        <p:nvPicPr>
          <p:cNvPr id="4" name="Picture 3"/>
          <p:cNvPicPr>
            <a:picLocks noChangeAspect="1"/>
          </p:cNvPicPr>
          <p:nvPr/>
        </p:nvPicPr>
        <p:blipFill>
          <a:blip r:embed="rId2"/>
          <a:stretch>
            <a:fillRect/>
          </a:stretch>
        </p:blipFill>
        <p:spPr>
          <a:xfrm>
            <a:off x="725659" y="3098527"/>
            <a:ext cx="7789691" cy="2580143"/>
          </a:xfrm>
          <a:prstGeom prst="rect">
            <a:avLst/>
          </a:prstGeom>
          <a:ln>
            <a:solidFill>
              <a:schemeClr val="tx1"/>
            </a:solidFill>
          </a:ln>
        </p:spPr>
      </p:pic>
    </p:spTree>
    <p:extLst>
      <p:ext uri="{BB962C8B-B14F-4D97-AF65-F5344CB8AC3E}">
        <p14:creationId xmlns:p14="http://schemas.microsoft.com/office/powerpoint/2010/main" val="301945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Ideas! Otter Keeper</a:t>
            </a:r>
          </a:p>
        </p:txBody>
      </p:sp>
      <p:sp>
        <p:nvSpPr>
          <p:cNvPr id="3" name="Content Placeholder 2"/>
          <p:cNvSpPr>
            <a:spLocks noGrp="1"/>
          </p:cNvSpPr>
          <p:nvPr>
            <p:ph idx="1"/>
          </p:nvPr>
        </p:nvSpPr>
        <p:spPr>
          <a:xfrm>
            <a:off x="628650" y="1529411"/>
            <a:ext cx="7886700" cy="4351338"/>
          </a:xfrm>
        </p:spPr>
        <p:txBody>
          <a:bodyPr>
            <a:normAutofit fontScale="85000" lnSpcReduction="20000"/>
          </a:bodyPr>
          <a:lstStyle/>
          <a:p>
            <a:r>
              <a:rPr lang="en-US" dirty="0"/>
              <a:t>Sheet 1</a:t>
            </a:r>
          </a:p>
          <a:p>
            <a:pPr lvl="1"/>
            <a:r>
              <a:rPr lang="en-US" dirty="0"/>
              <a:t>Enclosure and Life Support measurements</a:t>
            </a:r>
          </a:p>
          <a:p>
            <a:pPr lvl="2"/>
            <a:r>
              <a:rPr lang="en-US" dirty="0"/>
              <a:t>Water Temperature</a:t>
            </a:r>
          </a:p>
          <a:p>
            <a:pPr lvl="2"/>
            <a:r>
              <a:rPr lang="en-US" dirty="0"/>
              <a:t>Flow Rate</a:t>
            </a:r>
          </a:p>
          <a:p>
            <a:pPr lvl="2"/>
            <a:r>
              <a:rPr lang="en-US" dirty="0"/>
              <a:t>pH</a:t>
            </a:r>
          </a:p>
          <a:p>
            <a:pPr lvl="2"/>
            <a:r>
              <a:rPr lang="en-US" dirty="0"/>
              <a:t>Filter Pressure</a:t>
            </a:r>
          </a:p>
          <a:p>
            <a:pPr lvl="1"/>
            <a:r>
              <a:rPr lang="en-US" dirty="0"/>
              <a:t>Enclosure maintenance</a:t>
            </a:r>
          </a:p>
          <a:p>
            <a:pPr lvl="2"/>
            <a:r>
              <a:rPr lang="en-US" dirty="0"/>
              <a:t>Cleaning</a:t>
            </a:r>
          </a:p>
          <a:p>
            <a:pPr lvl="2"/>
            <a:r>
              <a:rPr lang="en-US" dirty="0"/>
              <a:t>Window Washing</a:t>
            </a:r>
          </a:p>
          <a:p>
            <a:pPr lvl="1"/>
            <a:r>
              <a:rPr lang="en-US" dirty="0"/>
              <a:t>Checklist</a:t>
            </a:r>
          </a:p>
          <a:p>
            <a:pPr lvl="2"/>
            <a:r>
              <a:rPr lang="en-US" dirty="0"/>
              <a:t>Check Sump Level</a:t>
            </a:r>
          </a:p>
          <a:p>
            <a:r>
              <a:rPr lang="en-US" dirty="0"/>
              <a:t>Sheets 2-4</a:t>
            </a:r>
          </a:p>
          <a:p>
            <a:pPr lvl="1"/>
            <a:r>
              <a:rPr lang="en-US" dirty="0"/>
              <a:t>One sheet per otter</a:t>
            </a:r>
          </a:p>
          <a:p>
            <a:pPr lvl="2"/>
            <a:r>
              <a:rPr lang="en-US" dirty="0"/>
              <a:t>Feed Log</a:t>
            </a:r>
          </a:p>
          <a:p>
            <a:pPr lvl="2"/>
            <a:r>
              <a:rPr lang="en-US" dirty="0"/>
              <a:t>Enrichment</a:t>
            </a:r>
          </a:p>
          <a:p>
            <a:pPr lvl="2"/>
            <a:r>
              <a:rPr lang="en-US" dirty="0"/>
              <a:t>Training</a:t>
            </a:r>
          </a:p>
        </p:txBody>
      </p:sp>
      <p:pic>
        <p:nvPicPr>
          <p:cNvPr id="1026" name="Picture 2" descr="Image result for zookeeper with ott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987" y="2424368"/>
            <a:ext cx="4210363" cy="27227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9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701"/>
            <a:ext cx="7886700" cy="1325563"/>
          </a:xfrm>
        </p:spPr>
        <p:txBody>
          <a:bodyPr/>
          <a:lstStyle/>
          <a:p>
            <a:r>
              <a:rPr lang="en-US" dirty="0"/>
              <a:t>Ocean Tank</a:t>
            </a:r>
          </a:p>
        </p:txBody>
      </p:sp>
      <p:sp>
        <p:nvSpPr>
          <p:cNvPr id="3" name="Content Placeholder 2"/>
          <p:cNvSpPr>
            <a:spLocks noGrp="1"/>
          </p:cNvSpPr>
          <p:nvPr>
            <p:ph idx="1"/>
          </p:nvPr>
        </p:nvSpPr>
        <p:spPr>
          <a:xfrm>
            <a:off x="383952" y="1200746"/>
            <a:ext cx="7886700" cy="4351338"/>
          </a:xfrm>
        </p:spPr>
        <p:txBody>
          <a:bodyPr>
            <a:noAutofit/>
          </a:bodyPr>
          <a:lstStyle/>
          <a:p>
            <a:r>
              <a:rPr lang="en-US" sz="1400" dirty="0"/>
              <a:t>Sheet 1</a:t>
            </a:r>
          </a:p>
          <a:p>
            <a:pPr lvl="1"/>
            <a:r>
              <a:rPr lang="en-US" sz="1400" dirty="0"/>
              <a:t>Animal Feed Log for 3 sharks and 1 sea turtle</a:t>
            </a:r>
          </a:p>
          <a:p>
            <a:pPr lvl="1"/>
            <a:r>
              <a:rPr lang="en-US" sz="1400" dirty="0"/>
              <a:t>Enclosure Feed Log for general broadcasting</a:t>
            </a:r>
          </a:p>
          <a:p>
            <a:r>
              <a:rPr lang="en-US" sz="1400" dirty="0"/>
              <a:t>Sheet 2</a:t>
            </a:r>
          </a:p>
          <a:p>
            <a:pPr lvl="1"/>
            <a:r>
              <a:rPr lang="en-US" sz="1400" dirty="0"/>
              <a:t>System Measurements</a:t>
            </a:r>
          </a:p>
          <a:p>
            <a:pPr lvl="2"/>
            <a:r>
              <a:rPr lang="en-US" sz="1400" dirty="0"/>
              <a:t>Water Temperature</a:t>
            </a:r>
          </a:p>
          <a:p>
            <a:pPr lvl="2"/>
            <a:r>
              <a:rPr lang="en-US" sz="1400" dirty="0"/>
              <a:t>Flow Rate</a:t>
            </a:r>
          </a:p>
          <a:p>
            <a:pPr lvl="2"/>
            <a:r>
              <a:rPr lang="en-US" sz="1400" dirty="0"/>
              <a:t>Salinity</a:t>
            </a:r>
          </a:p>
          <a:p>
            <a:pPr lvl="2"/>
            <a:r>
              <a:rPr lang="en-US" sz="1400" dirty="0"/>
              <a:t>pH</a:t>
            </a:r>
          </a:p>
          <a:p>
            <a:pPr lvl="1"/>
            <a:r>
              <a:rPr lang="en-US" sz="1400" dirty="0"/>
              <a:t>Enclosure</a:t>
            </a:r>
          </a:p>
          <a:p>
            <a:pPr lvl="2"/>
            <a:r>
              <a:rPr lang="en-US" sz="1400" dirty="0"/>
              <a:t>ORP</a:t>
            </a:r>
          </a:p>
          <a:p>
            <a:pPr lvl="1"/>
            <a:r>
              <a:rPr lang="en-US" sz="1400" dirty="0"/>
              <a:t>Component</a:t>
            </a:r>
          </a:p>
          <a:p>
            <a:pPr lvl="2"/>
            <a:r>
              <a:rPr lang="en-US" sz="1400" dirty="0"/>
              <a:t>Filter Pressure</a:t>
            </a:r>
          </a:p>
          <a:p>
            <a:r>
              <a:rPr lang="en-US" sz="1400" dirty="0"/>
              <a:t>Sheet 3</a:t>
            </a:r>
          </a:p>
          <a:p>
            <a:pPr lvl="1"/>
            <a:r>
              <a:rPr lang="en-US" sz="1400" dirty="0"/>
              <a:t>Maintenance</a:t>
            </a:r>
          </a:p>
          <a:p>
            <a:pPr lvl="2"/>
            <a:r>
              <a:rPr lang="en-US" sz="1400" dirty="0"/>
              <a:t>Life Support</a:t>
            </a:r>
          </a:p>
          <a:p>
            <a:pPr lvl="3"/>
            <a:r>
              <a:rPr lang="en-US" sz="1400" dirty="0"/>
              <a:t>Backwash</a:t>
            </a:r>
          </a:p>
          <a:p>
            <a:pPr lvl="2"/>
            <a:r>
              <a:rPr lang="en-US" sz="1400" dirty="0"/>
              <a:t>Enclosure</a:t>
            </a:r>
          </a:p>
          <a:p>
            <a:pPr lvl="3"/>
            <a:r>
              <a:rPr lang="en-US" sz="1400" dirty="0"/>
              <a:t>Clean windows</a:t>
            </a:r>
          </a:p>
          <a:p>
            <a:pPr lvl="3"/>
            <a:r>
              <a:rPr lang="en-US" sz="1400" dirty="0"/>
              <a:t>Siphon Substrate</a:t>
            </a:r>
          </a:p>
        </p:txBody>
      </p:sp>
      <p:pic>
        <p:nvPicPr>
          <p:cNvPr id="2050" name="Picture 2" descr="Image result for aqua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33" y="2405157"/>
            <a:ext cx="4676417" cy="31176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021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Checks</a:t>
            </a:r>
          </a:p>
        </p:txBody>
      </p:sp>
      <p:sp>
        <p:nvSpPr>
          <p:cNvPr id="3" name="Content Placeholder 2"/>
          <p:cNvSpPr>
            <a:spLocks noGrp="1"/>
          </p:cNvSpPr>
          <p:nvPr>
            <p:ph idx="1"/>
          </p:nvPr>
        </p:nvSpPr>
        <p:spPr/>
        <p:txBody>
          <a:bodyPr/>
          <a:lstStyle/>
          <a:p>
            <a:r>
              <a:rPr lang="en-US" dirty="0"/>
              <a:t>Sheet 1</a:t>
            </a:r>
          </a:p>
          <a:p>
            <a:pPr lvl="1"/>
            <a:r>
              <a:rPr lang="en-US" dirty="0"/>
              <a:t>Enclosure Checklist Items </a:t>
            </a:r>
          </a:p>
          <a:p>
            <a:pPr lvl="1"/>
            <a:r>
              <a:rPr lang="en-US" dirty="0"/>
              <a:t>Life Support Checklist Items </a:t>
            </a:r>
          </a:p>
          <a:p>
            <a:r>
              <a:rPr lang="en-US" dirty="0"/>
              <a:t>Sheet 2</a:t>
            </a:r>
          </a:p>
          <a:p>
            <a:pPr lvl="1"/>
            <a:r>
              <a:rPr lang="en-US" dirty="0"/>
              <a:t>Animal Checklist Items</a:t>
            </a:r>
          </a:p>
        </p:txBody>
      </p:sp>
      <p:pic>
        <p:nvPicPr>
          <p:cNvPr id="1026" name="Picture 2" descr="Image result for night security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81" r="20406"/>
          <a:stretch/>
        </p:blipFill>
        <p:spPr bwMode="auto">
          <a:xfrm>
            <a:off x="5525037" y="1696002"/>
            <a:ext cx="3142445" cy="33796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7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Support Staff</a:t>
            </a:r>
          </a:p>
        </p:txBody>
      </p:sp>
      <p:sp>
        <p:nvSpPr>
          <p:cNvPr id="3" name="Content Placeholder 2"/>
          <p:cNvSpPr>
            <a:spLocks noGrp="1"/>
          </p:cNvSpPr>
          <p:nvPr>
            <p:ph idx="1"/>
          </p:nvPr>
        </p:nvSpPr>
        <p:spPr>
          <a:xfrm>
            <a:off x="177889" y="1580927"/>
            <a:ext cx="7886700" cy="4351338"/>
          </a:xfrm>
        </p:spPr>
        <p:txBody>
          <a:bodyPr/>
          <a:lstStyle/>
          <a:p>
            <a:r>
              <a:rPr lang="en-US" dirty="0"/>
              <a:t>Ray Pool</a:t>
            </a:r>
          </a:p>
          <a:p>
            <a:pPr lvl="1"/>
            <a:r>
              <a:rPr lang="en-US" dirty="0"/>
              <a:t>Life Support</a:t>
            </a:r>
          </a:p>
          <a:p>
            <a:pPr lvl="2"/>
            <a:r>
              <a:rPr lang="en-US" dirty="0"/>
              <a:t>System Check? Checklist Item</a:t>
            </a:r>
          </a:p>
          <a:p>
            <a:pPr lvl="2"/>
            <a:r>
              <a:rPr lang="en-US" dirty="0"/>
              <a:t>Maintenance – Backwash Filter</a:t>
            </a:r>
          </a:p>
          <a:p>
            <a:pPr lvl="1"/>
            <a:r>
              <a:rPr lang="en-US" dirty="0"/>
              <a:t>Component </a:t>
            </a:r>
          </a:p>
          <a:p>
            <a:pPr lvl="2"/>
            <a:r>
              <a:rPr lang="en-US" dirty="0"/>
              <a:t>Measurements</a:t>
            </a:r>
          </a:p>
          <a:p>
            <a:pPr lvl="3"/>
            <a:r>
              <a:rPr lang="en-US" dirty="0"/>
              <a:t>Pressure</a:t>
            </a:r>
          </a:p>
          <a:p>
            <a:pPr lvl="3"/>
            <a:r>
              <a:rPr lang="en-US" dirty="0"/>
              <a:t>Flow Rate</a:t>
            </a:r>
          </a:p>
          <a:p>
            <a:pPr lvl="3"/>
            <a:r>
              <a:rPr lang="en-US" dirty="0"/>
              <a:t>ORP </a:t>
            </a:r>
          </a:p>
          <a:p>
            <a:pPr lvl="2"/>
            <a:r>
              <a:rPr lang="en-US" dirty="0"/>
              <a:t>Clean Protein Skimmer? Checklist Item</a:t>
            </a:r>
          </a:p>
          <a:p>
            <a:pPr lvl="1"/>
            <a:endParaRPr lang="en-US" dirty="0"/>
          </a:p>
        </p:txBody>
      </p:sp>
      <p:pic>
        <p:nvPicPr>
          <p:cNvPr id="2050" name="Picture 2" descr="Image result for aquarium life suppor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475" y="1353915"/>
            <a:ext cx="3190875" cy="31051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40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Frog Quarantine</a:t>
            </a:r>
          </a:p>
        </p:txBody>
      </p:sp>
      <p:sp>
        <p:nvSpPr>
          <p:cNvPr id="3" name="Content Placeholder 2"/>
          <p:cNvSpPr>
            <a:spLocks noGrp="1"/>
          </p:cNvSpPr>
          <p:nvPr>
            <p:ph idx="1"/>
          </p:nvPr>
        </p:nvSpPr>
        <p:spPr>
          <a:xfrm>
            <a:off x="229405" y="1825625"/>
            <a:ext cx="7886700" cy="4351338"/>
          </a:xfrm>
        </p:spPr>
        <p:txBody>
          <a:bodyPr/>
          <a:lstStyle/>
          <a:p>
            <a:r>
              <a:rPr lang="en-US" dirty="0"/>
              <a:t>Sheet 1 – Daily Schedule</a:t>
            </a:r>
          </a:p>
          <a:p>
            <a:pPr lvl="1"/>
            <a:r>
              <a:rPr lang="en-US" dirty="0"/>
              <a:t>Enclosure Maintenance</a:t>
            </a:r>
          </a:p>
          <a:p>
            <a:pPr lvl="1"/>
            <a:r>
              <a:rPr lang="en-US" dirty="0"/>
              <a:t>Fecal Collection? Checklist Item</a:t>
            </a:r>
          </a:p>
          <a:p>
            <a:pPr lvl="1"/>
            <a:r>
              <a:rPr lang="en-US" dirty="0"/>
              <a:t>Animal Feed Logs</a:t>
            </a:r>
          </a:p>
          <a:p>
            <a:r>
              <a:rPr lang="en-US" dirty="0"/>
              <a:t>Sheet 2 - Weekly Weigh In</a:t>
            </a:r>
          </a:p>
          <a:p>
            <a:pPr lvl="1"/>
            <a:r>
              <a:rPr lang="en-US" dirty="0"/>
              <a:t>Animal Weight</a:t>
            </a:r>
          </a:p>
          <a:p>
            <a:pPr lvl="1"/>
            <a:r>
              <a:rPr lang="en-US" dirty="0"/>
              <a:t>Animal Note</a:t>
            </a:r>
          </a:p>
        </p:txBody>
      </p:sp>
      <p:pic>
        <p:nvPicPr>
          <p:cNvPr id="3074" name="Picture 2" descr="Image result for fro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405" y="2352250"/>
            <a:ext cx="3208440" cy="32980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91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Let the Husbandry Log Template Save Your Day!</a:t>
            </a:r>
          </a:p>
        </p:txBody>
      </p:sp>
    </p:spTree>
    <p:extLst>
      <p:ext uri="{BB962C8B-B14F-4D97-AF65-F5344CB8AC3E}">
        <p14:creationId xmlns:p14="http://schemas.microsoft.com/office/powerpoint/2010/main" val="229935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Keeper</a:t>
            </a:r>
          </a:p>
        </p:txBody>
      </p:sp>
      <p:sp>
        <p:nvSpPr>
          <p:cNvPr id="3" name="Content Placeholder 2"/>
          <p:cNvSpPr>
            <a:spLocks noGrp="1"/>
          </p:cNvSpPr>
          <p:nvPr>
            <p:ph idx="1"/>
          </p:nvPr>
        </p:nvSpPr>
        <p:spPr>
          <a:xfrm>
            <a:off x="628650" y="1426380"/>
            <a:ext cx="7886700" cy="4351338"/>
          </a:xfrm>
        </p:spPr>
        <p:txBody>
          <a:bodyPr/>
          <a:lstStyle/>
          <a:p>
            <a:r>
              <a:rPr lang="en-US" dirty="0"/>
              <a:t>Add Notes to your animals quickly</a:t>
            </a:r>
          </a:p>
          <a:p>
            <a:r>
              <a:rPr lang="en-US" dirty="0"/>
              <a:t>Use the Animal Checklist to make sure you check all animals daily</a:t>
            </a:r>
          </a:p>
          <a:p>
            <a:r>
              <a:rPr lang="en-US" dirty="0"/>
              <a:t>Record Feed Logs</a:t>
            </a:r>
          </a:p>
        </p:txBody>
      </p:sp>
      <p:pic>
        <p:nvPicPr>
          <p:cNvPr id="2050" name="Picture 2" descr="Image result for zookeep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94" y="3602049"/>
            <a:ext cx="4622488" cy="30241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Image result for zookeepe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0679" r="19217"/>
          <a:stretch/>
        </p:blipFill>
        <p:spPr bwMode="auto">
          <a:xfrm>
            <a:off x="5455410" y="2406678"/>
            <a:ext cx="2614412" cy="33710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5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Keeper</a:t>
            </a:r>
          </a:p>
        </p:txBody>
      </p:sp>
      <p:sp>
        <p:nvSpPr>
          <p:cNvPr id="3" name="Content Placeholder 2"/>
          <p:cNvSpPr>
            <a:spLocks noGrp="1"/>
          </p:cNvSpPr>
          <p:nvPr>
            <p:ph idx="1"/>
          </p:nvPr>
        </p:nvSpPr>
        <p:spPr>
          <a:xfrm>
            <a:off x="628650" y="1490774"/>
            <a:ext cx="7886700" cy="4351338"/>
          </a:xfrm>
        </p:spPr>
        <p:txBody>
          <a:bodyPr/>
          <a:lstStyle/>
          <a:p>
            <a:r>
              <a:rPr lang="en-US" dirty="0"/>
              <a:t>Use the Enclosure Checklist Item to make sure you don’t miss checking an exhibit or a lock</a:t>
            </a:r>
          </a:p>
        </p:txBody>
      </p:sp>
      <p:pic>
        <p:nvPicPr>
          <p:cNvPr id="3074" name="Picture 2" descr="Image result for lock checki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549" y="2524260"/>
            <a:ext cx="4610233" cy="30686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5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Curator</a:t>
            </a:r>
          </a:p>
        </p:txBody>
      </p:sp>
      <p:sp>
        <p:nvSpPr>
          <p:cNvPr id="3" name="Content Placeholder 2"/>
          <p:cNvSpPr>
            <a:spLocks noGrp="1"/>
          </p:cNvSpPr>
          <p:nvPr>
            <p:ph idx="1"/>
          </p:nvPr>
        </p:nvSpPr>
        <p:spPr/>
        <p:txBody>
          <a:bodyPr/>
          <a:lstStyle/>
          <a:p>
            <a:r>
              <a:rPr lang="en-US" dirty="0"/>
              <a:t>Keep up-to-date on exhibit maintenance</a:t>
            </a:r>
          </a:p>
        </p:txBody>
      </p:sp>
      <p:pic>
        <p:nvPicPr>
          <p:cNvPr id="4098" name="Picture 2" descr="Image result for enclosure repai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947" y="2698124"/>
            <a:ext cx="2143125"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Image result for enclosure repai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13" y="2503331"/>
            <a:ext cx="5411810" cy="32470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0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Trainer</a:t>
            </a:r>
          </a:p>
        </p:txBody>
      </p:sp>
      <p:sp>
        <p:nvSpPr>
          <p:cNvPr id="3" name="Content Placeholder 2"/>
          <p:cNvSpPr>
            <a:spLocks noGrp="1"/>
          </p:cNvSpPr>
          <p:nvPr>
            <p:ph idx="1"/>
          </p:nvPr>
        </p:nvSpPr>
        <p:spPr>
          <a:xfrm>
            <a:off x="628650" y="1593805"/>
            <a:ext cx="7886700" cy="4351338"/>
          </a:xfrm>
        </p:spPr>
        <p:txBody>
          <a:bodyPr/>
          <a:lstStyle/>
          <a:p>
            <a:r>
              <a:rPr lang="en-US" dirty="0"/>
              <a:t>Capture each animal you are training and their behaviors</a:t>
            </a:r>
          </a:p>
        </p:txBody>
      </p:sp>
      <p:pic>
        <p:nvPicPr>
          <p:cNvPr id="5124" name="Picture 4" descr="Image result for animal train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14772"/>
            <a:ext cx="4736954" cy="33621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6" name="Picture 6" descr="Image result for animal traine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52" t="2502" r="10854" b="-2502"/>
          <a:stretch/>
        </p:blipFill>
        <p:spPr bwMode="auto">
          <a:xfrm>
            <a:off x="5679584" y="2421228"/>
            <a:ext cx="3068614" cy="28851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91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Template</a:t>
            </a:r>
          </a:p>
        </p:txBody>
      </p:sp>
      <p:sp>
        <p:nvSpPr>
          <p:cNvPr id="3" name="Content Placeholder 2"/>
          <p:cNvSpPr>
            <a:spLocks noGrp="1"/>
          </p:cNvSpPr>
          <p:nvPr>
            <p:ph idx="1"/>
          </p:nvPr>
        </p:nvSpPr>
        <p:spPr>
          <a:xfrm>
            <a:off x="628650" y="1495671"/>
            <a:ext cx="7886700" cy="4351338"/>
          </a:xfrm>
        </p:spPr>
        <p:txBody>
          <a:bodyPr/>
          <a:lstStyle/>
          <a:p>
            <a:r>
              <a:rPr lang="en-US" dirty="0"/>
              <a:t>Go to Start &gt; Tools &gt; Manage Templates</a:t>
            </a:r>
          </a:p>
          <a:p>
            <a:r>
              <a:rPr lang="en-US" dirty="0"/>
              <a:t>Select Husbandry Log Templates</a:t>
            </a:r>
          </a:p>
          <a:p>
            <a:r>
              <a:rPr lang="en-US" dirty="0"/>
              <a:t>Select the Add New icon</a:t>
            </a:r>
          </a:p>
        </p:txBody>
      </p:sp>
      <p:pic>
        <p:nvPicPr>
          <p:cNvPr id="4" name="Picture 3"/>
          <p:cNvPicPr/>
          <p:nvPr/>
        </p:nvPicPr>
        <p:blipFill>
          <a:blip r:embed="rId2"/>
          <a:stretch>
            <a:fillRect/>
          </a:stretch>
        </p:blipFill>
        <p:spPr>
          <a:xfrm>
            <a:off x="787423" y="3199718"/>
            <a:ext cx="4608826" cy="3381386"/>
          </a:xfrm>
          <a:prstGeom prst="rect">
            <a:avLst/>
          </a:prstGeom>
          <a:ln>
            <a:solidFill>
              <a:schemeClr val="tx1"/>
            </a:solidFill>
          </a:ln>
        </p:spPr>
      </p:pic>
      <p:pic>
        <p:nvPicPr>
          <p:cNvPr id="5" name="Picture 4"/>
          <p:cNvPicPr/>
          <p:nvPr/>
        </p:nvPicPr>
        <p:blipFill>
          <a:blip r:embed="rId3"/>
          <a:stretch>
            <a:fillRect/>
          </a:stretch>
        </p:blipFill>
        <p:spPr>
          <a:xfrm>
            <a:off x="6200775" y="2789501"/>
            <a:ext cx="2314575" cy="1819910"/>
          </a:xfrm>
          <a:prstGeom prst="rect">
            <a:avLst/>
          </a:prstGeom>
          <a:ln>
            <a:solidFill>
              <a:schemeClr val="tx1"/>
            </a:solidFill>
          </a:ln>
        </p:spPr>
      </p:pic>
    </p:spTree>
    <p:extLst>
      <p:ext uri="{BB962C8B-B14F-4D97-AF65-F5344CB8AC3E}">
        <p14:creationId xmlns:p14="http://schemas.microsoft.com/office/powerpoint/2010/main" val="362633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the Template</a:t>
            </a:r>
          </a:p>
        </p:txBody>
      </p:sp>
      <p:sp>
        <p:nvSpPr>
          <p:cNvPr id="3" name="Content Placeholder 2"/>
          <p:cNvSpPr>
            <a:spLocks noGrp="1"/>
          </p:cNvSpPr>
          <p:nvPr>
            <p:ph idx="1"/>
          </p:nvPr>
        </p:nvSpPr>
        <p:spPr>
          <a:xfrm>
            <a:off x="628650" y="1490775"/>
            <a:ext cx="7886700" cy="4351338"/>
          </a:xfrm>
        </p:spPr>
        <p:txBody>
          <a:bodyPr/>
          <a:lstStyle/>
          <a:p>
            <a:r>
              <a:rPr lang="en-US" dirty="0"/>
              <a:t>Templates can be organized however YOU want them to be</a:t>
            </a:r>
          </a:p>
          <a:p>
            <a:r>
              <a:rPr lang="en-US" dirty="0"/>
              <a:t>One suggestion is to have one sheet per animal with all the tasks you want to record</a:t>
            </a:r>
          </a:p>
          <a:p>
            <a:r>
              <a:rPr lang="en-US" dirty="0"/>
              <a:t>Another way is organize by task with all the animals or enclosures you need to perform them on</a:t>
            </a:r>
          </a:p>
          <a:p>
            <a:r>
              <a:rPr lang="en-US" dirty="0"/>
              <a:t>We will be creating a HLT to record our penguin’s food consumption and information on their enclosures</a:t>
            </a:r>
          </a:p>
        </p:txBody>
      </p:sp>
    </p:spTree>
    <p:extLst>
      <p:ext uri="{BB962C8B-B14F-4D97-AF65-F5344CB8AC3E}">
        <p14:creationId xmlns:p14="http://schemas.microsoft.com/office/powerpoint/2010/main" val="9930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5000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E250AF-2C48-4F23-BA4D-412219A2967E}"/>
</file>

<file path=customXml/itemProps2.xml><?xml version="1.0" encoding="utf-8"?>
<ds:datastoreItem xmlns:ds="http://schemas.openxmlformats.org/officeDocument/2006/customXml" ds:itemID="{104E4018-EC0C-4013-9BB6-B3A6F6110151}"/>
</file>

<file path=customXml/itemProps3.xml><?xml version="1.0" encoding="utf-8"?>
<ds:datastoreItem xmlns:ds="http://schemas.openxmlformats.org/officeDocument/2006/customXml" ds:itemID="{9610D240-7878-4D8C-9B34-AD44C00E7FE3}"/>
</file>

<file path=docProps/app.xml><?xml version="1.0" encoding="utf-8"?>
<Properties xmlns="http://schemas.openxmlformats.org/officeDocument/2006/extended-properties" xmlns:vt="http://schemas.openxmlformats.org/officeDocument/2006/docPropsVTypes">
  <Template/>
  <TotalTime>648</TotalTime>
  <Words>1471</Words>
  <Application>Microsoft Macintosh PowerPoint</Application>
  <PresentationFormat>On-screen Show (4:3)</PresentationFormat>
  <Paragraphs>195</Paragraphs>
  <Slides>37</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37</vt:i4>
      </vt:variant>
    </vt:vector>
  </HeadingPairs>
  <TitlesOfParts>
    <vt:vector size="5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Husbandry Log Template</vt:lpstr>
      <vt:lpstr>What is the HLT?</vt:lpstr>
      <vt:lpstr>Aquarist</vt:lpstr>
      <vt:lpstr>Keeper</vt:lpstr>
      <vt:lpstr>Night Keeper</vt:lpstr>
      <vt:lpstr>Curator</vt:lpstr>
      <vt:lpstr>Animal Trainer</vt:lpstr>
      <vt:lpstr>Creating a Template</vt:lpstr>
      <vt:lpstr>Organizing the Template</vt:lpstr>
      <vt:lpstr>Creating the Template</vt:lpstr>
      <vt:lpstr>Creating the Template</vt:lpstr>
      <vt:lpstr>Finding the Entity</vt:lpstr>
      <vt:lpstr>Finding the Entity</vt:lpstr>
      <vt:lpstr>Multiple Entities</vt:lpstr>
      <vt:lpstr>Entity Drives Type</vt:lpstr>
      <vt:lpstr>Selecting the fields</vt:lpstr>
      <vt:lpstr>Some Hints</vt:lpstr>
      <vt:lpstr>Adding a Second Sheet</vt:lpstr>
      <vt:lpstr>Select Enclosures</vt:lpstr>
      <vt:lpstr>Select Fields to Display</vt:lpstr>
      <vt:lpstr>Enclosure Checklist Item</vt:lpstr>
      <vt:lpstr>Locked Fields</vt:lpstr>
      <vt:lpstr>Save the Template</vt:lpstr>
      <vt:lpstr>Manage Templates</vt:lpstr>
      <vt:lpstr>Using the Template</vt:lpstr>
      <vt:lpstr>Saving a Draft</vt:lpstr>
      <vt:lpstr>Finding Drafts</vt:lpstr>
      <vt:lpstr>Complete Sheet 2</vt:lpstr>
      <vt:lpstr>Latest Records</vt:lpstr>
      <vt:lpstr>Saved Records</vt:lpstr>
      <vt:lpstr>Saved Records</vt:lpstr>
      <vt:lpstr>Some Ideas! Otter Keeper</vt:lpstr>
      <vt:lpstr>Ocean Tank</vt:lpstr>
      <vt:lpstr>Night Checks</vt:lpstr>
      <vt:lpstr>Life Support Staff</vt:lpstr>
      <vt:lpstr>Frog Quarantine</vt:lpstr>
      <vt:lpstr>Let the Husbandry Log Template Save Your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46</cp:revision>
  <dcterms:created xsi:type="dcterms:W3CDTF">2016-07-26T18:48:10Z</dcterms:created>
  <dcterms:modified xsi:type="dcterms:W3CDTF">2021-09-03T19:05:27Z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329900</vt:r8>
  </property>
  <property fmtid="{D5CDD505-2E9C-101B-9397-08002B2CF9AE}" pid="3" name="ContentTypeId">
    <vt:lpwstr>0x010100B8A61D1EAB4F114BB81E10F743FBEB16</vt:lpwstr>
  </property>
</Properties>
</file>