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0"/>
  </p:notesMasterIdLst>
  <p:sldIdLst>
    <p:sldId id="256" r:id="rId20"/>
    <p:sldId id="294" r:id="rId21"/>
    <p:sldId id="257" r:id="rId22"/>
    <p:sldId id="258" r:id="rId23"/>
    <p:sldId id="259" r:id="rId24"/>
    <p:sldId id="260" r:id="rId25"/>
    <p:sldId id="261" r:id="rId26"/>
    <p:sldId id="262" r:id="rId27"/>
    <p:sldId id="263" r:id="rId28"/>
    <p:sldId id="264" r:id="rId29"/>
    <p:sldId id="265" r:id="rId30"/>
    <p:sldId id="266" r:id="rId31"/>
    <p:sldId id="295" r:id="rId32"/>
    <p:sldId id="282" r:id="rId33"/>
    <p:sldId id="275" r:id="rId34"/>
    <p:sldId id="268" r:id="rId35"/>
    <p:sldId id="269" r:id="rId36"/>
    <p:sldId id="270" r:id="rId37"/>
    <p:sldId id="271" r:id="rId38"/>
    <p:sldId id="281" r:id="rId39"/>
    <p:sldId id="279" r:id="rId40"/>
    <p:sldId id="280" r:id="rId41"/>
    <p:sldId id="276" r:id="rId42"/>
    <p:sldId id="267" r:id="rId43"/>
    <p:sldId id="272" r:id="rId44"/>
    <p:sldId id="277" r:id="rId45"/>
    <p:sldId id="278" r:id="rId46"/>
    <p:sldId id="273" r:id="rId47"/>
    <p:sldId id="274" r:id="rId48"/>
    <p:sldId id="29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83" d="100"/>
          <a:sy n="83" d="100"/>
        </p:scale>
        <p:origin x="173" y="62"/>
      </p:cViewPr>
      <p:guideLst>
        <p:guide orient="horz" pos="2160"/>
        <p:guide pos="2880"/>
      </p:guideLst>
    </p:cSldViewPr>
  </p:slideViewPr>
  <p:notesTextViewPr>
    <p:cViewPr>
      <p:scale>
        <a:sx n="3" d="2"/>
        <a:sy n="3" d="2"/>
      </p:scale>
      <p:origin x="0" y="0"/>
    </p:cViewPr>
  </p:notesTextViewPr>
  <p:sorterViewPr>
    <p:cViewPr>
      <p:scale>
        <a:sx n="100" d="100"/>
        <a:sy n="100" d="100"/>
      </p:scale>
      <p:origin x="0" y="-14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ECBCD-232A-4F23-AF94-4CEB659D7D11}" type="datetimeFigureOut">
              <a:rPr lang="en-US" smtClean="0"/>
              <a:t>8/28/2019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CE8F2-7004-4FA4-B3DF-D29587950198}" type="slidenum">
              <a:rPr lang="en-US" smtClean="0"/>
              <a:t>‹#›</a:t>
            </a:fld>
            <a:endParaRPr lang="en-US"/>
          </a:p>
        </p:txBody>
      </p:sp>
    </p:spTree>
    <p:extLst>
      <p:ext uri="{BB962C8B-B14F-4D97-AF65-F5344CB8AC3E}">
        <p14:creationId xmlns:p14="http://schemas.microsoft.com/office/powerpoint/2010/main" val="197179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116849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8/28/2019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44014" y="5220687"/>
            <a:ext cx="6185079" cy="369332"/>
          </a:xfrm>
          <a:prstGeom prst="rect">
            <a:avLst/>
          </a:prstGeom>
        </p:spPr>
        <p:txBody>
          <a:bodyPr wrap="square">
            <a:spAutoFit/>
          </a:bodyPr>
          <a:lstStyle/>
          <a:p>
            <a:pPr>
              <a:defRPr/>
            </a:pPr>
            <a:r>
              <a:rPr lang="en-US" dirty="0"/>
              <a:t>How to get all of that data you entered back out again</a:t>
            </a:r>
          </a:p>
        </p:txBody>
      </p:sp>
      <p:sp>
        <p:nvSpPr>
          <p:cNvPr id="5" name="Title 21"/>
          <p:cNvSpPr txBox="1">
            <a:spLocks/>
          </p:cNvSpPr>
          <p:nvPr/>
        </p:nvSpPr>
        <p:spPr bwMode="auto">
          <a:xfrm>
            <a:off x="533400" y="618013"/>
            <a:ext cx="7812088" cy="1172150"/>
          </a:xfrm>
          <a:prstGeom prst="rect">
            <a:avLst/>
          </a:prstGeom>
          <a:noFill/>
          <a:ln>
            <a:miter lim="800000"/>
            <a:headEnd/>
            <a:tailEnd/>
          </a:ln>
        </p:spPr>
        <p:txBody>
          <a:bodyPr vert="horz" wrap="square" lIns="91440" tIns="45720" rIns="91440" bIns="45720" numCol="1" rtlCol="0" anchor="b" anchorCtr="0" compatLnSpc="1">
            <a:prstTxWarp prst="textNoShape">
              <a:avLst/>
            </a:prstTxWarp>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dirty="0" smtClean="0"/>
              <a:t>Medical Reports in ZIMS</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014" y="1790163"/>
            <a:ext cx="5143214" cy="3430524"/>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iller\AppData\Local\Temp\SNAGHTML15a98a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443" y="1460046"/>
            <a:ext cx="6880951" cy="36733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pPr algn="ctr"/>
            <a:r>
              <a:rPr lang="en-US" sz="3600" dirty="0"/>
              <a:t>Re-running a Report</a:t>
            </a:r>
            <a:endParaRPr lang="en-GB" sz="3600" dirty="0"/>
          </a:p>
        </p:txBody>
      </p:sp>
      <p:pic>
        <p:nvPicPr>
          <p:cNvPr id="3" name="Picture 2"/>
          <p:cNvPicPr>
            <a:picLocks noChangeAspect="1"/>
          </p:cNvPicPr>
          <p:nvPr/>
        </p:nvPicPr>
        <p:blipFill>
          <a:blip r:embed="rId3"/>
          <a:stretch>
            <a:fillRect/>
          </a:stretch>
        </p:blipFill>
        <p:spPr>
          <a:xfrm>
            <a:off x="422551" y="2599406"/>
            <a:ext cx="5307690" cy="3801651"/>
          </a:xfrm>
          <a:prstGeom prst="rect">
            <a:avLst/>
          </a:prstGeom>
          <a:ln>
            <a:solidFill>
              <a:schemeClr val="tx1"/>
            </a:solidFill>
          </a:ln>
        </p:spPr>
      </p:pic>
      <p:sp>
        <p:nvSpPr>
          <p:cNvPr id="6" name="TextBox 5"/>
          <p:cNvSpPr txBox="1"/>
          <p:nvPr/>
        </p:nvSpPr>
        <p:spPr>
          <a:xfrm>
            <a:off x="2568594" y="3586034"/>
            <a:ext cx="594675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After running a Report you can easily select to re-run it with</a:t>
            </a:r>
          </a:p>
          <a:p>
            <a:r>
              <a:rPr lang="en-US" dirty="0"/>
              <a:t>d</a:t>
            </a:r>
            <a:r>
              <a:rPr lang="en-US" dirty="0" smtClean="0"/>
              <a:t>ifferent filters by expanding the report filter screen by using </a:t>
            </a:r>
          </a:p>
          <a:p>
            <a:r>
              <a:rPr lang="en-US" dirty="0" smtClean="0"/>
              <a:t>the double arrows to the right. The Report screen will expand</a:t>
            </a:r>
          </a:p>
          <a:p>
            <a:r>
              <a:rPr lang="en-US" dirty="0"/>
              <a:t>a</a:t>
            </a:r>
            <a:r>
              <a:rPr lang="en-US" dirty="0" smtClean="0"/>
              <a:t>nd you can change filters and re-run as desired.</a:t>
            </a:r>
            <a:endParaRPr lang="en-US" dirty="0"/>
          </a:p>
        </p:txBody>
      </p:sp>
    </p:spTree>
    <p:extLst>
      <p:ext uri="{BB962C8B-B14F-4D97-AF65-F5344CB8AC3E}">
        <p14:creationId xmlns:p14="http://schemas.microsoft.com/office/powerpoint/2010/main" val="2649332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Printing and Exporting Reports</a:t>
            </a:r>
            <a:endParaRPr lang="en-GB" sz="3600" dirty="0"/>
          </a:p>
        </p:txBody>
      </p:sp>
      <p:pic>
        <p:nvPicPr>
          <p:cNvPr id="4" name="Picture 3"/>
          <p:cNvPicPr>
            <a:picLocks noChangeAspect="1"/>
          </p:cNvPicPr>
          <p:nvPr/>
        </p:nvPicPr>
        <p:blipFill>
          <a:blip r:embed="rId2"/>
          <a:stretch>
            <a:fillRect/>
          </a:stretch>
        </p:blipFill>
        <p:spPr>
          <a:xfrm>
            <a:off x="490506" y="1499196"/>
            <a:ext cx="4600000" cy="2323809"/>
          </a:xfrm>
          <a:prstGeom prst="rect">
            <a:avLst/>
          </a:prstGeom>
          <a:ln>
            <a:solidFill>
              <a:schemeClr val="tx1"/>
            </a:solidFill>
          </a:ln>
        </p:spPr>
      </p:pic>
      <p:pic>
        <p:nvPicPr>
          <p:cNvPr id="5" name="Picture 9"/>
          <p:cNvPicPr>
            <a:picLocks noChangeAspect="1"/>
          </p:cNvPicPr>
          <p:nvPr/>
        </p:nvPicPr>
        <p:blipFill>
          <a:blip r:embed="rId3"/>
          <a:stretch>
            <a:fillRect/>
          </a:stretch>
        </p:blipFill>
        <p:spPr>
          <a:xfrm>
            <a:off x="812125" y="4122503"/>
            <a:ext cx="3956762" cy="2550849"/>
          </a:xfrm>
          <a:prstGeom prst="rect">
            <a:avLst/>
          </a:prstGeom>
          <a:ln>
            <a:solidFill>
              <a:schemeClr val="tx1"/>
            </a:solidFill>
          </a:ln>
        </p:spPr>
      </p:pic>
      <p:pic>
        <p:nvPicPr>
          <p:cNvPr id="6" name="Picture 12"/>
          <p:cNvPicPr>
            <a:picLocks noChangeAspect="1"/>
          </p:cNvPicPr>
          <p:nvPr/>
        </p:nvPicPr>
        <p:blipFill>
          <a:blip r:embed="rId4"/>
          <a:stretch>
            <a:fillRect/>
          </a:stretch>
        </p:blipFill>
        <p:spPr>
          <a:xfrm>
            <a:off x="2231315" y="5397927"/>
            <a:ext cx="3095238" cy="1123810"/>
          </a:xfrm>
          <a:prstGeom prst="rect">
            <a:avLst/>
          </a:prstGeom>
          <a:ln>
            <a:solidFill>
              <a:schemeClr val="tx1"/>
            </a:solidFill>
          </a:ln>
        </p:spPr>
      </p:pic>
      <p:sp>
        <p:nvSpPr>
          <p:cNvPr id="7" name="TextBox 10"/>
          <p:cNvSpPr txBox="1"/>
          <p:nvPr/>
        </p:nvSpPr>
        <p:spPr>
          <a:xfrm>
            <a:off x="5562600" y="1499196"/>
            <a:ext cx="2844561"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Once the Report has been</a:t>
            </a:r>
          </a:p>
          <a:p>
            <a:r>
              <a:rPr lang="en-US" dirty="0"/>
              <a:t>r</a:t>
            </a:r>
            <a:r>
              <a:rPr lang="en-US" dirty="0" smtClean="0"/>
              <a:t>un, most can be printed </a:t>
            </a:r>
          </a:p>
          <a:p>
            <a:r>
              <a:rPr lang="en-US" dirty="0" smtClean="0"/>
              <a:t>directly from the screen by </a:t>
            </a:r>
          </a:p>
          <a:p>
            <a:r>
              <a:rPr lang="en-US" dirty="0"/>
              <a:t>s</a:t>
            </a:r>
            <a:r>
              <a:rPr lang="en-US" dirty="0" smtClean="0"/>
              <a:t>electing the Print icon.</a:t>
            </a:r>
          </a:p>
          <a:p>
            <a:r>
              <a:rPr lang="en-US" dirty="0" smtClean="0"/>
              <a:t>Or, you can select to export</a:t>
            </a:r>
          </a:p>
          <a:p>
            <a:r>
              <a:rPr lang="en-US" dirty="0"/>
              <a:t>t</a:t>
            </a:r>
            <a:r>
              <a:rPr lang="en-US" dirty="0" smtClean="0"/>
              <a:t>o various formats to save</a:t>
            </a:r>
          </a:p>
          <a:p>
            <a:r>
              <a:rPr lang="en-US" dirty="0" smtClean="0"/>
              <a:t>and email or print later.</a:t>
            </a:r>
          </a:p>
          <a:p>
            <a:r>
              <a:rPr lang="en-US" dirty="0" smtClean="0"/>
              <a:t>Many Reports have the</a:t>
            </a:r>
          </a:p>
          <a:p>
            <a:r>
              <a:rPr lang="en-US" dirty="0"/>
              <a:t>o</a:t>
            </a:r>
            <a:r>
              <a:rPr lang="en-US" dirty="0" smtClean="0"/>
              <a:t>ption to Export to PDF at</a:t>
            </a:r>
          </a:p>
          <a:p>
            <a:r>
              <a:rPr lang="en-US" dirty="0"/>
              <a:t>t</a:t>
            </a:r>
            <a:r>
              <a:rPr lang="en-US" dirty="0" smtClean="0"/>
              <a:t>he bottom of the report.</a:t>
            </a:r>
          </a:p>
          <a:p>
            <a:r>
              <a:rPr lang="en-US" dirty="0" smtClean="0"/>
              <a:t>Many of the grids within the</a:t>
            </a:r>
          </a:p>
          <a:p>
            <a:r>
              <a:rPr lang="en-US" dirty="0"/>
              <a:t>m</a:t>
            </a:r>
            <a:r>
              <a:rPr lang="en-US" dirty="0" smtClean="0"/>
              <a:t>odules also have the</a:t>
            </a:r>
          </a:p>
          <a:p>
            <a:r>
              <a:rPr lang="en-US" dirty="0"/>
              <a:t>a</a:t>
            </a:r>
            <a:r>
              <a:rPr lang="en-US" dirty="0" smtClean="0"/>
              <a:t>bility to Export to PDF,</a:t>
            </a:r>
          </a:p>
          <a:p>
            <a:r>
              <a:rPr lang="en-US" dirty="0"/>
              <a:t>t</a:t>
            </a:r>
            <a:r>
              <a:rPr lang="en-US" dirty="0" smtClean="0"/>
              <a:t>hus creating “Reports”</a:t>
            </a:r>
          </a:p>
          <a:p>
            <a:r>
              <a:rPr lang="en-US" dirty="0"/>
              <a:t>f</a:t>
            </a:r>
            <a:r>
              <a:rPr lang="en-US" dirty="0" smtClean="0"/>
              <a:t>rom within the record.</a:t>
            </a:r>
            <a:endParaRPr lang="en-US" dirty="0"/>
          </a:p>
        </p:txBody>
      </p:sp>
    </p:spTree>
    <p:extLst>
      <p:ext uri="{BB962C8B-B14F-4D97-AF65-F5344CB8AC3E}">
        <p14:creationId xmlns:p14="http://schemas.microsoft.com/office/powerpoint/2010/main" val="3016604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4792" y="1250851"/>
            <a:ext cx="5833271" cy="4465114"/>
          </a:xfrm>
          <a:prstGeom prst="rect">
            <a:avLst/>
          </a:prstGeom>
          <a:ln>
            <a:solidFill>
              <a:schemeClr val="tx1"/>
            </a:solidFill>
          </a:ln>
        </p:spPr>
      </p:pic>
      <p:sp>
        <p:nvSpPr>
          <p:cNvPr id="2" name="Titel 1"/>
          <p:cNvSpPr>
            <a:spLocks noGrp="1"/>
          </p:cNvSpPr>
          <p:nvPr>
            <p:ph type="title"/>
          </p:nvPr>
        </p:nvSpPr>
        <p:spPr/>
        <p:txBody>
          <a:bodyPr>
            <a:normAutofit/>
          </a:bodyPr>
          <a:lstStyle/>
          <a:p>
            <a:pPr algn="ctr"/>
            <a:r>
              <a:rPr lang="en-US" sz="3600" dirty="0"/>
              <a:t>Complete Medical History Report</a:t>
            </a:r>
            <a:endParaRPr lang="en-GB" sz="3600" dirty="0"/>
          </a:p>
        </p:txBody>
      </p:sp>
      <p:sp>
        <p:nvSpPr>
          <p:cNvPr id="5" name="TextBox 4"/>
          <p:cNvSpPr txBox="1"/>
          <p:nvPr/>
        </p:nvSpPr>
        <p:spPr>
          <a:xfrm>
            <a:off x="3906069" y="1343549"/>
            <a:ext cx="5070491"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Report is the comprehensive history of the </a:t>
            </a:r>
          </a:p>
          <a:p>
            <a:r>
              <a:rPr lang="en-US" dirty="0"/>
              <a:t>c</a:t>
            </a:r>
            <a:r>
              <a:rPr lang="en-US" dirty="0" smtClean="0"/>
              <a:t>omplete medical record of an animal or group. </a:t>
            </a:r>
          </a:p>
          <a:p>
            <a:r>
              <a:rPr lang="en-US" dirty="0" smtClean="0"/>
              <a:t>If you have opted not to actually share the medical </a:t>
            </a:r>
          </a:p>
          <a:p>
            <a:r>
              <a:rPr lang="en-US" dirty="0" smtClean="0"/>
              <a:t>record with another institution, this Report would </a:t>
            </a:r>
          </a:p>
          <a:p>
            <a:r>
              <a:rPr lang="en-US" dirty="0" smtClean="0"/>
              <a:t>be what you would provide at the time of transfer. </a:t>
            </a:r>
          </a:p>
          <a:p>
            <a:r>
              <a:rPr lang="en-US" dirty="0" smtClean="0"/>
              <a:t>By default all Record Types are checked but you can </a:t>
            </a:r>
          </a:p>
          <a:p>
            <a:r>
              <a:rPr lang="en-US" dirty="0" smtClean="0"/>
              <a:t>limit this Report to specific topics by unchecking </a:t>
            </a:r>
          </a:p>
          <a:p>
            <a:r>
              <a:rPr lang="en-US" dirty="0" smtClean="0"/>
              <a:t>them. The Report is organized chronologically with </a:t>
            </a:r>
          </a:p>
          <a:p>
            <a:r>
              <a:rPr lang="en-US" dirty="0" smtClean="0"/>
              <a:t>the most recent entries displaying first. NOTE: this </a:t>
            </a:r>
          </a:p>
          <a:p>
            <a:r>
              <a:rPr lang="en-US" dirty="0" smtClean="0"/>
              <a:t>can be a very large report!</a:t>
            </a:r>
            <a:endParaRPr lang="en-US" dirty="0"/>
          </a:p>
        </p:txBody>
      </p:sp>
      <p:pic>
        <p:nvPicPr>
          <p:cNvPr id="3" name="Picture 2"/>
          <p:cNvPicPr>
            <a:picLocks noChangeAspect="1"/>
          </p:cNvPicPr>
          <p:nvPr/>
        </p:nvPicPr>
        <p:blipFill>
          <a:blip r:embed="rId3"/>
          <a:stretch>
            <a:fillRect/>
          </a:stretch>
        </p:blipFill>
        <p:spPr>
          <a:xfrm>
            <a:off x="3969792" y="4205871"/>
            <a:ext cx="4943044" cy="1510094"/>
          </a:xfrm>
          <a:prstGeom prst="rect">
            <a:avLst/>
          </a:prstGeom>
          <a:ln>
            <a:solidFill>
              <a:schemeClr val="tx1"/>
            </a:solidFill>
          </a:ln>
        </p:spPr>
      </p:pic>
    </p:spTree>
    <p:extLst>
      <p:ext uri="{BB962C8B-B14F-4D97-AF65-F5344CB8AC3E}">
        <p14:creationId xmlns:p14="http://schemas.microsoft.com/office/powerpoint/2010/main" val="1765620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63" y="157546"/>
            <a:ext cx="7886700" cy="1325563"/>
          </a:xfrm>
        </p:spPr>
        <p:txBody>
          <a:bodyPr/>
          <a:lstStyle/>
          <a:p>
            <a:r>
              <a:rPr lang="en-US" dirty="0" smtClean="0"/>
              <a:t>From Dashboard</a:t>
            </a:r>
            <a:endParaRPr lang="en-US" dirty="0"/>
          </a:p>
        </p:txBody>
      </p:sp>
      <p:pic>
        <p:nvPicPr>
          <p:cNvPr id="3" name="Picture 2"/>
          <p:cNvPicPr>
            <a:picLocks noChangeAspect="1"/>
          </p:cNvPicPr>
          <p:nvPr/>
        </p:nvPicPr>
        <p:blipFill>
          <a:blip r:embed="rId2"/>
          <a:stretch>
            <a:fillRect/>
          </a:stretch>
        </p:blipFill>
        <p:spPr>
          <a:xfrm>
            <a:off x="372576" y="1586899"/>
            <a:ext cx="4817734" cy="482994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377403" y="365126"/>
            <a:ext cx="3231160" cy="31168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920974" y="1586899"/>
            <a:ext cx="1874682" cy="1371719"/>
          </a:xfrm>
          <a:prstGeom prst="rect">
            <a:avLst/>
          </a:prstGeom>
          <a:ln>
            <a:solidFill>
              <a:schemeClr val="tx1"/>
            </a:solidFill>
          </a:ln>
        </p:spPr>
      </p:pic>
      <p:sp>
        <p:nvSpPr>
          <p:cNvPr id="6" name="TextBox 5"/>
          <p:cNvSpPr txBox="1"/>
          <p:nvPr/>
        </p:nvSpPr>
        <p:spPr>
          <a:xfrm>
            <a:off x="4963886" y="3585766"/>
            <a:ext cx="371858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create the Report by </a:t>
            </a:r>
          </a:p>
          <a:p>
            <a:r>
              <a:rPr lang="en-US" dirty="0" smtClean="0"/>
              <a:t>selecting the “pdf” icon from the left </a:t>
            </a:r>
          </a:p>
          <a:p>
            <a:r>
              <a:rPr lang="en-US" dirty="0" smtClean="0"/>
              <a:t>hand dashboard. Records that are </a:t>
            </a:r>
          </a:p>
          <a:p>
            <a:r>
              <a:rPr lang="en-US" dirty="0" smtClean="0"/>
              <a:t>displayed in the main dashboard for </a:t>
            </a:r>
          </a:p>
          <a:p>
            <a:r>
              <a:rPr lang="en-US" dirty="0" smtClean="0"/>
              <a:t>the animal will be checked by default </a:t>
            </a:r>
          </a:p>
          <a:p>
            <a:r>
              <a:rPr lang="en-US" smtClean="0"/>
              <a:t>but you can </a:t>
            </a:r>
            <a:r>
              <a:rPr lang="en-US" dirty="0" smtClean="0"/>
              <a:t>add other record types.</a:t>
            </a:r>
            <a:endParaRPr lang="en-US" dirty="0"/>
          </a:p>
        </p:txBody>
      </p:sp>
    </p:spTree>
    <p:extLst>
      <p:ext uri="{BB962C8B-B14F-4D97-AF65-F5344CB8AC3E}">
        <p14:creationId xmlns:p14="http://schemas.microsoft.com/office/powerpoint/2010/main" val="155512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en-US" sz="3200" dirty="0"/>
              <a:t>Medical Caseload Management Report</a:t>
            </a:r>
            <a:endParaRPr lang="en-GB" sz="3200" dirty="0"/>
          </a:p>
        </p:txBody>
      </p:sp>
      <p:pic>
        <p:nvPicPr>
          <p:cNvPr id="7" name="Picture 6"/>
          <p:cNvPicPr>
            <a:picLocks noChangeAspect="1"/>
          </p:cNvPicPr>
          <p:nvPr/>
        </p:nvPicPr>
        <p:blipFill>
          <a:blip r:embed="rId2"/>
          <a:stretch>
            <a:fillRect/>
          </a:stretch>
        </p:blipFill>
        <p:spPr>
          <a:xfrm>
            <a:off x="381804" y="3352801"/>
            <a:ext cx="4732895" cy="3151603"/>
          </a:xfrm>
          <a:prstGeom prst="rect">
            <a:avLst/>
          </a:prstGeom>
          <a:ln>
            <a:solidFill>
              <a:schemeClr val="tx1"/>
            </a:solidFill>
          </a:ln>
        </p:spPr>
      </p:pic>
      <p:sp>
        <p:nvSpPr>
          <p:cNvPr id="6" name="TextBox 5"/>
          <p:cNvSpPr txBox="1"/>
          <p:nvPr/>
        </p:nvSpPr>
        <p:spPr>
          <a:xfrm>
            <a:off x="483184" y="1403268"/>
            <a:ext cx="372121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Report allows you to pull up all</a:t>
            </a:r>
          </a:p>
          <a:p>
            <a:r>
              <a:rPr lang="en-US" dirty="0" smtClean="0"/>
              <a:t>Active medical issues for a single day. </a:t>
            </a:r>
          </a:p>
          <a:p>
            <a:r>
              <a:rPr lang="en-US" dirty="0" smtClean="0"/>
              <a:t>The many options in this Report </a:t>
            </a:r>
          </a:p>
          <a:p>
            <a:r>
              <a:rPr lang="en-US" dirty="0"/>
              <a:t>a</a:t>
            </a:r>
            <a:r>
              <a:rPr lang="en-US" dirty="0" smtClean="0"/>
              <a:t>llow you to filter to specific types of</a:t>
            </a:r>
          </a:p>
          <a:p>
            <a:r>
              <a:rPr lang="en-US" dirty="0" smtClean="0"/>
              <a:t>issues so it is important that you look</a:t>
            </a:r>
          </a:p>
          <a:p>
            <a:r>
              <a:rPr lang="en-US" dirty="0"/>
              <a:t>a</a:t>
            </a:r>
            <a:r>
              <a:rPr lang="en-US" dirty="0" smtClean="0"/>
              <a:t>t all the filters available.</a:t>
            </a:r>
            <a:endParaRPr lang="en-US" dirty="0"/>
          </a:p>
        </p:txBody>
      </p:sp>
      <p:pic>
        <p:nvPicPr>
          <p:cNvPr id="3" name="Picture 2"/>
          <p:cNvPicPr>
            <a:picLocks noChangeAspect="1"/>
          </p:cNvPicPr>
          <p:nvPr/>
        </p:nvPicPr>
        <p:blipFill>
          <a:blip r:embed="rId3"/>
          <a:stretch>
            <a:fillRect/>
          </a:stretch>
        </p:blipFill>
        <p:spPr>
          <a:xfrm>
            <a:off x="4491735" y="1440260"/>
            <a:ext cx="4116636" cy="3610711"/>
          </a:xfrm>
          <a:prstGeom prst="rect">
            <a:avLst/>
          </a:prstGeom>
          <a:ln>
            <a:solidFill>
              <a:schemeClr val="tx1"/>
            </a:solidFill>
          </a:ln>
        </p:spPr>
      </p:pic>
    </p:spTree>
    <p:extLst>
      <p:ext uri="{BB962C8B-B14F-4D97-AF65-F5344CB8AC3E}">
        <p14:creationId xmlns:p14="http://schemas.microsoft.com/office/powerpoint/2010/main" val="339792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4491" y="1807938"/>
            <a:ext cx="3924640" cy="4130398"/>
          </a:xfrm>
          <a:prstGeom prst="rect">
            <a:avLst/>
          </a:prstGeom>
          <a:ln>
            <a:solidFill>
              <a:schemeClr val="tx1"/>
            </a:solidFill>
          </a:ln>
        </p:spPr>
      </p:pic>
      <p:sp>
        <p:nvSpPr>
          <p:cNvPr id="2" name="Titel 1"/>
          <p:cNvSpPr>
            <a:spLocks noGrp="1"/>
          </p:cNvSpPr>
          <p:nvPr>
            <p:ph type="title"/>
          </p:nvPr>
        </p:nvSpPr>
        <p:spPr/>
        <p:txBody>
          <a:bodyPr/>
          <a:lstStyle/>
          <a:p>
            <a:pPr algn="ctr"/>
            <a:r>
              <a:rPr lang="en-US" dirty="0"/>
              <a:t>Calendar Items Report</a:t>
            </a:r>
            <a:endParaRPr lang="en-GB" dirty="0"/>
          </a:p>
        </p:txBody>
      </p:sp>
      <p:sp>
        <p:nvSpPr>
          <p:cNvPr id="5" name="TextBox 5"/>
          <p:cNvSpPr txBox="1"/>
          <p:nvPr/>
        </p:nvSpPr>
        <p:spPr>
          <a:xfrm>
            <a:off x="3657600" y="1500030"/>
            <a:ext cx="5158976"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Calendar Items Report  allows you to see</a:t>
            </a:r>
          </a:p>
          <a:p>
            <a:r>
              <a:rPr lang="en-US" dirty="0"/>
              <a:t>a</a:t>
            </a:r>
            <a:r>
              <a:rPr lang="en-US" dirty="0" smtClean="0"/>
              <a:t>ny upcoming scheduled tasks. By default all</a:t>
            </a:r>
          </a:p>
          <a:p>
            <a:r>
              <a:rPr lang="en-US" dirty="0" smtClean="0"/>
              <a:t>Event Types are checked but you can limit the Report </a:t>
            </a:r>
          </a:p>
          <a:p>
            <a:r>
              <a:rPr lang="en-US" dirty="0"/>
              <a:t>t</a:t>
            </a:r>
            <a:r>
              <a:rPr lang="en-US" dirty="0" smtClean="0"/>
              <a:t>o specific topics or who the task is assigned to.</a:t>
            </a:r>
          </a:p>
          <a:p>
            <a:r>
              <a:rPr lang="en-US" dirty="0" smtClean="0"/>
              <a:t>You also have three sort options depending on the</a:t>
            </a:r>
          </a:p>
          <a:p>
            <a:r>
              <a:rPr lang="en-US" dirty="0"/>
              <a:t>o</a:t>
            </a:r>
            <a:r>
              <a:rPr lang="en-US" dirty="0" smtClean="0"/>
              <a:t>rder that you want to see the report organized.</a:t>
            </a:r>
            <a:endParaRPr lang="en-US" dirty="0"/>
          </a:p>
        </p:txBody>
      </p:sp>
      <p:pic>
        <p:nvPicPr>
          <p:cNvPr id="8" name="Picture 7"/>
          <p:cNvPicPr>
            <a:picLocks noChangeAspect="1"/>
          </p:cNvPicPr>
          <p:nvPr/>
        </p:nvPicPr>
        <p:blipFill>
          <a:blip r:embed="rId3"/>
          <a:stretch>
            <a:fillRect/>
          </a:stretch>
        </p:blipFill>
        <p:spPr>
          <a:xfrm>
            <a:off x="2907321" y="3510402"/>
            <a:ext cx="5837426" cy="2171888"/>
          </a:xfrm>
          <a:prstGeom prst="rect">
            <a:avLst/>
          </a:prstGeom>
          <a:ln>
            <a:solidFill>
              <a:schemeClr val="tx1"/>
            </a:solidFill>
          </a:ln>
        </p:spPr>
      </p:pic>
    </p:spTree>
    <p:extLst>
      <p:ext uri="{BB962C8B-B14F-4D97-AF65-F5344CB8AC3E}">
        <p14:creationId xmlns:p14="http://schemas.microsoft.com/office/powerpoint/2010/main" val="226446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Anesthesia Summary Report</a:t>
            </a:r>
            <a:endParaRPr lang="en-GB" sz="3600" dirty="0"/>
          </a:p>
        </p:txBody>
      </p:sp>
      <p:pic>
        <p:nvPicPr>
          <p:cNvPr id="4" name="Picture 5"/>
          <p:cNvPicPr>
            <a:picLocks noChangeAspect="1"/>
          </p:cNvPicPr>
          <p:nvPr/>
        </p:nvPicPr>
        <p:blipFill>
          <a:blip r:embed="rId2"/>
          <a:stretch>
            <a:fillRect/>
          </a:stretch>
        </p:blipFill>
        <p:spPr>
          <a:xfrm>
            <a:off x="287845" y="1387239"/>
            <a:ext cx="6013788" cy="2447676"/>
          </a:xfrm>
          <a:prstGeom prst="rect">
            <a:avLst/>
          </a:prstGeom>
          <a:ln>
            <a:solidFill>
              <a:schemeClr val="tx1"/>
            </a:solidFill>
          </a:ln>
        </p:spPr>
      </p:pic>
      <p:sp>
        <p:nvSpPr>
          <p:cNvPr id="7" name="TextBox 6"/>
          <p:cNvSpPr txBox="1"/>
          <p:nvPr/>
        </p:nvSpPr>
        <p:spPr>
          <a:xfrm>
            <a:off x="351775" y="3962400"/>
            <a:ext cx="4460324"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Anesthesia Summary Report allows</a:t>
            </a:r>
          </a:p>
          <a:p>
            <a:r>
              <a:rPr lang="en-US" dirty="0"/>
              <a:t>y</a:t>
            </a:r>
            <a:r>
              <a:rPr lang="en-US" dirty="0" smtClean="0"/>
              <a:t>ou to see the effectiveness of an anesthetic</a:t>
            </a:r>
          </a:p>
          <a:p>
            <a:r>
              <a:rPr lang="en-US" dirty="0"/>
              <a:t>e</a:t>
            </a:r>
            <a:r>
              <a:rPr lang="en-US" dirty="0" smtClean="0"/>
              <a:t>vent for a particular </a:t>
            </a:r>
            <a:r>
              <a:rPr lang="en-US" smtClean="0"/>
              <a:t>animal or for </a:t>
            </a:r>
            <a:r>
              <a:rPr lang="en-US" dirty="0" smtClean="0"/>
              <a:t>an entire</a:t>
            </a:r>
          </a:p>
          <a:p>
            <a:r>
              <a:rPr lang="en-US" dirty="0"/>
              <a:t>t</a:t>
            </a:r>
            <a:r>
              <a:rPr lang="en-US" dirty="0" smtClean="0"/>
              <a:t>axonomy. The filters allow you to fine tune</a:t>
            </a:r>
          </a:p>
          <a:p>
            <a:r>
              <a:rPr lang="en-US" dirty="0"/>
              <a:t>t</a:t>
            </a:r>
            <a:r>
              <a:rPr lang="en-US" dirty="0" smtClean="0"/>
              <a:t>he report. For example, you could run the</a:t>
            </a:r>
          </a:p>
          <a:p>
            <a:r>
              <a:rPr lang="en-US" dirty="0"/>
              <a:t>r</a:t>
            </a:r>
            <a:r>
              <a:rPr lang="en-US" dirty="0" smtClean="0"/>
              <a:t>eport only for animals with Health Status = </a:t>
            </a:r>
          </a:p>
          <a:p>
            <a:r>
              <a:rPr lang="en-US" dirty="0" smtClean="0"/>
              <a:t>Abnormal and Body Condition Score =</a:t>
            </a:r>
          </a:p>
          <a:p>
            <a:r>
              <a:rPr lang="en-US" dirty="0" smtClean="0"/>
              <a:t>Emaciated.</a:t>
            </a:r>
          </a:p>
        </p:txBody>
      </p:sp>
      <p:pic>
        <p:nvPicPr>
          <p:cNvPr id="3" name="Picture 2"/>
          <p:cNvPicPr>
            <a:picLocks noChangeAspect="1"/>
          </p:cNvPicPr>
          <p:nvPr/>
        </p:nvPicPr>
        <p:blipFill>
          <a:blip r:embed="rId3"/>
          <a:stretch>
            <a:fillRect/>
          </a:stretch>
        </p:blipFill>
        <p:spPr>
          <a:xfrm>
            <a:off x="4902766" y="1368416"/>
            <a:ext cx="4093292" cy="4034280"/>
          </a:xfrm>
          <a:prstGeom prst="rect">
            <a:avLst/>
          </a:prstGeom>
          <a:ln>
            <a:solidFill>
              <a:schemeClr val="tx1"/>
            </a:solidFill>
          </a:ln>
        </p:spPr>
      </p:pic>
    </p:spTree>
    <p:extLst>
      <p:ext uri="{BB962C8B-B14F-4D97-AF65-F5344CB8AC3E}">
        <p14:creationId xmlns:p14="http://schemas.microsoft.com/office/powerpoint/2010/main" val="305930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Sample Request Report</a:t>
            </a:r>
            <a:endParaRPr lang="en-GB" dirty="0"/>
          </a:p>
        </p:txBody>
      </p:sp>
      <p:sp>
        <p:nvSpPr>
          <p:cNvPr id="5" name="TextBox 6"/>
          <p:cNvSpPr txBox="1"/>
          <p:nvPr/>
        </p:nvSpPr>
        <p:spPr>
          <a:xfrm>
            <a:off x="183578" y="1449577"/>
            <a:ext cx="4040080"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Sample Requests can be generated from </a:t>
            </a:r>
          </a:p>
          <a:p>
            <a:r>
              <a:rPr lang="en-US" dirty="0" smtClean="0"/>
              <a:t>My Calendar or from within the Sample</a:t>
            </a:r>
          </a:p>
          <a:p>
            <a:r>
              <a:rPr lang="en-US" dirty="0"/>
              <a:t>r</a:t>
            </a:r>
            <a:r>
              <a:rPr lang="en-US" dirty="0" smtClean="0"/>
              <a:t>ecord itself. The Sample Request Report</a:t>
            </a:r>
          </a:p>
          <a:p>
            <a:r>
              <a:rPr lang="en-US" dirty="0"/>
              <a:t>a</a:t>
            </a:r>
            <a:r>
              <a:rPr lang="en-US" dirty="0" smtClean="0"/>
              <a:t>llows you to find these requests. You</a:t>
            </a:r>
          </a:p>
          <a:p>
            <a:r>
              <a:rPr lang="en-US" dirty="0"/>
              <a:t>c</a:t>
            </a:r>
            <a:r>
              <a:rPr lang="en-US" dirty="0" smtClean="0"/>
              <a:t>an limit to specific Sample Type as well</a:t>
            </a:r>
          </a:p>
          <a:p>
            <a:r>
              <a:rPr lang="en-US" dirty="0"/>
              <a:t>a</a:t>
            </a:r>
            <a:r>
              <a:rPr lang="en-US" dirty="0" smtClean="0"/>
              <a:t>s by </a:t>
            </a:r>
            <a:r>
              <a:rPr lang="en-US" smtClean="0"/>
              <a:t>Taxonomy or Enclosures</a:t>
            </a:r>
            <a:r>
              <a:rPr lang="en-US" dirty="0" smtClean="0"/>
              <a:t>.</a:t>
            </a:r>
            <a:endParaRPr lang="en-US" dirty="0"/>
          </a:p>
        </p:txBody>
      </p:sp>
      <p:pic>
        <p:nvPicPr>
          <p:cNvPr id="7" name="Picture 6"/>
          <p:cNvPicPr>
            <a:picLocks noChangeAspect="1"/>
          </p:cNvPicPr>
          <p:nvPr/>
        </p:nvPicPr>
        <p:blipFill>
          <a:blip r:embed="rId2"/>
          <a:stretch>
            <a:fillRect/>
          </a:stretch>
        </p:blipFill>
        <p:spPr>
          <a:xfrm>
            <a:off x="274304" y="3637336"/>
            <a:ext cx="3858628" cy="2552003"/>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344456" y="1428206"/>
            <a:ext cx="4584912" cy="3853214"/>
          </a:xfrm>
          <a:prstGeom prst="rect">
            <a:avLst/>
          </a:prstGeom>
          <a:ln>
            <a:solidFill>
              <a:schemeClr val="tx1"/>
            </a:solidFill>
          </a:ln>
        </p:spPr>
      </p:pic>
    </p:spTree>
    <p:extLst>
      <p:ext uri="{BB962C8B-B14F-4D97-AF65-F5344CB8AC3E}">
        <p14:creationId xmlns:p14="http://schemas.microsoft.com/office/powerpoint/2010/main" val="3998364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4204" y="380435"/>
            <a:ext cx="7886700" cy="1325563"/>
          </a:xfrm>
        </p:spPr>
        <p:txBody>
          <a:bodyPr>
            <a:normAutofit/>
          </a:bodyPr>
          <a:lstStyle/>
          <a:p>
            <a:pPr algn="ctr"/>
            <a:r>
              <a:rPr lang="en-US" sz="3600" dirty="0"/>
              <a:t>Samples/Tests/Results</a:t>
            </a:r>
            <a:br>
              <a:rPr lang="en-US" sz="3600" dirty="0"/>
            </a:br>
            <a:r>
              <a:rPr lang="en-US" sz="3600" dirty="0"/>
              <a:t>Report</a:t>
            </a:r>
            <a:endParaRPr lang="en-GB" sz="3600" dirty="0"/>
          </a:p>
        </p:txBody>
      </p:sp>
      <p:pic>
        <p:nvPicPr>
          <p:cNvPr id="4" name="Picture 4"/>
          <p:cNvPicPr>
            <a:picLocks noChangeAspect="1"/>
          </p:cNvPicPr>
          <p:nvPr/>
        </p:nvPicPr>
        <p:blipFill>
          <a:blip r:embed="rId2"/>
          <a:stretch>
            <a:fillRect/>
          </a:stretch>
        </p:blipFill>
        <p:spPr>
          <a:xfrm>
            <a:off x="1122999" y="355785"/>
            <a:ext cx="2982410" cy="2919842"/>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299337" y="3385335"/>
            <a:ext cx="4322582" cy="3409912"/>
          </a:xfrm>
          <a:prstGeom prst="rect">
            <a:avLst/>
          </a:prstGeom>
          <a:ln>
            <a:solidFill>
              <a:schemeClr val="tx1"/>
            </a:solidFill>
          </a:ln>
        </p:spPr>
      </p:pic>
      <p:sp>
        <p:nvSpPr>
          <p:cNvPr id="6" name="TextBox 6"/>
          <p:cNvSpPr txBox="1"/>
          <p:nvPr/>
        </p:nvSpPr>
        <p:spPr>
          <a:xfrm>
            <a:off x="4790248" y="2811128"/>
            <a:ext cx="406547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Samples/Tests/Results Report will list</a:t>
            </a:r>
          </a:p>
          <a:p>
            <a:r>
              <a:rPr lang="en-US" dirty="0"/>
              <a:t>S</a:t>
            </a:r>
            <a:r>
              <a:rPr lang="en-US" dirty="0" smtClean="0"/>
              <a:t>amples and Test Results from specific </a:t>
            </a:r>
          </a:p>
          <a:p>
            <a:r>
              <a:rPr lang="en-US" dirty="0" smtClean="0"/>
              <a:t>patients. You can select specific labs the </a:t>
            </a:r>
          </a:p>
          <a:p>
            <a:r>
              <a:rPr lang="en-US" dirty="0" smtClean="0"/>
              <a:t>samples were sent to, find samples of </a:t>
            </a:r>
          </a:p>
          <a:p>
            <a:r>
              <a:rPr lang="en-US" dirty="0" smtClean="0"/>
              <a:t>specific testing categories, or search for </a:t>
            </a:r>
          </a:p>
          <a:p>
            <a:r>
              <a:rPr lang="en-US" dirty="0" smtClean="0"/>
              <a:t>Incomplete or Completed tests.</a:t>
            </a:r>
            <a:endParaRPr lang="en-US" dirty="0"/>
          </a:p>
        </p:txBody>
      </p:sp>
    </p:spTree>
    <p:extLst>
      <p:ext uri="{BB962C8B-B14F-4D97-AF65-F5344CB8AC3E}">
        <p14:creationId xmlns:p14="http://schemas.microsoft.com/office/powerpoint/2010/main" val="203496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Specified Test Report</a:t>
            </a:r>
            <a:endParaRPr lang="en-GB" sz="4000" dirty="0"/>
          </a:p>
        </p:txBody>
      </p:sp>
      <p:pic>
        <p:nvPicPr>
          <p:cNvPr id="4" name="Picture 3"/>
          <p:cNvPicPr>
            <a:picLocks noChangeAspect="1"/>
          </p:cNvPicPr>
          <p:nvPr/>
        </p:nvPicPr>
        <p:blipFill>
          <a:blip r:embed="rId2"/>
          <a:stretch>
            <a:fillRect/>
          </a:stretch>
        </p:blipFill>
        <p:spPr>
          <a:xfrm>
            <a:off x="936387" y="1464947"/>
            <a:ext cx="2470521" cy="26524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91022" y="4195824"/>
            <a:ext cx="5408590" cy="2340320"/>
          </a:xfrm>
          <a:prstGeom prst="rect">
            <a:avLst/>
          </a:prstGeom>
          <a:ln>
            <a:solidFill>
              <a:schemeClr val="tx1"/>
            </a:solidFill>
          </a:ln>
        </p:spPr>
      </p:pic>
      <p:sp>
        <p:nvSpPr>
          <p:cNvPr id="6" name="TextBox 5"/>
          <p:cNvSpPr txBox="1"/>
          <p:nvPr/>
        </p:nvSpPr>
        <p:spPr>
          <a:xfrm>
            <a:off x="3714644" y="1464947"/>
            <a:ext cx="4895956"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Specified Test Report allows you to search</a:t>
            </a:r>
          </a:p>
          <a:p>
            <a:r>
              <a:rPr lang="en-US" dirty="0"/>
              <a:t>b</a:t>
            </a:r>
            <a:r>
              <a:rPr lang="en-US" dirty="0" smtClean="0"/>
              <a:t>y a specific test and not just a Test Category.</a:t>
            </a:r>
          </a:p>
          <a:p>
            <a:r>
              <a:rPr lang="en-US" dirty="0" smtClean="0"/>
              <a:t>The filters allow you to be very specific and</a:t>
            </a:r>
          </a:p>
          <a:p>
            <a:r>
              <a:rPr lang="en-US" dirty="0"/>
              <a:t>r</a:t>
            </a:r>
            <a:r>
              <a:rPr lang="en-US" dirty="0" smtClean="0"/>
              <a:t>estrict the specified test to certain Sample Types </a:t>
            </a:r>
          </a:p>
          <a:p>
            <a:r>
              <a:rPr lang="en-US" dirty="0"/>
              <a:t>o</a:t>
            </a:r>
            <a:r>
              <a:rPr lang="en-US" dirty="0" smtClean="0"/>
              <a:t>r Date Ranges and you can Exclude Deteriorated </a:t>
            </a:r>
          </a:p>
          <a:p>
            <a:r>
              <a:rPr lang="en-US" dirty="0" smtClean="0"/>
              <a:t>Samples to point out a few of the filters.</a:t>
            </a:r>
            <a:endParaRPr lang="en-US" dirty="0"/>
          </a:p>
        </p:txBody>
      </p:sp>
    </p:spTree>
    <p:extLst>
      <p:ext uri="{BB962C8B-B14F-4D97-AF65-F5344CB8AC3E}">
        <p14:creationId xmlns:p14="http://schemas.microsoft.com/office/powerpoint/2010/main" val="382083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August 20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189383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Medical Test Spreadsheet Report</a:t>
            </a:r>
            <a:endParaRPr lang="en-GB" sz="3600" dirty="0"/>
          </a:p>
        </p:txBody>
      </p:sp>
      <p:sp>
        <p:nvSpPr>
          <p:cNvPr id="6" name="TextBox 5"/>
          <p:cNvSpPr txBox="1"/>
          <p:nvPr/>
        </p:nvSpPr>
        <p:spPr>
          <a:xfrm>
            <a:off x="547885" y="5296017"/>
            <a:ext cx="437677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Report allows you to look for specific</a:t>
            </a:r>
          </a:p>
          <a:p>
            <a:r>
              <a:rPr lang="en-US" dirty="0" smtClean="0"/>
              <a:t>Test Categories and Sample Type for a single </a:t>
            </a:r>
          </a:p>
          <a:p>
            <a:r>
              <a:rPr lang="en-US" dirty="0" smtClean="0"/>
              <a:t>animal or group record.</a:t>
            </a:r>
            <a:endParaRPr lang="en-US" dirty="0"/>
          </a:p>
        </p:txBody>
      </p:sp>
      <p:pic>
        <p:nvPicPr>
          <p:cNvPr id="8" name="Picture 7"/>
          <p:cNvPicPr>
            <a:picLocks noChangeAspect="1"/>
          </p:cNvPicPr>
          <p:nvPr/>
        </p:nvPicPr>
        <p:blipFill>
          <a:blip r:embed="rId2"/>
          <a:stretch>
            <a:fillRect/>
          </a:stretch>
        </p:blipFill>
        <p:spPr>
          <a:xfrm>
            <a:off x="947662" y="1606586"/>
            <a:ext cx="7143042" cy="3456311"/>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5427816" y="2236565"/>
            <a:ext cx="3087534" cy="3197804"/>
          </a:xfrm>
          <a:prstGeom prst="rect">
            <a:avLst/>
          </a:prstGeom>
          <a:ln>
            <a:solidFill>
              <a:schemeClr val="tx1"/>
            </a:solidFill>
          </a:ln>
        </p:spPr>
      </p:pic>
    </p:spTree>
    <p:extLst>
      <p:ext uri="{BB962C8B-B14F-4D97-AF65-F5344CB8AC3E}">
        <p14:creationId xmlns:p14="http://schemas.microsoft.com/office/powerpoint/2010/main" val="2488287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1248" y="-119671"/>
            <a:ext cx="7886700" cy="1325563"/>
          </a:xfrm>
        </p:spPr>
        <p:txBody>
          <a:bodyPr>
            <a:normAutofit/>
          </a:bodyPr>
          <a:lstStyle/>
          <a:p>
            <a:pPr algn="ctr"/>
            <a:r>
              <a:rPr lang="en-US" sz="4000" dirty="0"/>
              <a:t>Weight Monitoring Report</a:t>
            </a:r>
            <a:endParaRPr lang="en-GB" sz="4000" dirty="0"/>
          </a:p>
        </p:txBody>
      </p:sp>
      <p:pic>
        <p:nvPicPr>
          <p:cNvPr id="4" name="Picture 5"/>
          <p:cNvPicPr>
            <a:picLocks noChangeAspect="1"/>
          </p:cNvPicPr>
          <p:nvPr/>
        </p:nvPicPr>
        <p:blipFill>
          <a:blip r:embed="rId2"/>
          <a:stretch>
            <a:fillRect/>
          </a:stretch>
        </p:blipFill>
        <p:spPr>
          <a:xfrm>
            <a:off x="297259" y="2019839"/>
            <a:ext cx="3016389" cy="1897406"/>
          </a:xfrm>
          <a:prstGeom prst="rect">
            <a:avLst/>
          </a:prstGeom>
          <a:ln>
            <a:solidFill>
              <a:schemeClr val="tx1"/>
            </a:solidFill>
          </a:ln>
        </p:spPr>
      </p:pic>
      <p:sp>
        <p:nvSpPr>
          <p:cNvPr id="6" name="TextBox 6"/>
          <p:cNvSpPr txBox="1"/>
          <p:nvPr/>
        </p:nvSpPr>
        <p:spPr>
          <a:xfrm>
            <a:off x="447730" y="4277182"/>
            <a:ext cx="865858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Weight Monitoring Report allows you to monitor weight and Body Condition</a:t>
            </a:r>
          </a:p>
          <a:p>
            <a:r>
              <a:rPr lang="en-US" dirty="0" smtClean="0"/>
              <a:t>Score values by All records, specific Animals or by Taxonomy. You can select to show </a:t>
            </a:r>
          </a:p>
          <a:p>
            <a:r>
              <a:rPr lang="en-US" dirty="0" smtClean="0"/>
              <a:t>only those records with weight changes greater than 10%. Weight changes are displayed</a:t>
            </a:r>
          </a:p>
          <a:p>
            <a:r>
              <a:rPr lang="en-US" dirty="0" smtClean="0"/>
              <a:t>in red for easy referencing.</a:t>
            </a:r>
            <a:endParaRPr lang="en-US" dirty="0"/>
          </a:p>
        </p:txBody>
      </p:sp>
      <p:pic>
        <p:nvPicPr>
          <p:cNvPr id="8" name="Picture 7"/>
          <p:cNvPicPr>
            <a:picLocks noChangeAspect="1"/>
          </p:cNvPicPr>
          <p:nvPr/>
        </p:nvPicPr>
        <p:blipFill rotWithShape="1">
          <a:blip r:embed="rId3"/>
          <a:srcRect b="31129"/>
          <a:stretch/>
        </p:blipFill>
        <p:spPr>
          <a:xfrm>
            <a:off x="3564017" y="1719789"/>
            <a:ext cx="5438040" cy="2170088"/>
          </a:xfrm>
          <a:prstGeom prst="rect">
            <a:avLst/>
          </a:prstGeom>
          <a:ln>
            <a:solidFill>
              <a:schemeClr val="tx1"/>
            </a:solidFill>
          </a:ln>
        </p:spPr>
      </p:pic>
    </p:spTree>
    <p:extLst>
      <p:ext uri="{BB962C8B-B14F-4D97-AF65-F5344CB8AC3E}">
        <p14:creationId xmlns:p14="http://schemas.microsoft.com/office/powerpoint/2010/main" val="3465781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214" y="191506"/>
            <a:ext cx="7886700" cy="1325563"/>
          </a:xfrm>
        </p:spPr>
        <p:txBody>
          <a:bodyPr>
            <a:normAutofit/>
          </a:bodyPr>
          <a:lstStyle/>
          <a:p>
            <a:pPr algn="ctr"/>
            <a:r>
              <a:rPr lang="en-US" sz="3200" dirty="0"/>
              <a:t>Daily Medical Activity Summary Report</a:t>
            </a:r>
            <a:endParaRPr lang="en-GB" sz="3200" dirty="0"/>
          </a:p>
        </p:txBody>
      </p:sp>
      <p:pic>
        <p:nvPicPr>
          <p:cNvPr id="4" name="Picture 3"/>
          <p:cNvPicPr>
            <a:picLocks noChangeAspect="1"/>
          </p:cNvPicPr>
          <p:nvPr/>
        </p:nvPicPr>
        <p:blipFill>
          <a:blip r:embed="rId2"/>
          <a:stretch>
            <a:fillRect/>
          </a:stretch>
        </p:blipFill>
        <p:spPr>
          <a:xfrm>
            <a:off x="663214" y="1236778"/>
            <a:ext cx="4307027" cy="2225779"/>
          </a:xfrm>
          <a:prstGeom prst="rect">
            <a:avLst/>
          </a:prstGeom>
          <a:ln>
            <a:solidFill>
              <a:schemeClr val="tx1"/>
            </a:solidFill>
          </a:ln>
        </p:spPr>
      </p:pic>
      <p:sp>
        <p:nvSpPr>
          <p:cNvPr id="5" name="TextBox 5"/>
          <p:cNvSpPr txBox="1"/>
          <p:nvPr/>
        </p:nvSpPr>
        <p:spPr>
          <a:xfrm>
            <a:off x="5428895" y="1417638"/>
            <a:ext cx="3579673"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Daily Medical Activity Summary</a:t>
            </a:r>
          </a:p>
          <a:p>
            <a:r>
              <a:rPr lang="en-US" dirty="0" smtClean="0"/>
              <a:t>Report shows you selected record</a:t>
            </a:r>
          </a:p>
          <a:p>
            <a:r>
              <a:rPr lang="en-US" dirty="0"/>
              <a:t>t</a:t>
            </a:r>
            <a:r>
              <a:rPr lang="en-US" dirty="0" smtClean="0"/>
              <a:t>ypes for a specific date. You can sort by Taxonomy or Enclosure. All</a:t>
            </a:r>
          </a:p>
          <a:p>
            <a:r>
              <a:rPr lang="en-US" dirty="0" smtClean="0"/>
              <a:t>Record Types are checked by default.</a:t>
            </a:r>
            <a:endParaRPr lang="en-US" dirty="0"/>
          </a:p>
        </p:txBody>
      </p:sp>
      <p:pic>
        <p:nvPicPr>
          <p:cNvPr id="7" name="Picture 6"/>
          <p:cNvPicPr>
            <a:picLocks noChangeAspect="1"/>
          </p:cNvPicPr>
          <p:nvPr/>
        </p:nvPicPr>
        <p:blipFill>
          <a:blip r:embed="rId3"/>
          <a:stretch>
            <a:fillRect/>
          </a:stretch>
        </p:blipFill>
        <p:spPr>
          <a:xfrm>
            <a:off x="324192" y="3462557"/>
            <a:ext cx="5324254" cy="3143976"/>
          </a:xfrm>
          <a:prstGeom prst="rect">
            <a:avLst/>
          </a:prstGeom>
          <a:ln>
            <a:solidFill>
              <a:schemeClr val="tx1"/>
            </a:solidFill>
          </a:ln>
        </p:spPr>
      </p:pic>
    </p:spTree>
    <p:extLst>
      <p:ext uri="{BB962C8B-B14F-4D97-AF65-F5344CB8AC3E}">
        <p14:creationId xmlns:p14="http://schemas.microsoft.com/office/powerpoint/2010/main" val="703594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6895"/>
            <a:ext cx="7886700" cy="1325563"/>
          </a:xfrm>
        </p:spPr>
        <p:txBody>
          <a:bodyPr>
            <a:normAutofit/>
          </a:bodyPr>
          <a:lstStyle/>
          <a:p>
            <a:pPr algn="ctr"/>
            <a:r>
              <a:rPr lang="en-US" sz="4000" dirty="0"/>
              <a:t>Pathology Case Report</a:t>
            </a:r>
            <a:endParaRPr lang="en-GB" sz="4000" dirty="0"/>
          </a:p>
        </p:txBody>
      </p:sp>
      <p:pic>
        <p:nvPicPr>
          <p:cNvPr id="4" name="Picture 3"/>
          <p:cNvPicPr>
            <a:picLocks noChangeAspect="1"/>
          </p:cNvPicPr>
          <p:nvPr/>
        </p:nvPicPr>
        <p:blipFill>
          <a:blip r:embed="rId2"/>
          <a:stretch>
            <a:fillRect/>
          </a:stretch>
        </p:blipFill>
        <p:spPr>
          <a:xfrm>
            <a:off x="628650" y="1060559"/>
            <a:ext cx="2546430" cy="2551272"/>
          </a:xfrm>
          <a:prstGeom prst="rect">
            <a:avLst/>
          </a:prstGeom>
          <a:ln>
            <a:solidFill>
              <a:schemeClr val="tx1"/>
            </a:solidFill>
          </a:ln>
        </p:spPr>
      </p:pic>
      <p:sp>
        <p:nvSpPr>
          <p:cNvPr id="6" name="TextBox 5"/>
          <p:cNvSpPr txBox="1"/>
          <p:nvPr/>
        </p:nvSpPr>
        <p:spPr>
          <a:xfrm>
            <a:off x="3563508" y="1378379"/>
            <a:ext cx="5143011"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Pathology Case Report will provide all of the</a:t>
            </a:r>
          </a:p>
          <a:p>
            <a:r>
              <a:rPr lang="en-US" dirty="0"/>
              <a:t>d</a:t>
            </a:r>
            <a:r>
              <a:rPr lang="en-US" dirty="0" smtClean="0"/>
              <a:t>etails recorded for a Necropsy or Biopsy, depending</a:t>
            </a:r>
          </a:p>
          <a:p>
            <a:r>
              <a:rPr lang="en-US" dirty="0"/>
              <a:t>o</a:t>
            </a:r>
            <a:r>
              <a:rPr lang="en-US" dirty="0" smtClean="0"/>
              <a:t>n what is selected. You can filter by All Cases, Case</a:t>
            </a:r>
          </a:p>
          <a:p>
            <a:r>
              <a:rPr lang="en-US" dirty="0" smtClean="0"/>
              <a:t>ID, single Animal Record or Taxonomy. By default all</a:t>
            </a:r>
          </a:p>
          <a:p>
            <a:r>
              <a:rPr lang="en-US" dirty="0" smtClean="0"/>
              <a:t>Case Statuses are checked but you can choose to</a:t>
            </a:r>
          </a:p>
          <a:p>
            <a:r>
              <a:rPr lang="en-US" dirty="0"/>
              <a:t>s</a:t>
            </a:r>
            <a:r>
              <a:rPr lang="en-US" dirty="0" smtClean="0"/>
              <a:t>elect only specific ones. This is also true for </a:t>
            </a:r>
            <a:r>
              <a:rPr lang="en-US" dirty="0"/>
              <a:t>O</a:t>
            </a:r>
            <a:r>
              <a:rPr lang="en-US" dirty="0" smtClean="0"/>
              <a:t>utput</a:t>
            </a:r>
          </a:p>
          <a:p>
            <a:r>
              <a:rPr lang="en-US" dirty="0" smtClean="0"/>
              <a:t>Sections.</a:t>
            </a:r>
            <a:endParaRPr lang="en-US" dirty="0"/>
          </a:p>
        </p:txBody>
      </p:sp>
      <p:pic>
        <p:nvPicPr>
          <p:cNvPr id="7" name="Picture 6"/>
          <p:cNvPicPr>
            <a:picLocks noChangeAspect="1"/>
          </p:cNvPicPr>
          <p:nvPr/>
        </p:nvPicPr>
        <p:blipFill>
          <a:blip r:embed="rId3"/>
          <a:stretch>
            <a:fillRect/>
          </a:stretch>
        </p:blipFill>
        <p:spPr>
          <a:xfrm>
            <a:off x="628650" y="3682224"/>
            <a:ext cx="4414405" cy="2877453"/>
          </a:xfrm>
          <a:prstGeom prst="rect">
            <a:avLst/>
          </a:prstGeom>
          <a:ln>
            <a:solidFill>
              <a:schemeClr val="tx1"/>
            </a:solidFill>
          </a:ln>
        </p:spPr>
      </p:pic>
    </p:spTree>
    <p:extLst>
      <p:ext uri="{BB962C8B-B14F-4D97-AF65-F5344CB8AC3E}">
        <p14:creationId xmlns:p14="http://schemas.microsoft.com/office/powerpoint/2010/main" val="3948619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981" y="-47196"/>
            <a:ext cx="7886700" cy="1325563"/>
          </a:xfrm>
        </p:spPr>
        <p:txBody>
          <a:bodyPr>
            <a:normAutofit/>
          </a:bodyPr>
          <a:lstStyle/>
          <a:p>
            <a:pPr algn="ctr"/>
            <a:r>
              <a:rPr lang="en-US" sz="3600" dirty="0"/>
              <a:t>Unresolved Medical Issues Report</a:t>
            </a:r>
            <a:endParaRPr lang="en-GB" sz="3600" dirty="0"/>
          </a:p>
        </p:txBody>
      </p:sp>
      <p:pic>
        <p:nvPicPr>
          <p:cNvPr id="3" name="Picture 2"/>
          <p:cNvPicPr>
            <a:picLocks noChangeAspect="1"/>
          </p:cNvPicPr>
          <p:nvPr/>
        </p:nvPicPr>
        <p:blipFill>
          <a:blip r:embed="rId2"/>
          <a:stretch>
            <a:fillRect/>
          </a:stretch>
        </p:blipFill>
        <p:spPr>
          <a:xfrm>
            <a:off x="4030181" y="1021863"/>
            <a:ext cx="4721934" cy="4013339"/>
          </a:xfrm>
          <a:prstGeom prst="rect">
            <a:avLst/>
          </a:prstGeom>
          <a:ln>
            <a:solidFill>
              <a:schemeClr val="tx1"/>
            </a:solidFill>
          </a:ln>
        </p:spPr>
      </p:pic>
      <p:sp>
        <p:nvSpPr>
          <p:cNvPr id="7" name="TextBox 7"/>
          <p:cNvSpPr txBox="1"/>
          <p:nvPr/>
        </p:nvSpPr>
        <p:spPr>
          <a:xfrm>
            <a:off x="670273" y="4296538"/>
            <a:ext cx="737996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Unresolved Medical Issues report shows you all the currently unresolved</a:t>
            </a:r>
          </a:p>
          <a:p>
            <a:r>
              <a:rPr lang="en-US" dirty="0"/>
              <a:t>i</a:t>
            </a:r>
            <a:r>
              <a:rPr lang="en-US" dirty="0" smtClean="0"/>
              <a:t>ssues with powerful sorting options. By selecting only “Resolvable”</a:t>
            </a:r>
          </a:p>
          <a:p>
            <a:r>
              <a:rPr lang="en-US" dirty="0"/>
              <a:t>a</a:t>
            </a:r>
            <a:r>
              <a:rPr lang="en-US" dirty="0" smtClean="0"/>
              <a:t>nd top level enclosure (remember to keep Include Enclosures Below</a:t>
            </a:r>
          </a:p>
          <a:p>
            <a:r>
              <a:rPr lang="en-US" dirty="0"/>
              <a:t>c</a:t>
            </a:r>
            <a:r>
              <a:rPr lang="en-US" dirty="0" smtClean="0"/>
              <a:t>hecked) you can produce a “rounds report” that gives you a clear</a:t>
            </a:r>
          </a:p>
          <a:p>
            <a:r>
              <a:rPr lang="en-US" dirty="0"/>
              <a:t>p</a:t>
            </a:r>
            <a:r>
              <a:rPr lang="en-US" dirty="0" smtClean="0"/>
              <a:t>icture of the issues that you can attend to while walking the grounds.</a:t>
            </a:r>
            <a:endParaRPr lang="en-US" dirty="0"/>
          </a:p>
        </p:txBody>
      </p:sp>
      <p:pic>
        <p:nvPicPr>
          <p:cNvPr id="4" name="Picture 3"/>
          <p:cNvPicPr>
            <a:picLocks noChangeAspect="1"/>
          </p:cNvPicPr>
          <p:nvPr/>
        </p:nvPicPr>
        <p:blipFill rotWithShape="1">
          <a:blip r:embed="rId3"/>
          <a:srcRect r="8186"/>
          <a:stretch/>
        </p:blipFill>
        <p:spPr>
          <a:xfrm>
            <a:off x="362744" y="1125261"/>
            <a:ext cx="3547405" cy="2636748"/>
          </a:xfrm>
          <a:prstGeom prst="rect">
            <a:avLst/>
          </a:prstGeom>
          <a:ln>
            <a:solidFill>
              <a:schemeClr val="tx1"/>
            </a:solidFill>
          </a:ln>
        </p:spPr>
      </p:pic>
    </p:spTree>
    <p:extLst>
      <p:ext uri="{BB962C8B-B14F-4D97-AF65-F5344CB8AC3E}">
        <p14:creationId xmlns:p14="http://schemas.microsoft.com/office/powerpoint/2010/main" val="513608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3623" y="789138"/>
            <a:ext cx="7886700" cy="1325563"/>
          </a:xfrm>
        </p:spPr>
        <p:txBody>
          <a:bodyPr>
            <a:normAutofit/>
          </a:bodyPr>
          <a:lstStyle/>
          <a:p>
            <a:pPr algn="ctr"/>
            <a:r>
              <a:rPr lang="en-US" sz="3200" dirty="0"/>
              <a:t>Active Prescriptions</a:t>
            </a:r>
            <a:r>
              <a:rPr lang="en-US" sz="3200" dirty="0" smtClean="0"/>
              <a:t>/</a:t>
            </a:r>
            <a:br>
              <a:rPr lang="en-US" sz="3200" dirty="0" smtClean="0"/>
            </a:br>
            <a:r>
              <a:rPr lang="en-US" sz="3200" dirty="0" smtClean="0"/>
              <a:t>Treatments </a:t>
            </a:r>
            <a:r>
              <a:rPr lang="en-US" sz="3200" dirty="0"/>
              <a:t>Report</a:t>
            </a:r>
            <a:endParaRPr lang="en-GB" sz="3200" dirty="0"/>
          </a:p>
        </p:txBody>
      </p:sp>
      <p:sp>
        <p:nvSpPr>
          <p:cNvPr id="6" name="TextBox 5"/>
          <p:cNvSpPr txBox="1"/>
          <p:nvPr/>
        </p:nvSpPr>
        <p:spPr>
          <a:xfrm>
            <a:off x="4089202" y="809962"/>
            <a:ext cx="4426148"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Active Prescription/Treatments Reports</a:t>
            </a:r>
          </a:p>
          <a:p>
            <a:r>
              <a:rPr lang="en-US" dirty="0"/>
              <a:t>l</a:t>
            </a:r>
            <a:r>
              <a:rPr lang="en-US" dirty="0" smtClean="0"/>
              <a:t>ets you find what animals are actively under </a:t>
            </a:r>
          </a:p>
          <a:p>
            <a:r>
              <a:rPr lang="en-US" dirty="0"/>
              <a:t>t</a:t>
            </a:r>
            <a:r>
              <a:rPr lang="en-US" dirty="0" smtClean="0"/>
              <a:t>reatment. If you sort By Enclosure you can</a:t>
            </a:r>
          </a:p>
          <a:p>
            <a:r>
              <a:rPr lang="en-US" dirty="0"/>
              <a:t>q</a:t>
            </a:r>
            <a:r>
              <a:rPr lang="en-US" dirty="0" smtClean="0"/>
              <a:t>uickly see what ongoing treatments are</a:t>
            </a:r>
          </a:p>
          <a:p>
            <a:r>
              <a:rPr lang="en-US" dirty="0"/>
              <a:t>e</a:t>
            </a:r>
            <a:r>
              <a:rPr lang="en-US" dirty="0" smtClean="0"/>
              <a:t>nclosure by enclosure. Other useful filters</a:t>
            </a:r>
          </a:p>
          <a:p>
            <a:r>
              <a:rPr lang="en-US" dirty="0"/>
              <a:t>a</a:t>
            </a:r>
            <a:r>
              <a:rPr lang="en-US" dirty="0" smtClean="0"/>
              <a:t>re Duration (&lt;=30 days or &gt; 30 days) and</a:t>
            </a:r>
          </a:p>
          <a:p>
            <a:r>
              <a:rPr lang="en-US" dirty="0" smtClean="0"/>
              <a:t>Prescribed By.</a:t>
            </a:r>
            <a:endParaRPr lang="en-US" dirty="0"/>
          </a:p>
        </p:txBody>
      </p:sp>
      <p:pic>
        <p:nvPicPr>
          <p:cNvPr id="7" name="Picture 6"/>
          <p:cNvPicPr>
            <a:picLocks noChangeAspect="1"/>
          </p:cNvPicPr>
          <p:nvPr/>
        </p:nvPicPr>
        <p:blipFill>
          <a:blip r:embed="rId2"/>
          <a:stretch>
            <a:fillRect/>
          </a:stretch>
        </p:blipFill>
        <p:spPr>
          <a:xfrm>
            <a:off x="420044" y="2841287"/>
            <a:ext cx="3322608" cy="2286198"/>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3918857" y="2968897"/>
            <a:ext cx="4789968" cy="2794148"/>
          </a:xfrm>
          <a:prstGeom prst="rect">
            <a:avLst/>
          </a:prstGeom>
          <a:ln>
            <a:solidFill>
              <a:schemeClr val="tx1"/>
            </a:solidFill>
          </a:ln>
        </p:spPr>
      </p:pic>
    </p:spTree>
    <p:extLst>
      <p:ext uri="{BB962C8B-B14F-4D97-AF65-F5344CB8AC3E}">
        <p14:creationId xmlns:p14="http://schemas.microsoft.com/office/powerpoint/2010/main" val="222226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Medical Metrics Report</a:t>
            </a:r>
            <a:endParaRPr lang="en-GB" sz="4000" dirty="0"/>
          </a:p>
        </p:txBody>
      </p:sp>
      <p:pic>
        <p:nvPicPr>
          <p:cNvPr id="7" name="Picture 6"/>
          <p:cNvPicPr>
            <a:picLocks noChangeAspect="1"/>
          </p:cNvPicPr>
          <p:nvPr/>
        </p:nvPicPr>
        <p:blipFill>
          <a:blip r:embed="rId2"/>
          <a:stretch>
            <a:fillRect/>
          </a:stretch>
        </p:blipFill>
        <p:spPr>
          <a:xfrm>
            <a:off x="373190" y="4559975"/>
            <a:ext cx="4374259" cy="2042337"/>
          </a:xfrm>
          <a:prstGeom prst="rect">
            <a:avLst/>
          </a:prstGeom>
          <a:ln>
            <a:solidFill>
              <a:schemeClr val="tx1"/>
            </a:solidFill>
          </a:ln>
        </p:spPr>
      </p:pic>
      <p:sp>
        <p:nvSpPr>
          <p:cNvPr id="6" name="TextBox 5"/>
          <p:cNvSpPr txBox="1"/>
          <p:nvPr/>
        </p:nvSpPr>
        <p:spPr>
          <a:xfrm>
            <a:off x="693450" y="1403472"/>
            <a:ext cx="2897716"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Medical Metric Report</a:t>
            </a:r>
          </a:p>
          <a:p>
            <a:r>
              <a:rPr lang="en-US" dirty="0"/>
              <a:t>c</a:t>
            </a:r>
            <a:r>
              <a:rPr lang="en-US" dirty="0" smtClean="0"/>
              <a:t>aptures the medical</a:t>
            </a:r>
          </a:p>
          <a:p>
            <a:r>
              <a:rPr lang="en-US" dirty="0"/>
              <a:t>a</a:t>
            </a:r>
            <a:r>
              <a:rPr lang="en-US" dirty="0" smtClean="0"/>
              <a:t>ctivity at your institution.</a:t>
            </a:r>
          </a:p>
          <a:p>
            <a:r>
              <a:rPr lang="en-US" dirty="0" smtClean="0"/>
              <a:t>By default all Record Types</a:t>
            </a:r>
          </a:p>
          <a:p>
            <a:r>
              <a:rPr lang="en-US" dirty="0"/>
              <a:t>a</a:t>
            </a:r>
            <a:r>
              <a:rPr lang="en-US" dirty="0" smtClean="0"/>
              <a:t>re checked but these can</a:t>
            </a:r>
          </a:p>
          <a:p>
            <a:r>
              <a:rPr lang="en-US" dirty="0"/>
              <a:t>b</a:t>
            </a:r>
            <a:r>
              <a:rPr lang="en-US" dirty="0" smtClean="0"/>
              <a:t>e filtered to specific types</a:t>
            </a:r>
          </a:p>
          <a:p>
            <a:r>
              <a:rPr lang="en-US" dirty="0"/>
              <a:t>i</a:t>
            </a:r>
            <a:r>
              <a:rPr lang="en-US" dirty="0" smtClean="0"/>
              <a:t>f desired. This report can</a:t>
            </a:r>
          </a:p>
          <a:p>
            <a:r>
              <a:rPr lang="en-US" dirty="0"/>
              <a:t>b</a:t>
            </a:r>
            <a:r>
              <a:rPr lang="en-US" dirty="0" smtClean="0"/>
              <a:t>e very helpful to assist in</a:t>
            </a:r>
          </a:p>
          <a:p>
            <a:r>
              <a:rPr lang="en-US" dirty="0"/>
              <a:t>p</a:t>
            </a:r>
            <a:r>
              <a:rPr lang="en-US" dirty="0" smtClean="0"/>
              <a:t>reparing year end reporting</a:t>
            </a:r>
          </a:p>
          <a:p>
            <a:r>
              <a:rPr lang="en-US" dirty="0"/>
              <a:t>o</a:t>
            </a:r>
            <a:r>
              <a:rPr lang="en-US" dirty="0" smtClean="0"/>
              <a:t>f medical metrics.</a:t>
            </a:r>
            <a:endParaRPr lang="en-US" dirty="0"/>
          </a:p>
        </p:txBody>
      </p:sp>
      <p:pic>
        <p:nvPicPr>
          <p:cNvPr id="8" name="Picture 7"/>
          <p:cNvPicPr>
            <a:picLocks noChangeAspect="1"/>
          </p:cNvPicPr>
          <p:nvPr/>
        </p:nvPicPr>
        <p:blipFill>
          <a:blip r:embed="rId3"/>
          <a:stretch>
            <a:fillRect/>
          </a:stretch>
        </p:blipFill>
        <p:spPr>
          <a:xfrm>
            <a:off x="4067192" y="1690689"/>
            <a:ext cx="4448158" cy="3514736"/>
          </a:xfrm>
          <a:prstGeom prst="rect">
            <a:avLst/>
          </a:prstGeom>
          <a:ln>
            <a:solidFill>
              <a:schemeClr val="tx1"/>
            </a:solidFill>
          </a:ln>
        </p:spPr>
      </p:pic>
    </p:spTree>
    <p:extLst>
      <p:ext uri="{BB962C8B-B14F-4D97-AF65-F5344CB8AC3E}">
        <p14:creationId xmlns:p14="http://schemas.microsoft.com/office/powerpoint/2010/main" val="367571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51357" y="3227879"/>
            <a:ext cx="5136182" cy="3289017"/>
          </a:xfrm>
          <a:prstGeom prst="rect">
            <a:avLst/>
          </a:prstGeom>
          <a:ln>
            <a:solidFill>
              <a:schemeClr val="tx1"/>
            </a:solidFill>
          </a:ln>
        </p:spPr>
      </p:pic>
      <p:sp>
        <p:nvSpPr>
          <p:cNvPr id="2" name="Titel 1"/>
          <p:cNvSpPr>
            <a:spLocks noGrp="1"/>
          </p:cNvSpPr>
          <p:nvPr>
            <p:ph type="title"/>
          </p:nvPr>
        </p:nvSpPr>
        <p:spPr/>
        <p:txBody>
          <a:bodyPr>
            <a:normAutofit/>
          </a:bodyPr>
          <a:lstStyle/>
          <a:p>
            <a:pPr algn="ctr"/>
            <a:r>
              <a:rPr lang="en-US" sz="4000" dirty="0"/>
              <a:t>Clinical Note File Copy</a:t>
            </a:r>
            <a:endParaRPr lang="en-GB" sz="4000" dirty="0"/>
          </a:p>
        </p:txBody>
      </p:sp>
      <p:sp>
        <p:nvSpPr>
          <p:cNvPr id="6" name="TextBox 5"/>
          <p:cNvSpPr txBox="1"/>
          <p:nvPr/>
        </p:nvSpPr>
        <p:spPr>
          <a:xfrm>
            <a:off x="5175707" y="1452840"/>
            <a:ext cx="3767185" cy="2554545"/>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The Clinical Note File Copy Report will</a:t>
            </a:r>
          </a:p>
          <a:p>
            <a:r>
              <a:rPr lang="en-US" sz="1600" dirty="0"/>
              <a:t>d</a:t>
            </a:r>
            <a:r>
              <a:rPr lang="en-US" sz="1600" dirty="0" smtClean="0"/>
              <a:t>isplay all Clinical Notes (and Associated</a:t>
            </a:r>
          </a:p>
          <a:p>
            <a:r>
              <a:rPr lang="en-US" sz="1600" dirty="0" smtClean="0"/>
              <a:t>Medical Issues if selected) that were</a:t>
            </a:r>
          </a:p>
          <a:p>
            <a:r>
              <a:rPr lang="en-US" sz="1600" dirty="0"/>
              <a:t>r</a:t>
            </a:r>
            <a:r>
              <a:rPr lang="en-US" sz="1600" dirty="0" smtClean="0"/>
              <a:t>ecorded during the specified Date Range.</a:t>
            </a:r>
          </a:p>
          <a:p>
            <a:r>
              <a:rPr lang="en-US" sz="1600" dirty="0" smtClean="0"/>
              <a:t>The default is to display the notes with the</a:t>
            </a:r>
          </a:p>
          <a:p>
            <a:r>
              <a:rPr lang="en-US" sz="1600" dirty="0"/>
              <a:t>o</a:t>
            </a:r>
            <a:r>
              <a:rPr lang="en-US" sz="1600" dirty="0" smtClean="0"/>
              <a:t>ldest </a:t>
            </a:r>
            <a:r>
              <a:rPr lang="en-US" sz="1600" dirty="0"/>
              <a:t>n</a:t>
            </a:r>
            <a:r>
              <a:rPr lang="en-US" sz="1600" dirty="0" smtClean="0"/>
              <a:t>ote first but you have the option to</a:t>
            </a:r>
          </a:p>
          <a:p>
            <a:r>
              <a:rPr lang="en-US" sz="1600" dirty="0"/>
              <a:t>d</a:t>
            </a:r>
            <a:r>
              <a:rPr lang="en-US" sz="1600" dirty="0" smtClean="0"/>
              <a:t>isplay the most recent notes first by</a:t>
            </a:r>
          </a:p>
          <a:p>
            <a:r>
              <a:rPr lang="en-US" sz="1600" dirty="0"/>
              <a:t>s</a:t>
            </a:r>
            <a:r>
              <a:rPr lang="en-US" sz="1600" dirty="0" smtClean="0"/>
              <a:t>electing Output Notes in Reverse Date</a:t>
            </a:r>
          </a:p>
          <a:p>
            <a:r>
              <a:rPr lang="en-US" sz="1600" dirty="0" smtClean="0"/>
              <a:t>Order. The Report displays each animal on</a:t>
            </a:r>
          </a:p>
          <a:p>
            <a:r>
              <a:rPr lang="en-US" sz="1600" dirty="0" smtClean="0"/>
              <a:t>its own page.</a:t>
            </a:r>
            <a:endParaRPr lang="en-US" sz="1600" dirty="0"/>
          </a:p>
        </p:txBody>
      </p:sp>
      <p:pic>
        <p:nvPicPr>
          <p:cNvPr id="8" name="Picture 7"/>
          <p:cNvPicPr>
            <a:picLocks noChangeAspect="1"/>
          </p:cNvPicPr>
          <p:nvPr/>
        </p:nvPicPr>
        <p:blipFill>
          <a:blip r:embed="rId3"/>
          <a:stretch>
            <a:fillRect/>
          </a:stretch>
        </p:blipFill>
        <p:spPr>
          <a:xfrm>
            <a:off x="1418769" y="1452840"/>
            <a:ext cx="3208298" cy="1699407"/>
          </a:xfrm>
          <a:prstGeom prst="rect">
            <a:avLst/>
          </a:prstGeom>
          <a:ln>
            <a:solidFill>
              <a:schemeClr val="tx1"/>
            </a:solidFill>
          </a:ln>
        </p:spPr>
      </p:pic>
    </p:spTree>
    <p:extLst>
      <p:ext uri="{BB962C8B-B14F-4D97-AF65-F5344CB8AC3E}">
        <p14:creationId xmlns:p14="http://schemas.microsoft.com/office/powerpoint/2010/main" val="2937101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Pharmacy Inventory Report</a:t>
            </a:r>
            <a:endParaRPr lang="en-GB" sz="4000" dirty="0"/>
          </a:p>
        </p:txBody>
      </p:sp>
      <p:pic>
        <p:nvPicPr>
          <p:cNvPr id="4" name="Picture 4"/>
          <p:cNvPicPr>
            <a:picLocks noChangeAspect="1"/>
          </p:cNvPicPr>
          <p:nvPr/>
        </p:nvPicPr>
        <p:blipFill>
          <a:blip r:embed="rId2"/>
          <a:stretch>
            <a:fillRect/>
          </a:stretch>
        </p:blipFill>
        <p:spPr>
          <a:xfrm>
            <a:off x="5573485" y="2368225"/>
            <a:ext cx="3123076" cy="2761990"/>
          </a:xfrm>
          <a:prstGeom prst="rect">
            <a:avLst/>
          </a:prstGeom>
          <a:ln>
            <a:solidFill>
              <a:schemeClr val="tx1"/>
            </a:solidFill>
          </a:ln>
        </p:spPr>
      </p:pic>
      <p:sp>
        <p:nvSpPr>
          <p:cNvPr id="5" name="TextBox 5"/>
          <p:cNvSpPr txBox="1"/>
          <p:nvPr/>
        </p:nvSpPr>
        <p:spPr>
          <a:xfrm>
            <a:off x="577386" y="1275999"/>
            <a:ext cx="4790863"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Pharmacy Inventory Report can be especially</a:t>
            </a:r>
          </a:p>
          <a:p>
            <a:r>
              <a:rPr lang="en-US" dirty="0"/>
              <a:t>h</a:t>
            </a:r>
            <a:r>
              <a:rPr lang="en-US" dirty="0" smtClean="0"/>
              <a:t>elpful for monitoring your Regulated Drugs. It</a:t>
            </a:r>
          </a:p>
          <a:p>
            <a:r>
              <a:rPr lang="en-US" dirty="0"/>
              <a:t>c</a:t>
            </a:r>
            <a:r>
              <a:rPr lang="en-US" dirty="0" smtClean="0"/>
              <a:t>an also help you identify what drugs are due to</a:t>
            </a:r>
          </a:p>
          <a:p>
            <a:r>
              <a:rPr lang="en-US" dirty="0"/>
              <a:t>e</a:t>
            </a:r>
            <a:r>
              <a:rPr lang="en-US" dirty="0" smtClean="0"/>
              <a:t>xpire soon. You can also filter by specific</a:t>
            </a:r>
          </a:p>
          <a:p>
            <a:r>
              <a:rPr lang="en-US" dirty="0" smtClean="0"/>
              <a:t>Formulations or Active </a:t>
            </a:r>
            <a:r>
              <a:rPr lang="en-US" dirty="0"/>
              <a:t>I</a:t>
            </a:r>
            <a:r>
              <a:rPr lang="en-US" dirty="0" smtClean="0"/>
              <a:t>ngredients.</a:t>
            </a:r>
            <a:endParaRPr lang="en-US" dirty="0"/>
          </a:p>
        </p:txBody>
      </p:sp>
      <p:pic>
        <p:nvPicPr>
          <p:cNvPr id="7" name="Picture 6"/>
          <p:cNvPicPr>
            <a:picLocks noChangeAspect="1"/>
          </p:cNvPicPr>
          <p:nvPr/>
        </p:nvPicPr>
        <p:blipFill>
          <a:blip r:embed="rId3"/>
          <a:stretch>
            <a:fillRect/>
          </a:stretch>
        </p:blipFill>
        <p:spPr>
          <a:xfrm>
            <a:off x="707027" y="2893996"/>
            <a:ext cx="4661222" cy="3652901"/>
          </a:xfrm>
          <a:prstGeom prst="rect">
            <a:avLst/>
          </a:prstGeom>
          <a:ln>
            <a:solidFill>
              <a:schemeClr val="tx1"/>
            </a:solidFill>
          </a:ln>
        </p:spPr>
      </p:pic>
    </p:spTree>
    <p:extLst>
      <p:ext uri="{BB962C8B-B14F-4D97-AF65-F5344CB8AC3E}">
        <p14:creationId xmlns:p14="http://schemas.microsoft.com/office/powerpoint/2010/main" val="2076484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Drug Usage by Bottle ID Report</a:t>
            </a:r>
            <a:endParaRPr lang="en-GB" sz="4000" dirty="0"/>
          </a:p>
        </p:txBody>
      </p:sp>
      <p:pic>
        <p:nvPicPr>
          <p:cNvPr id="4" name="Picture 4"/>
          <p:cNvPicPr>
            <a:picLocks noChangeAspect="1"/>
          </p:cNvPicPr>
          <p:nvPr/>
        </p:nvPicPr>
        <p:blipFill>
          <a:blip r:embed="rId2"/>
          <a:stretch>
            <a:fillRect/>
          </a:stretch>
        </p:blipFill>
        <p:spPr>
          <a:xfrm>
            <a:off x="5989144" y="2131042"/>
            <a:ext cx="2780952" cy="3057143"/>
          </a:xfrm>
          <a:prstGeom prst="rect">
            <a:avLst/>
          </a:prstGeom>
          <a:ln>
            <a:solidFill>
              <a:schemeClr val="tx1"/>
            </a:solidFill>
          </a:ln>
        </p:spPr>
      </p:pic>
      <p:sp>
        <p:nvSpPr>
          <p:cNvPr id="6" name="TextBox 5"/>
          <p:cNvSpPr txBox="1"/>
          <p:nvPr/>
        </p:nvSpPr>
        <p:spPr>
          <a:xfrm>
            <a:off x="628650" y="1392378"/>
            <a:ext cx="4399987"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Drug Usage by Bottle ID Report allows</a:t>
            </a:r>
          </a:p>
          <a:p>
            <a:r>
              <a:rPr lang="en-US" dirty="0"/>
              <a:t>y</a:t>
            </a:r>
            <a:r>
              <a:rPr lang="en-US" dirty="0" smtClean="0"/>
              <a:t>ou to track usage of a specific Bottle ID, by</a:t>
            </a:r>
          </a:p>
          <a:p>
            <a:r>
              <a:rPr lang="en-US" dirty="0" smtClean="0"/>
              <a:t>Status (Opened or Finished) and Formulation</a:t>
            </a:r>
          </a:p>
          <a:p>
            <a:r>
              <a:rPr lang="en-US" dirty="0"/>
              <a:t>o</a:t>
            </a:r>
            <a:r>
              <a:rPr lang="en-US" dirty="0" smtClean="0"/>
              <a:t>r Active Ingredient. Each bottle has its own </a:t>
            </a:r>
          </a:p>
          <a:p>
            <a:r>
              <a:rPr lang="en-US" dirty="0" smtClean="0"/>
              <a:t>page in the Report.</a:t>
            </a:r>
            <a:endParaRPr lang="en-US" dirty="0"/>
          </a:p>
        </p:txBody>
      </p:sp>
      <p:pic>
        <p:nvPicPr>
          <p:cNvPr id="7" name="Picture 6"/>
          <p:cNvPicPr>
            <a:picLocks noChangeAspect="1"/>
          </p:cNvPicPr>
          <p:nvPr/>
        </p:nvPicPr>
        <p:blipFill>
          <a:blip r:embed="rId3"/>
          <a:stretch>
            <a:fillRect/>
          </a:stretch>
        </p:blipFill>
        <p:spPr>
          <a:xfrm>
            <a:off x="363871" y="2931731"/>
            <a:ext cx="5307227" cy="3625118"/>
          </a:xfrm>
          <a:prstGeom prst="rect">
            <a:avLst/>
          </a:prstGeom>
          <a:ln>
            <a:solidFill>
              <a:schemeClr val="tx1"/>
            </a:solidFill>
          </a:ln>
        </p:spPr>
      </p:pic>
    </p:spTree>
    <p:extLst>
      <p:ext uri="{BB962C8B-B14F-4D97-AF65-F5344CB8AC3E}">
        <p14:creationId xmlns:p14="http://schemas.microsoft.com/office/powerpoint/2010/main" val="1639954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It’s About the Output</a:t>
            </a:r>
            <a:endParaRPr lang="en-GB" dirty="0"/>
          </a:p>
        </p:txBody>
      </p:sp>
      <p:sp>
        <p:nvSpPr>
          <p:cNvPr id="3" name="Tijdelijke aanduiding voor inhoud 2"/>
          <p:cNvSpPr>
            <a:spLocks noGrp="1"/>
          </p:cNvSpPr>
          <p:nvPr>
            <p:ph idx="1"/>
          </p:nvPr>
        </p:nvSpPr>
        <p:spPr/>
        <p:txBody>
          <a:bodyPr>
            <a:normAutofit fontScale="77500" lnSpcReduction="20000"/>
          </a:bodyPr>
          <a:lstStyle/>
          <a:p>
            <a:r>
              <a:rPr lang="en-US" dirty="0"/>
              <a:t>Getting a lot of data entered regarding your animals is not the goal – but getting it back out again in a useable format to help you manage your animal collection is the goal</a:t>
            </a:r>
          </a:p>
          <a:p>
            <a:r>
              <a:rPr lang="en-US" dirty="0" smtClean="0"/>
              <a:t>Under Medical Reports there are 17 Reports available </a:t>
            </a:r>
            <a:r>
              <a:rPr lang="en-US" dirty="0"/>
              <a:t>help you to get this data back out to answer questions and help you with better medical care for your </a:t>
            </a:r>
            <a:r>
              <a:rPr lang="en-US" dirty="0" smtClean="0"/>
              <a:t>animals</a:t>
            </a:r>
          </a:p>
          <a:p>
            <a:r>
              <a:rPr lang="en-US" dirty="0" smtClean="0"/>
              <a:t>Medical </a:t>
            </a:r>
            <a:r>
              <a:rPr lang="en-US" dirty="0"/>
              <a:t>R</a:t>
            </a:r>
            <a:r>
              <a:rPr lang="en-US" dirty="0" smtClean="0"/>
              <a:t>eports </a:t>
            </a:r>
            <a:r>
              <a:rPr lang="en-US" dirty="0"/>
              <a:t>are available at the Local level only. Other institutions cannot run these reports on your collection</a:t>
            </a:r>
          </a:p>
          <a:p>
            <a:r>
              <a:rPr lang="en-US" dirty="0"/>
              <a:t>In addition, in ZIMS you are able to display and sort data inside the application (and often export to print) and this functionality allows you to create almost limitless “report” type </a:t>
            </a:r>
            <a:r>
              <a:rPr lang="en-US" dirty="0" smtClean="0"/>
              <a:t>documents</a:t>
            </a:r>
          </a:p>
          <a:p>
            <a:r>
              <a:rPr lang="en-US" dirty="0" smtClean="0"/>
              <a:t>Exporting the results of your endless search option can also be considered as filtered reports</a:t>
            </a:r>
            <a:endParaRPr lang="en-US" dirty="0"/>
          </a:p>
          <a:p>
            <a:endParaRPr lang="en-GB" dirty="0"/>
          </a:p>
        </p:txBody>
      </p:sp>
    </p:spTree>
    <p:extLst>
      <p:ext uri="{BB962C8B-B14F-4D97-AF65-F5344CB8AC3E}">
        <p14:creationId xmlns:p14="http://schemas.microsoft.com/office/powerpoint/2010/main" val="35040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701676" y="3872628"/>
            <a:ext cx="77724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5" name="Title 2"/>
          <p:cNvSpPr txBox="1">
            <a:spLocks/>
          </p:cNvSpPr>
          <p:nvPr/>
        </p:nvSpPr>
        <p:spPr>
          <a:xfrm>
            <a:off x="722313" y="4406900"/>
            <a:ext cx="7772400" cy="136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t>ZIMS Medical Reports</a:t>
            </a:r>
            <a:endParaRPr lang="en-US" dirty="0"/>
          </a:p>
        </p:txBody>
      </p:sp>
      <p:pic>
        <p:nvPicPr>
          <p:cNvPr id="3074" name="Picture 2" descr="Image result for zoo v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944498"/>
            <a:ext cx="7473134" cy="30662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8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Finding the Medical Reports</a:t>
            </a:r>
            <a:endParaRPr lang="en-GB" dirty="0"/>
          </a:p>
        </p:txBody>
      </p:sp>
      <p:sp>
        <p:nvSpPr>
          <p:cNvPr id="5" name="TextBox 6"/>
          <p:cNvSpPr txBox="1"/>
          <p:nvPr/>
        </p:nvSpPr>
        <p:spPr>
          <a:xfrm>
            <a:off x="5899196" y="3205147"/>
            <a:ext cx="283596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are three ways to </a:t>
            </a:r>
          </a:p>
          <a:p>
            <a:r>
              <a:rPr lang="en-US" dirty="0"/>
              <a:t>f</a:t>
            </a:r>
            <a:r>
              <a:rPr lang="en-US" dirty="0" smtClean="0"/>
              <a:t>ind the Medical reports.</a:t>
            </a:r>
          </a:p>
          <a:p>
            <a:r>
              <a:rPr lang="en-US" dirty="0" smtClean="0"/>
              <a:t>The first is Start &gt; Medical &gt; </a:t>
            </a:r>
          </a:p>
          <a:p>
            <a:r>
              <a:rPr lang="en-US" dirty="0" smtClean="0"/>
              <a:t>Medical Reports.</a:t>
            </a:r>
            <a:endParaRPr lang="en-US" dirty="0"/>
          </a:p>
        </p:txBody>
      </p:sp>
      <p:pic>
        <p:nvPicPr>
          <p:cNvPr id="6" name="Picture 5"/>
          <p:cNvPicPr>
            <a:picLocks noChangeAspect="1"/>
          </p:cNvPicPr>
          <p:nvPr/>
        </p:nvPicPr>
        <p:blipFill>
          <a:blip r:embed="rId2"/>
          <a:stretch>
            <a:fillRect/>
          </a:stretch>
        </p:blipFill>
        <p:spPr>
          <a:xfrm>
            <a:off x="420539" y="2028429"/>
            <a:ext cx="5365446" cy="3379593"/>
          </a:xfrm>
          <a:prstGeom prst="rect">
            <a:avLst/>
          </a:prstGeom>
          <a:ln>
            <a:solidFill>
              <a:schemeClr val="tx1"/>
            </a:solidFill>
          </a:ln>
        </p:spPr>
      </p:pic>
    </p:spTree>
    <p:extLst>
      <p:ext uri="{BB962C8B-B14F-4D97-AF65-F5344CB8AC3E}">
        <p14:creationId xmlns:p14="http://schemas.microsoft.com/office/powerpoint/2010/main" val="91714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Finding the Medical Reports</a:t>
            </a:r>
            <a:endParaRPr lang="en-GB" sz="3600" dirty="0"/>
          </a:p>
        </p:txBody>
      </p:sp>
      <p:sp>
        <p:nvSpPr>
          <p:cNvPr id="5" name="TextBox 4"/>
          <p:cNvSpPr txBox="1"/>
          <p:nvPr/>
        </p:nvSpPr>
        <p:spPr>
          <a:xfrm>
            <a:off x="907868" y="1821476"/>
            <a:ext cx="292432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find the Medical</a:t>
            </a:r>
          </a:p>
          <a:p>
            <a:r>
              <a:rPr lang="en-US" dirty="0" smtClean="0"/>
              <a:t>Reports when you are in the</a:t>
            </a:r>
          </a:p>
          <a:p>
            <a:r>
              <a:rPr lang="en-US" dirty="0" smtClean="0"/>
              <a:t>Medical module at the top of</a:t>
            </a:r>
          </a:p>
          <a:p>
            <a:r>
              <a:rPr lang="en-US" dirty="0" smtClean="0"/>
              <a:t>the Medical Dashboard.</a:t>
            </a:r>
            <a:endParaRPr lang="en-US" dirty="0"/>
          </a:p>
        </p:txBody>
      </p:sp>
      <p:pic>
        <p:nvPicPr>
          <p:cNvPr id="6" name="Picture 5"/>
          <p:cNvPicPr>
            <a:picLocks noChangeAspect="1"/>
          </p:cNvPicPr>
          <p:nvPr/>
        </p:nvPicPr>
        <p:blipFill>
          <a:blip r:embed="rId2"/>
          <a:stretch>
            <a:fillRect/>
          </a:stretch>
        </p:blipFill>
        <p:spPr>
          <a:xfrm>
            <a:off x="4446169" y="1572857"/>
            <a:ext cx="3112871" cy="3980394"/>
          </a:xfrm>
          <a:prstGeom prst="rect">
            <a:avLst/>
          </a:prstGeom>
          <a:ln>
            <a:solidFill>
              <a:schemeClr val="tx1"/>
            </a:solidFill>
          </a:ln>
        </p:spPr>
      </p:pic>
      <p:pic>
        <p:nvPicPr>
          <p:cNvPr id="1026" name="Picture 2" descr="Image result for zoo ve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23" y="3402102"/>
            <a:ext cx="3498566" cy="232813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2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Finding the Medical Reports</a:t>
            </a:r>
            <a:endParaRPr lang="en-GB" sz="3600" dirty="0"/>
          </a:p>
        </p:txBody>
      </p:sp>
      <p:pic>
        <p:nvPicPr>
          <p:cNvPr id="4" name="Picture 3"/>
          <p:cNvPicPr>
            <a:picLocks noChangeAspect="1"/>
          </p:cNvPicPr>
          <p:nvPr/>
        </p:nvPicPr>
        <p:blipFill>
          <a:blip r:embed="rId2"/>
          <a:stretch>
            <a:fillRect/>
          </a:stretch>
        </p:blipFill>
        <p:spPr>
          <a:xfrm>
            <a:off x="422734" y="1540928"/>
            <a:ext cx="6419048" cy="28000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202923" y="2526857"/>
            <a:ext cx="6161905" cy="2219048"/>
          </a:xfrm>
          <a:prstGeom prst="rect">
            <a:avLst/>
          </a:prstGeom>
          <a:ln>
            <a:solidFill>
              <a:schemeClr val="tx1"/>
            </a:solidFill>
          </a:ln>
        </p:spPr>
      </p:pic>
      <p:cxnSp>
        <p:nvCxnSpPr>
          <p:cNvPr id="6" name="Straight Arrow Connector 6"/>
          <p:cNvCxnSpPr/>
          <p:nvPr/>
        </p:nvCxnSpPr>
        <p:spPr>
          <a:xfrm>
            <a:off x="3431177" y="2134063"/>
            <a:ext cx="2001561" cy="53796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a:off x="763035" y="4853970"/>
            <a:ext cx="7681013"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are in the Husbandry Record for an animal you can also select Medical</a:t>
            </a:r>
          </a:p>
          <a:p>
            <a:r>
              <a:rPr lang="en-US" dirty="0" smtClean="0"/>
              <a:t>Records from the Details tab. This will open any Medical records for that animal </a:t>
            </a:r>
          </a:p>
          <a:p>
            <a:r>
              <a:rPr lang="en-US" dirty="0" smtClean="0"/>
              <a:t>and Medical Reports is available at the top of the Dashboard. You will still need</a:t>
            </a:r>
          </a:p>
          <a:p>
            <a:r>
              <a:rPr lang="en-US" dirty="0" smtClean="0"/>
              <a:t>to select an animal for the Report even though you have an animal in focus.</a:t>
            </a:r>
            <a:endParaRPr lang="en-US" dirty="0"/>
          </a:p>
        </p:txBody>
      </p:sp>
    </p:spTree>
    <p:extLst>
      <p:ext uri="{BB962C8B-B14F-4D97-AF65-F5344CB8AC3E}">
        <p14:creationId xmlns:p14="http://schemas.microsoft.com/office/powerpoint/2010/main" val="392599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Recent Data</a:t>
            </a:r>
            <a:endParaRPr lang="en-GB" sz="4000" dirty="0"/>
          </a:p>
        </p:txBody>
      </p:sp>
      <p:pic>
        <p:nvPicPr>
          <p:cNvPr id="4" name="Picture 3"/>
          <p:cNvPicPr>
            <a:picLocks noChangeAspect="1"/>
          </p:cNvPicPr>
          <p:nvPr/>
        </p:nvPicPr>
        <p:blipFill>
          <a:blip r:embed="rId2"/>
          <a:stretch>
            <a:fillRect/>
          </a:stretch>
        </p:blipFill>
        <p:spPr>
          <a:xfrm>
            <a:off x="987685" y="1523248"/>
            <a:ext cx="4971429" cy="1600000"/>
          </a:xfrm>
          <a:prstGeom prst="rect">
            <a:avLst/>
          </a:prstGeom>
          <a:ln>
            <a:solidFill>
              <a:schemeClr val="tx1"/>
            </a:solidFill>
          </a:ln>
        </p:spPr>
      </p:pic>
      <p:sp>
        <p:nvSpPr>
          <p:cNvPr id="5" name="TextBox 4"/>
          <p:cNvSpPr txBox="1"/>
          <p:nvPr/>
        </p:nvSpPr>
        <p:spPr>
          <a:xfrm>
            <a:off x="987685" y="3454146"/>
            <a:ext cx="7292766"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running your Reports it is important to take into consideration</a:t>
            </a:r>
          </a:p>
          <a:p>
            <a:r>
              <a:rPr lang="en-US" dirty="0"/>
              <a:t>t</a:t>
            </a:r>
            <a:r>
              <a:rPr lang="en-US" dirty="0" smtClean="0"/>
              <a:t>hat recently entered data may not appear on reports for 3 minutes</a:t>
            </a:r>
          </a:p>
          <a:p>
            <a:r>
              <a:rPr lang="en-US" dirty="0"/>
              <a:t>a</a:t>
            </a:r>
            <a:r>
              <a:rPr lang="en-US" dirty="0" smtClean="0"/>
              <a:t>fter it was entered. This is because most reports are on different servers</a:t>
            </a:r>
          </a:p>
          <a:p>
            <a:r>
              <a:rPr lang="en-US" dirty="0"/>
              <a:t>t</a:t>
            </a:r>
            <a:r>
              <a:rPr lang="en-US" dirty="0" smtClean="0"/>
              <a:t>han the ZIMS data entry server. Different servers are used so when reports </a:t>
            </a:r>
          </a:p>
          <a:p>
            <a:r>
              <a:rPr lang="en-US" dirty="0" smtClean="0"/>
              <a:t>are run they do not affect the speed of ZIMS and it may take this time for</a:t>
            </a:r>
          </a:p>
          <a:p>
            <a:r>
              <a:rPr lang="en-US" dirty="0" smtClean="0"/>
              <a:t>the request to be uploaded to the report server. Your report results may </a:t>
            </a:r>
          </a:p>
          <a:p>
            <a:r>
              <a:rPr lang="en-US" dirty="0" smtClean="0"/>
              <a:t>not be accurate if you do not allow that time for processing.</a:t>
            </a:r>
            <a:endParaRPr lang="en-US" dirty="0"/>
          </a:p>
        </p:txBody>
      </p:sp>
      <p:pic>
        <p:nvPicPr>
          <p:cNvPr id="2050" name="Picture 2" descr="Image result for waiting image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203" y="365126"/>
            <a:ext cx="1898247" cy="28652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0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Look at the Report Filters!</a:t>
            </a:r>
            <a:endParaRPr lang="en-GB" sz="4000" dirty="0"/>
          </a:p>
        </p:txBody>
      </p:sp>
      <p:pic>
        <p:nvPicPr>
          <p:cNvPr id="4" name="Picture 4"/>
          <p:cNvPicPr>
            <a:picLocks noChangeAspect="1"/>
          </p:cNvPicPr>
          <p:nvPr/>
        </p:nvPicPr>
        <p:blipFill>
          <a:blip r:embed="rId2"/>
          <a:stretch>
            <a:fillRect/>
          </a:stretch>
        </p:blipFill>
        <p:spPr>
          <a:xfrm>
            <a:off x="1122886" y="1414052"/>
            <a:ext cx="3044192" cy="2897778"/>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4535637" y="1414051"/>
            <a:ext cx="3543255" cy="2897778"/>
          </a:xfrm>
          <a:prstGeom prst="rect">
            <a:avLst/>
          </a:prstGeom>
          <a:ln>
            <a:solidFill>
              <a:schemeClr val="tx1"/>
            </a:solidFill>
          </a:ln>
        </p:spPr>
      </p:pic>
      <p:sp>
        <p:nvSpPr>
          <p:cNvPr id="6" name="TextBox 6"/>
          <p:cNvSpPr txBox="1"/>
          <p:nvPr/>
        </p:nvSpPr>
        <p:spPr>
          <a:xfrm>
            <a:off x="557795" y="4469669"/>
            <a:ext cx="7957555" cy="1169551"/>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It is very important to look at all the filters available for your Reports. Common filters are dates and taxonomy, but many reports have multiple fields to help you filter the report to obtain the desired information without a lot of information that you do not need. You can see above that the filters for the Samples/Tests/Results Report on the left has different filters than the Active Prescription/Treatments Report on the right. If you do not correctly filter your reports the results may be misleading and incorrect.</a:t>
            </a:r>
            <a:endParaRPr lang="en-US" sz="1400" dirty="0"/>
          </a:p>
        </p:txBody>
      </p:sp>
    </p:spTree>
    <p:extLst>
      <p:ext uri="{BB962C8B-B14F-4D97-AF65-F5344CB8AC3E}">
        <p14:creationId xmlns:p14="http://schemas.microsoft.com/office/powerpoint/2010/main" val="1939484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err="1"/>
              <a:t>Favourite</a:t>
            </a:r>
            <a:r>
              <a:rPr lang="en-US" sz="4000" dirty="0"/>
              <a:t> Search Filters</a:t>
            </a:r>
            <a:endParaRPr lang="en-GB" sz="4000" dirty="0"/>
          </a:p>
        </p:txBody>
      </p:sp>
      <p:pic>
        <p:nvPicPr>
          <p:cNvPr id="4" name="Picture 7"/>
          <p:cNvPicPr>
            <a:picLocks noChangeAspect="1"/>
          </p:cNvPicPr>
          <p:nvPr/>
        </p:nvPicPr>
        <p:blipFill>
          <a:blip r:embed="rId2"/>
          <a:stretch>
            <a:fillRect/>
          </a:stretch>
        </p:blipFill>
        <p:spPr>
          <a:xfrm>
            <a:off x="228600" y="1384300"/>
            <a:ext cx="4933333" cy="33904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86261" y="1672134"/>
            <a:ext cx="3904762" cy="1485714"/>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029200" y="3216585"/>
            <a:ext cx="3200000" cy="1380952"/>
          </a:xfrm>
          <a:prstGeom prst="rect">
            <a:avLst/>
          </a:prstGeom>
          <a:ln>
            <a:solidFill>
              <a:schemeClr val="tx1"/>
            </a:solidFill>
          </a:ln>
        </p:spPr>
      </p:pic>
      <p:sp>
        <p:nvSpPr>
          <p:cNvPr id="7" name="TextBox 6"/>
          <p:cNvSpPr txBox="1"/>
          <p:nvPr/>
        </p:nvSpPr>
        <p:spPr>
          <a:xfrm>
            <a:off x="609614" y="4597537"/>
            <a:ext cx="761958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 great time saver is to create </a:t>
            </a:r>
            <a:r>
              <a:rPr lang="en-US" dirty="0" err="1" smtClean="0"/>
              <a:t>Favourite</a:t>
            </a:r>
            <a:r>
              <a:rPr lang="en-US" dirty="0" smtClean="0"/>
              <a:t> Search Filters for commonly selected</a:t>
            </a:r>
          </a:p>
          <a:p>
            <a:r>
              <a:rPr lang="en-US" dirty="0"/>
              <a:t>f</a:t>
            </a:r>
            <a:r>
              <a:rPr lang="en-US" dirty="0" smtClean="0"/>
              <a:t>ilters for your Reports. Complete the filters as desired and select the Save icon.</a:t>
            </a:r>
          </a:p>
          <a:p>
            <a:r>
              <a:rPr lang="en-US" dirty="0" smtClean="0"/>
              <a:t>Name the filter as you wish. It can then be selected from the dropdown list and</a:t>
            </a:r>
          </a:p>
          <a:p>
            <a:r>
              <a:rPr lang="en-US" dirty="0" smtClean="0"/>
              <a:t>your desired filters will prefill but can be edited.</a:t>
            </a:r>
            <a:endParaRPr lang="en-US" dirty="0"/>
          </a:p>
        </p:txBody>
      </p:sp>
    </p:spTree>
    <p:extLst>
      <p:ext uri="{BB962C8B-B14F-4D97-AF65-F5344CB8AC3E}">
        <p14:creationId xmlns:p14="http://schemas.microsoft.com/office/powerpoint/2010/main" val="3221066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385914BA-BDD6-4023-97BF-A294288CD69C}"/>
</file>

<file path=customXml/itemProps2.xml><?xml version="1.0" encoding="utf-8"?>
<ds:datastoreItem xmlns:ds="http://schemas.openxmlformats.org/officeDocument/2006/customXml" ds:itemID="{089BF0CB-589A-4826-ADF1-790587376E52}"/>
</file>

<file path=customXml/itemProps3.xml><?xml version="1.0" encoding="utf-8"?>
<ds:datastoreItem xmlns:ds="http://schemas.openxmlformats.org/officeDocument/2006/customXml" ds:itemID="{4F7B3862-71AD-404B-94BC-26CDAEA39EC8}"/>
</file>

<file path=docProps/app.xml><?xml version="1.0" encoding="utf-8"?>
<Properties xmlns="http://schemas.openxmlformats.org/officeDocument/2006/extended-properties" xmlns:vt="http://schemas.openxmlformats.org/officeDocument/2006/docPropsVTypes">
  <Template/>
  <TotalTime>952</TotalTime>
  <Words>1631</Words>
  <Application>Microsoft Office PowerPoint</Application>
  <PresentationFormat>On-screen Show (4:3)</PresentationFormat>
  <Paragraphs>200</Paragraphs>
  <Slides>30</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30</vt:i4>
      </vt:variant>
    </vt:vector>
  </HeadingPairs>
  <TitlesOfParts>
    <vt:vector size="48"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Updates!</vt:lpstr>
      <vt:lpstr>It’s About the Output</vt:lpstr>
      <vt:lpstr>Finding the Medical Reports</vt:lpstr>
      <vt:lpstr>Finding the Medical Reports</vt:lpstr>
      <vt:lpstr>Finding the Medical Reports</vt:lpstr>
      <vt:lpstr>Recent Data</vt:lpstr>
      <vt:lpstr>Look at the Report Filters!</vt:lpstr>
      <vt:lpstr>Favourite Search Filters</vt:lpstr>
      <vt:lpstr>Re-running a Report</vt:lpstr>
      <vt:lpstr>Printing and Exporting Reports</vt:lpstr>
      <vt:lpstr>Complete Medical History Report</vt:lpstr>
      <vt:lpstr>From Dashboard</vt:lpstr>
      <vt:lpstr>Medical Caseload Management Report</vt:lpstr>
      <vt:lpstr>Calendar Items Report</vt:lpstr>
      <vt:lpstr>Anesthesia Summary Report</vt:lpstr>
      <vt:lpstr>Sample Request Report</vt:lpstr>
      <vt:lpstr>Samples/Tests/Results Report</vt:lpstr>
      <vt:lpstr>Specified Test Report</vt:lpstr>
      <vt:lpstr>Medical Test Spreadsheet Report</vt:lpstr>
      <vt:lpstr>Weight Monitoring Report</vt:lpstr>
      <vt:lpstr>Daily Medical Activity Summary Report</vt:lpstr>
      <vt:lpstr>Pathology Case Report</vt:lpstr>
      <vt:lpstr>Unresolved Medical Issues Report</vt:lpstr>
      <vt:lpstr>Active Prescriptions/ Treatments Report</vt:lpstr>
      <vt:lpstr>Medical Metrics Report</vt:lpstr>
      <vt:lpstr>Clinical Note File Copy</vt:lpstr>
      <vt:lpstr>Pharmacy Inventory Report</vt:lpstr>
      <vt:lpstr>Drug Usage by Bottle ID Report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57</cp:revision>
  <dcterms:created xsi:type="dcterms:W3CDTF">2016-07-26T18:48:10Z</dcterms:created>
  <dcterms:modified xsi:type="dcterms:W3CDTF">2019-08-28T13:34:18Z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115100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2018-07-03T04:22:40+00:00</vt:lpwstr>
  </property>
</Properties>
</file>