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7.xml" ContentType="application/vnd.openxmlformats-officedocument.theme+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8.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10.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1.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2.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theme/theme13.xml" ContentType="application/vnd.openxmlformats-officedocument.theme+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14.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5.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4"/>
    <p:sldMasterId id="2147483682" r:id="rId5"/>
    <p:sldMasterId id="2147483692" r:id="rId6"/>
    <p:sldMasterId id="2147483702" r:id="rId7"/>
    <p:sldMasterId id="2147483712" r:id="rId8"/>
    <p:sldMasterId id="2147483722" r:id="rId9"/>
    <p:sldMasterId id="2147483732" r:id="rId10"/>
    <p:sldMasterId id="2147483742" r:id="rId11"/>
    <p:sldMasterId id="2147483752" r:id="rId12"/>
    <p:sldMasterId id="2147483762" r:id="rId13"/>
    <p:sldMasterId id="2147483772" r:id="rId14"/>
    <p:sldMasterId id="2147483782" r:id="rId15"/>
    <p:sldMasterId id="2147483792" r:id="rId16"/>
    <p:sldMasterId id="2147483802" r:id="rId17"/>
    <p:sldMasterId id="2147483812" r:id="rId18"/>
    <p:sldMasterId id="2147483822" r:id="rId19"/>
  </p:sldMasterIdLst>
  <p:notesMasterIdLst>
    <p:notesMasterId r:id="rId40"/>
  </p:notesMasterIdLst>
  <p:sldIdLst>
    <p:sldId id="307" r:id="rId20"/>
    <p:sldId id="391" r:id="rId21"/>
    <p:sldId id="389" r:id="rId22"/>
    <p:sldId id="393" r:id="rId23"/>
    <p:sldId id="320" r:id="rId24"/>
    <p:sldId id="322" r:id="rId25"/>
    <p:sldId id="329" r:id="rId26"/>
    <p:sldId id="398" r:id="rId27"/>
    <p:sldId id="396" r:id="rId28"/>
    <p:sldId id="323" r:id="rId29"/>
    <p:sldId id="397" r:id="rId30"/>
    <p:sldId id="395" r:id="rId31"/>
    <p:sldId id="335" r:id="rId32"/>
    <p:sldId id="390" r:id="rId33"/>
    <p:sldId id="394" r:id="rId34"/>
    <p:sldId id="346" r:id="rId35"/>
    <p:sldId id="347" r:id="rId36"/>
    <p:sldId id="348" r:id="rId37"/>
    <p:sldId id="349" r:id="rId38"/>
    <p:sldId id="392" r:id="rId39"/>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49" userDrawn="1">
          <p15:clr>
            <a:srgbClr val="A4A3A4"/>
          </p15:clr>
        </p15:guide>
        <p15:guide id="2" pos="222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276" autoAdjust="0"/>
  </p:normalViewPr>
  <p:slideViewPr>
    <p:cSldViewPr>
      <p:cViewPr varScale="1">
        <p:scale>
          <a:sx n="72" d="100"/>
          <a:sy n="72" d="100"/>
        </p:scale>
        <p:origin x="466" y="62"/>
      </p:cViewPr>
      <p:guideLst>
        <p:guide orient="horz" pos="2160"/>
        <p:guide pos="2880"/>
      </p:guideLst>
    </p:cSldViewPr>
  </p:slideViewPr>
  <p:notesTextViewPr>
    <p:cViewPr>
      <p:scale>
        <a:sx n="3" d="2"/>
        <a:sy n="3" d="2"/>
      </p:scale>
      <p:origin x="0" y="0"/>
    </p:cViewPr>
  </p:notesTextViewPr>
  <p:sorterViewPr>
    <p:cViewPr varScale="1">
      <p:scale>
        <a:sx n="100" d="100"/>
        <a:sy n="100" d="100"/>
      </p:scale>
      <p:origin x="0" y="0"/>
    </p:cViewPr>
  </p:sorterViewPr>
  <p:notesViewPr>
    <p:cSldViewPr>
      <p:cViewPr varScale="1">
        <p:scale>
          <a:sx n="57" d="100"/>
          <a:sy n="57" d="100"/>
        </p:scale>
        <p:origin x="2832" y="72"/>
      </p:cViewPr>
      <p:guideLst>
        <p:guide orient="horz" pos="2949"/>
        <p:guide pos="222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74AE84AA-670B-49DE-82A8-837960F3D05F}" type="datetimeFigureOut">
              <a:rPr lang="en-US" smtClean="0"/>
              <a:t>8/19/2019</a:t>
            </a:fld>
            <a:endParaRPr lang="en-US"/>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3296"/>
            <a:ext cx="3066733" cy="468154"/>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6"/>
            <a:ext cx="3066733" cy="468154"/>
          </a:xfrm>
          <a:prstGeom prst="rect">
            <a:avLst/>
          </a:prstGeom>
        </p:spPr>
        <p:txBody>
          <a:bodyPr vert="horz" lIns="93936" tIns="46968" rIns="93936" bIns="46968" rtlCol="0" anchor="b"/>
          <a:lstStyle>
            <a:lvl1pPr algn="r">
              <a:defRPr sz="1200"/>
            </a:lvl1pPr>
          </a:lstStyle>
          <a:p>
            <a:fld id="{DF0CDF76-1BBC-4AB6-B245-1E493140C866}" type="slidenum">
              <a:rPr lang="en-US" smtClean="0"/>
              <a:t>‹#›</a:t>
            </a:fld>
            <a:endParaRPr lang="en-US"/>
          </a:p>
        </p:txBody>
      </p:sp>
    </p:spTree>
    <p:extLst>
      <p:ext uri="{BB962C8B-B14F-4D97-AF65-F5344CB8AC3E}">
        <p14:creationId xmlns:p14="http://schemas.microsoft.com/office/powerpoint/2010/main" val="3728689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F0CDF76-1BBC-4AB6-B245-1E493140C866}" type="slidenum">
              <a:rPr lang="en-US" smtClean="0"/>
              <a:t>1</a:t>
            </a:fld>
            <a:endParaRPr lang="en-US"/>
          </a:p>
        </p:txBody>
      </p:sp>
    </p:spTree>
    <p:extLst>
      <p:ext uri="{BB962C8B-B14F-4D97-AF65-F5344CB8AC3E}">
        <p14:creationId xmlns:p14="http://schemas.microsoft.com/office/powerpoint/2010/main" val="28999284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0CDF76-1BBC-4AB6-B245-1E493140C866}" type="slidenum">
              <a:rPr lang="en-US" smtClean="0"/>
              <a:t>8</a:t>
            </a:fld>
            <a:endParaRPr lang="en-US"/>
          </a:p>
        </p:txBody>
      </p:sp>
    </p:spTree>
    <p:extLst>
      <p:ext uri="{BB962C8B-B14F-4D97-AF65-F5344CB8AC3E}">
        <p14:creationId xmlns:p14="http://schemas.microsoft.com/office/powerpoint/2010/main" val="29505877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6AFC7-18CE-4C59-8428-091FD9A15DE8}" type="slidenum">
              <a:rPr lang="en-US" smtClean="0"/>
              <a:t>‹#›</a:t>
            </a:fld>
            <a:endParaRPr lang="en-US"/>
          </a:p>
        </p:txBody>
      </p:sp>
    </p:spTree>
    <p:extLst>
      <p:ext uri="{BB962C8B-B14F-4D97-AF65-F5344CB8AC3E}">
        <p14:creationId xmlns:p14="http://schemas.microsoft.com/office/powerpoint/2010/main" val="3077914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5876830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0498581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3212315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5903260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1527340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6708155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1744999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8650512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0675207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87646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29337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023930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2740909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2867403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124382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1550049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5875285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715984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3453917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4838754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0899938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334449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7294968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6482243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2668116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2484814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0286239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672356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4480977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9316948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3459969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5246560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94824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0223266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6965201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1343603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9661291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2174898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7393713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2101526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05379806"/>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675894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9337647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352759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4696131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29771956"/>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9557578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0947802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2958752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26510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832437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244026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329223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0680711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95307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6AFC7-18CE-4C59-8428-091FD9A15DE8}" type="slidenum">
              <a:rPr lang="en-US" smtClean="0"/>
              <a:t>‹#›</a:t>
            </a:fld>
            <a:endParaRPr lang="en-US"/>
          </a:p>
        </p:txBody>
      </p:sp>
    </p:spTree>
    <p:extLst>
      <p:ext uri="{BB962C8B-B14F-4D97-AF65-F5344CB8AC3E}">
        <p14:creationId xmlns:p14="http://schemas.microsoft.com/office/powerpoint/2010/main" val="1918024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121561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28678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913134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467730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1119321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7496150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144747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772146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291089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26626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F6AFC7-18CE-4C59-8428-091FD9A15DE8}" type="slidenum">
              <a:rPr lang="en-US" smtClean="0"/>
              <a:t>‹#›</a:t>
            </a:fld>
            <a:endParaRPr lang="en-US"/>
          </a:p>
        </p:txBody>
      </p:sp>
    </p:spTree>
    <p:extLst>
      <p:ext uri="{BB962C8B-B14F-4D97-AF65-F5344CB8AC3E}">
        <p14:creationId xmlns:p14="http://schemas.microsoft.com/office/powerpoint/2010/main" val="31167674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951169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2799450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644456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710078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52020917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9901730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4709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6508507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253876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1302131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6AFC7-18CE-4C59-8428-091FD9A15DE8}" type="slidenum">
              <a:rPr lang="en-US" smtClean="0"/>
              <a:t>‹#›</a:t>
            </a:fld>
            <a:endParaRPr lang="en-US"/>
          </a:p>
        </p:txBody>
      </p:sp>
    </p:spTree>
    <p:extLst>
      <p:ext uri="{BB962C8B-B14F-4D97-AF65-F5344CB8AC3E}">
        <p14:creationId xmlns:p14="http://schemas.microsoft.com/office/powerpoint/2010/main" val="9194304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959107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07349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6591816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098564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07290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2238916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27364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3435812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45177539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43961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F6AFC7-18CE-4C59-8428-091FD9A15DE8}" type="slidenum">
              <a:rPr lang="en-US" smtClean="0"/>
              <a:t>‹#›</a:t>
            </a:fld>
            <a:endParaRPr lang="en-US"/>
          </a:p>
        </p:txBody>
      </p:sp>
    </p:spTree>
    <p:extLst>
      <p:ext uri="{BB962C8B-B14F-4D97-AF65-F5344CB8AC3E}">
        <p14:creationId xmlns:p14="http://schemas.microsoft.com/office/powerpoint/2010/main" val="27982188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8628162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715548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777917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913461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4211239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2725089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1942872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624325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2492580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16213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F6AFC7-18CE-4C59-8428-091FD9A15DE8}" type="slidenum">
              <a:rPr lang="en-US" smtClean="0"/>
              <a:t>‹#›</a:t>
            </a:fld>
            <a:endParaRPr lang="en-US"/>
          </a:p>
        </p:txBody>
      </p:sp>
    </p:spTree>
    <p:extLst>
      <p:ext uri="{BB962C8B-B14F-4D97-AF65-F5344CB8AC3E}">
        <p14:creationId xmlns:p14="http://schemas.microsoft.com/office/powerpoint/2010/main" val="228553173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5455483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562819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0772409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1626222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37549221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1176437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745678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958645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54174688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462660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F6AFC7-18CE-4C59-8428-091FD9A15DE8}" type="slidenum">
              <a:rPr lang="en-US" smtClean="0"/>
              <a:t>‹#›</a:t>
            </a:fld>
            <a:endParaRPr lang="en-US"/>
          </a:p>
        </p:txBody>
      </p:sp>
    </p:spTree>
    <p:extLst>
      <p:ext uri="{BB962C8B-B14F-4D97-AF65-F5344CB8AC3E}">
        <p14:creationId xmlns:p14="http://schemas.microsoft.com/office/powerpoint/2010/main" val="31828514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6845788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037410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3472196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2302534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7839534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0783269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4836739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0067548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23533414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744561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6AFC7-18CE-4C59-8428-091FD9A15DE8}" type="slidenum">
              <a:rPr lang="en-US" smtClean="0"/>
              <a:t>‹#›</a:t>
            </a:fld>
            <a:endParaRPr lang="en-US"/>
          </a:p>
        </p:txBody>
      </p:sp>
    </p:spTree>
    <p:extLst>
      <p:ext uri="{BB962C8B-B14F-4D97-AF65-F5344CB8AC3E}">
        <p14:creationId xmlns:p14="http://schemas.microsoft.com/office/powerpoint/2010/main" val="239261346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7375743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8634670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572719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10824296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0629010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73087166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30467196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56350377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676410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87893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F6AFC7-18CE-4C59-8428-091FD9A15DE8}" type="slidenum">
              <a:rPr lang="en-US" smtClean="0"/>
              <a:t>‹#›</a:t>
            </a:fld>
            <a:endParaRPr lang="en-US"/>
          </a:p>
        </p:txBody>
      </p:sp>
    </p:spTree>
    <p:extLst>
      <p:ext uri="{BB962C8B-B14F-4D97-AF65-F5344CB8AC3E}">
        <p14:creationId xmlns:p14="http://schemas.microsoft.com/office/powerpoint/2010/main" val="162578633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85660277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1000496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783FB76-7418-4AE9-B270-0509E432ACFA}"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5653396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83FB76-7418-4AE9-B270-0509E432ACFA}" type="datetimeFigureOut">
              <a:rPr lang="en-US" smtClean="0"/>
              <a:t>8/19/2019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43482002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783FB76-7418-4AE9-B270-0509E432ACFA}"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8365852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783FB76-7418-4AE9-B270-0509E432ACFA}" type="datetimeFigureOut">
              <a:rPr lang="en-US" smtClean="0"/>
              <a:t>8/19/2019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67879880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783FB76-7418-4AE9-B270-0509E432ACFA}" type="datetimeFigureOut">
              <a:rPr lang="en-US" smtClean="0"/>
              <a:t>8/19/2019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26363657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83FB76-7418-4AE9-B270-0509E432ACFA}" type="datetimeFigureOut">
              <a:rPr lang="en-US" smtClean="0"/>
              <a:t>8/19/2019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10536917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82699844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783FB76-7418-4AE9-B270-0509E432ACFA}" type="datetimeFigureOut">
              <a:rPr lang="en-US" smtClean="0"/>
              <a:t>8/19/2019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1A12E6A-C85A-496C-95D0-8B82A2649983}" type="slidenum">
              <a:rPr lang="en-US" smtClean="0"/>
              <a:t>‹#›</a:t>
            </a:fld>
            <a:endParaRPr lang="en-US"/>
          </a:p>
        </p:txBody>
      </p:sp>
    </p:spTree>
    <p:extLst>
      <p:ext uri="{BB962C8B-B14F-4D97-AF65-F5344CB8AC3E}">
        <p14:creationId xmlns:p14="http://schemas.microsoft.com/office/powerpoint/2010/main" val="39415900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9.xml"/><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image" Target="../media/image1.png"/><Relationship Id="rId2" Type="http://schemas.openxmlformats.org/officeDocument/2006/relationships/slideLayout" Target="../slideLayouts/slideLayout83.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image" Target="../media/image9.jpeg"/><Relationship Id="rId5" Type="http://schemas.openxmlformats.org/officeDocument/2006/relationships/slideLayout" Target="../slideLayouts/slideLayout86.xml"/><Relationship Id="rId10" Type="http://schemas.openxmlformats.org/officeDocument/2006/relationships/theme" Target="../theme/theme10.xml"/><Relationship Id="rId4" Type="http://schemas.openxmlformats.org/officeDocument/2006/relationships/slideLayout" Target="../slideLayouts/slideLayout85.xml"/><Relationship Id="rId9" Type="http://schemas.openxmlformats.org/officeDocument/2006/relationships/slideLayout" Target="../slideLayouts/slideLayout9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8.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image" Target="../media/image1.png"/><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image" Target="../media/image10.jpeg"/><Relationship Id="rId5" Type="http://schemas.openxmlformats.org/officeDocument/2006/relationships/slideLayout" Target="../slideLayouts/slideLayout95.xml"/><Relationship Id="rId10" Type="http://schemas.openxmlformats.org/officeDocument/2006/relationships/theme" Target="../theme/theme11.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image" Target="../media/image1.png"/><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image" Target="../media/image11.jpeg"/><Relationship Id="rId5" Type="http://schemas.openxmlformats.org/officeDocument/2006/relationships/slideLayout" Target="../slideLayouts/slideLayout104.xml"/><Relationship Id="rId10" Type="http://schemas.openxmlformats.org/officeDocument/2006/relationships/theme" Target="../theme/theme12.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image" Target="../media/image1.png"/><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image" Target="../media/image12.jpeg"/><Relationship Id="rId5" Type="http://schemas.openxmlformats.org/officeDocument/2006/relationships/slideLayout" Target="../slideLayouts/slideLayout113.xml"/><Relationship Id="rId10" Type="http://schemas.openxmlformats.org/officeDocument/2006/relationships/theme" Target="../theme/theme13.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25.xml"/><Relationship Id="rId3" Type="http://schemas.openxmlformats.org/officeDocument/2006/relationships/slideLayout" Target="../slideLayouts/slideLayout120.xml"/><Relationship Id="rId7" Type="http://schemas.openxmlformats.org/officeDocument/2006/relationships/slideLayout" Target="../slideLayouts/slideLayout124.xml"/><Relationship Id="rId12" Type="http://schemas.openxmlformats.org/officeDocument/2006/relationships/image" Target="../media/image1.png"/><Relationship Id="rId2" Type="http://schemas.openxmlformats.org/officeDocument/2006/relationships/slideLayout" Target="../slideLayouts/slideLayout119.xml"/><Relationship Id="rId1" Type="http://schemas.openxmlformats.org/officeDocument/2006/relationships/slideLayout" Target="../slideLayouts/slideLayout118.xml"/><Relationship Id="rId6" Type="http://schemas.openxmlformats.org/officeDocument/2006/relationships/slideLayout" Target="../slideLayouts/slideLayout123.xml"/><Relationship Id="rId11" Type="http://schemas.openxmlformats.org/officeDocument/2006/relationships/image" Target="../media/image13.jpeg"/><Relationship Id="rId5" Type="http://schemas.openxmlformats.org/officeDocument/2006/relationships/slideLayout" Target="../slideLayouts/slideLayout122.xml"/><Relationship Id="rId10" Type="http://schemas.openxmlformats.org/officeDocument/2006/relationships/theme" Target="../theme/theme14.xml"/><Relationship Id="rId4" Type="http://schemas.openxmlformats.org/officeDocument/2006/relationships/slideLayout" Target="../slideLayouts/slideLayout121.xml"/><Relationship Id="rId9" Type="http://schemas.openxmlformats.org/officeDocument/2006/relationships/slideLayout" Target="../slideLayouts/slideLayout12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34.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image" Target="../media/image1.png"/><Relationship Id="rId2" Type="http://schemas.openxmlformats.org/officeDocument/2006/relationships/slideLayout" Target="../slideLayouts/slideLayout128.xml"/><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image" Target="../media/image14.jpeg"/><Relationship Id="rId5" Type="http://schemas.openxmlformats.org/officeDocument/2006/relationships/slideLayout" Target="../slideLayouts/slideLayout131.xml"/><Relationship Id="rId10" Type="http://schemas.openxmlformats.org/officeDocument/2006/relationships/theme" Target="../theme/theme15.xml"/><Relationship Id="rId4" Type="http://schemas.openxmlformats.org/officeDocument/2006/relationships/slideLayout" Target="../slideLayouts/slideLayout130.xml"/><Relationship Id="rId9" Type="http://schemas.openxmlformats.org/officeDocument/2006/relationships/slideLayout" Target="../slideLayouts/slideLayout13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43.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image" Target="../media/image1.png"/><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image" Target="../media/image15.jpeg"/><Relationship Id="rId5" Type="http://schemas.openxmlformats.org/officeDocument/2006/relationships/slideLayout" Target="../slideLayouts/slideLayout140.xml"/><Relationship Id="rId10" Type="http://schemas.openxmlformats.org/officeDocument/2006/relationships/theme" Target="../theme/theme16.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1.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2.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image" Target="../media/image3.jpeg"/><Relationship Id="rId5" Type="http://schemas.openxmlformats.org/officeDocument/2006/relationships/slideLayout" Target="../slideLayouts/slideLayout32.xml"/><Relationship Id="rId10" Type="http://schemas.openxmlformats.org/officeDocument/2006/relationships/theme" Target="../theme/theme4.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image" Target="../media/image1.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image" Target="../media/image4.jpeg"/><Relationship Id="rId5" Type="http://schemas.openxmlformats.org/officeDocument/2006/relationships/slideLayout" Target="../slideLayouts/slideLayout41.xml"/><Relationship Id="rId10" Type="http://schemas.openxmlformats.org/officeDocument/2006/relationships/theme" Target="../theme/theme5.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image" Target="../media/image1.png"/><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image" Target="../media/image5.jpeg"/><Relationship Id="rId5" Type="http://schemas.openxmlformats.org/officeDocument/2006/relationships/slideLayout" Target="../slideLayouts/slideLayout50.xml"/><Relationship Id="rId10" Type="http://schemas.openxmlformats.org/officeDocument/2006/relationships/theme" Target="../theme/theme6.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image" Target="../media/image1.png"/><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image" Target="../media/image6.png"/><Relationship Id="rId5" Type="http://schemas.openxmlformats.org/officeDocument/2006/relationships/slideLayout" Target="../slideLayouts/slideLayout59.xml"/><Relationship Id="rId10" Type="http://schemas.openxmlformats.org/officeDocument/2006/relationships/theme" Target="../theme/theme7.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1.xml"/><Relationship Id="rId3" Type="http://schemas.openxmlformats.org/officeDocument/2006/relationships/slideLayout" Target="../slideLayouts/slideLayout66.xml"/><Relationship Id="rId7" Type="http://schemas.openxmlformats.org/officeDocument/2006/relationships/slideLayout" Target="../slideLayouts/slideLayout70.xml"/><Relationship Id="rId12" Type="http://schemas.openxmlformats.org/officeDocument/2006/relationships/image" Target="../media/image1.png"/><Relationship Id="rId2" Type="http://schemas.openxmlformats.org/officeDocument/2006/relationships/slideLayout" Target="../slideLayouts/slideLayout65.xml"/><Relationship Id="rId1" Type="http://schemas.openxmlformats.org/officeDocument/2006/relationships/slideLayout" Target="../slideLayouts/slideLayout64.xml"/><Relationship Id="rId6" Type="http://schemas.openxmlformats.org/officeDocument/2006/relationships/slideLayout" Target="../slideLayouts/slideLayout69.xml"/><Relationship Id="rId11" Type="http://schemas.openxmlformats.org/officeDocument/2006/relationships/image" Target="../media/image7.jpeg"/><Relationship Id="rId5" Type="http://schemas.openxmlformats.org/officeDocument/2006/relationships/slideLayout" Target="../slideLayouts/slideLayout68.xml"/><Relationship Id="rId10" Type="http://schemas.openxmlformats.org/officeDocument/2006/relationships/theme" Target="../theme/theme8.xml"/><Relationship Id="rId4" Type="http://schemas.openxmlformats.org/officeDocument/2006/relationships/slideLayout" Target="../slideLayouts/slideLayout67.xml"/><Relationship Id="rId9" Type="http://schemas.openxmlformats.org/officeDocument/2006/relationships/slideLayout" Target="../slideLayouts/slideLayout7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image" Target="../media/image1.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image" Target="../media/image8.jpeg"/><Relationship Id="rId5" Type="http://schemas.openxmlformats.org/officeDocument/2006/relationships/slideLayout" Target="../slideLayouts/slideLayout77.xml"/><Relationship Id="rId10" Type="http://schemas.openxmlformats.org/officeDocument/2006/relationships/theme" Target="../theme/theme9.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DF6AFC7-18CE-4C59-8428-091FD9A15DE8}" type="slidenum">
              <a:rPr lang="en-US" smtClean="0"/>
              <a:t>‹#›</a:t>
            </a:fld>
            <a:endParaRPr lang="en-US"/>
          </a:p>
        </p:txBody>
      </p:sp>
    </p:spTree>
    <p:extLst>
      <p:ext uri="{BB962C8B-B14F-4D97-AF65-F5344CB8AC3E}">
        <p14:creationId xmlns:p14="http://schemas.microsoft.com/office/powerpoint/2010/main" val="359377271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ounded Rectangle 10"/>
          <p:cNvSpPr/>
          <p:nvPr/>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6118" y="4884821"/>
            <a:ext cx="1482545" cy="1894363"/>
          </a:xfrm>
          <a:prstGeom prst="rect">
            <a:avLst/>
          </a:prstGeom>
        </p:spPr>
      </p:pic>
      <p:sp>
        <p:nvSpPr>
          <p:cNvPr id="9" name="Rectangle 8"/>
          <p:cNvSpPr/>
          <p:nvPr/>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746219388"/>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1415" y="5257799"/>
            <a:ext cx="1995186" cy="1573169"/>
          </a:xfrm>
          <a:prstGeom prst="rect">
            <a:avLst/>
          </a:prstGeom>
        </p:spPr>
      </p:pic>
      <p:sp>
        <p:nvSpPr>
          <p:cNvPr id="9" name="Rectangle 8"/>
          <p:cNvSpPr/>
          <p:nvPr/>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222659631"/>
      </p:ext>
    </p:extLst>
  </p:cSld>
  <p:clrMap bg1="lt1" tx1="dk1" bg2="lt2" tx2="dk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7" r:id="rId5"/>
    <p:sldLayoutId id="2147483778" r:id="rId6"/>
    <p:sldLayoutId id="2147483779" r:id="rId7"/>
    <p:sldLayoutId id="2147483780" r:id="rId8"/>
    <p:sldLayoutId id="2147483781"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5574" y="4843692"/>
            <a:ext cx="1471945" cy="1953907"/>
          </a:xfrm>
          <a:prstGeom prst="rect">
            <a:avLst/>
          </a:prstGeom>
        </p:spPr>
      </p:pic>
      <p:sp>
        <p:nvSpPr>
          <p:cNvPr id="9" name="Rectangle 8"/>
          <p:cNvSpPr/>
          <p:nvPr/>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4073206714"/>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473" y="5130081"/>
            <a:ext cx="1568449" cy="1708484"/>
          </a:xfrm>
          <a:prstGeom prst="rect">
            <a:avLst/>
          </a:prstGeom>
        </p:spPr>
      </p:pic>
      <p:sp>
        <p:nvSpPr>
          <p:cNvPr id="9" name="Rectangle 8"/>
          <p:cNvSpPr/>
          <p:nvPr/>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511435502"/>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946" y="4692315"/>
            <a:ext cx="1330250" cy="2141621"/>
          </a:xfrm>
          <a:prstGeom prst="rect">
            <a:avLst/>
          </a:prstGeom>
        </p:spPr>
      </p:pic>
      <p:sp>
        <p:nvSpPr>
          <p:cNvPr id="9" name="Rectangle 8"/>
          <p:cNvSpPr/>
          <p:nvPr/>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718002953"/>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6095" y="5685988"/>
            <a:ext cx="2198327" cy="1090227"/>
          </a:xfrm>
          <a:prstGeom prst="rect">
            <a:avLst/>
          </a:prstGeom>
        </p:spPr>
      </p:pic>
      <p:sp>
        <p:nvSpPr>
          <p:cNvPr id="9" name="Rectangle 8"/>
          <p:cNvSpPr/>
          <p:nvPr/>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164685491"/>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flipH="1">
            <a:off x="74596" y="5554245"/>
            <a:ext cx="2259529" cy="1307007"/>
          </a:xfrm>
          <a:prstGeom prst="rect">
            <a:avLst/>
          </a:prstGeom>
        </p:spPr>
      </p:pic>
      <p:sp>
        <p:nvSpPr>
          <p:cNvPr id="9" name="Rectangle 8"/>
          <p:cNvSpPr/>
          <p:nvPr/>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89548659"/>
      </p:ext>
    </p:extLst>
  </p:cSld>
  <p:clrMap bg1="lt1" tx1="dk1" bg2="lt2" tx2="dk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 id="2147483831"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214933"/>
            <a:ext cx="2057400" cy="365125"/>
          </a:xfrm>
          <a:prstGeom prst="rect">
            <a:avLst/>
          </a:prstGeom>
        </p:spPr>
        <p:txBody>
          <a:bodyPr vert="horz" lIns="91440" tIns="45720" rIns="91440" bIns="45720" rtlCol="0" anchor="ctr"/>
          <a:lstStyle>
            <a:lvl1pPr algn="l">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905052288"/>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48128" y="5486401"/>
            <a:ext cx="1973154" cy="1240464"/>
          </a:xfrm>
          <a:prstGeom prst="rect">
            <a:avLst/>
          </a:prstGeom>
        </p:spPr>
      </p:pic>
      <p:sp>
        <p:nvSpPr>
          <p:cNvPr id="9" name="Rectangle 8"/>
          <p:cNvSpPr/>
          <p:nvPr/>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7950"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019455478"/>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183160" y="5069192"/>
            <a:ext cx="1755332" cy="1621028"/>
          </a:xfrm>
          <a:prstGeom prst="rect">
            <a:avLst/>
          </a:prstGeom>
        </p:spPr>
      </p:pic>
      <p:sp>
        <p:nvSpPr>
          <p:cNvPr id="9" name="Rectangle 8"/>
          <p:cNvSpPr/>
          <p:nvPr/>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19428884"/>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108358" y="4812632"/>
            <a:ext cx="1546375" cy="1949116"/>
          </a:xfrm>
          <a:prstGeom prst="rect">
            <a:avLst/>
          </a:prstGeom>
        </p:spPr>
      </p:pic>
      <p:sp>
        <p:nvSpPr>
          <p:cNvPr id="10" name="Rectangle 9"/>
          <p:cNvSpPr/>
          <p:nvPr/>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
        <p:nvSpPr>
          <p:cNvPr id="9" name="Rectangle 8"/>
          <p:cNvSpPr/>
          <p:nvPr/>
        </p:nvSpPr>
        <p:spPr>
          <a:xfrm>
            <a:off x="1060315" y="4250986"/>
            <a:ext cx="1410511" cy="25000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627439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89233" y="4941460"/>
            <a:ext cx="1992230" cy="1768739"/>
          </a:xfrm>
          <a:prstGeom prst="rect">
            <a:avLst/>
          </a:prstGeom>
        </p:spPr>
      </p:pic>
      <p:sp>
        <p:nvSpPr>
          <p:cNvPr id="9" name="Rectangle 8"/>
          <p:cNvSpPr/>
          <p:nvPr/>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3926787624"/>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97315" y="4728411"/>
            <a:ext cx="1425357" cy="2020106"/>
          </a:xfrm>
          <a:prstGeom prst="rect">
            <a:avLst/>
          </a:prstGeom>
        </p:spPr>
      </p:pic>
      <p:sp>
        <p:nvSpPr>
          <p:cNvPr id="9" name="Rectangle 8"/>
          <p:cNvSpPr/>
          <p:nvPr/>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122882972"/>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p:nvSpPr>
        <p:spPr>
          <a:xfrm>
            <a:off x="204282" y="223737"/>
            <a:ext cx="8725709" cy="6394294"/>
          </a:xfrm>
          <a:prstGeom prst="roundRect">
            <a:avLst/>
          </a:prstGeom>
          <a:noFill/>
          <a:ln w="19050">
            <a:solidFill>
              <a:srgbClr val="ADD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106645" y="5612725"/>
            <a:ext cx="2059039" cy="1120857"/>
          </a:xfrm>
          <a:prstGeom prst="rect">
            <a:avLst/>
          </a:prstGeom>
        </p:spPr>
      </p:pic>
      <p:sp>
        <p:nvSpPr>
          <p:cNvPr id="9" name="Rectangle 8"/>
          <p:cNvSpPr/>
          <p:nvPr/>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2613963501"/>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ounded Rectangle 6"/>
          <p:cNvSpPr/>
          <p:nvPr/>
        </p:nvSpPr>
        <p:spPr>
          <a:xfrm>
            <a:off x="204282" y="223737"/>
            <a:ext cx="8725709" cy="6394294"/>
          </a:xfrm>
          <a:prstGeom prst="roundRect">
            <a:avLst/>
          </a:prstGeom>
          <a:noFill/>
          <a:ln w="19050">
            <a:solidFill>
              <a:srgbClr val="41C7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78521" y="5534879"/>
            <a:ext cx="2219512" cy="1153712"/>
          </a:xfrm>
          <a:prstGeom prst="rect">
            <a:avLst/>
          </a:prstGeom>
        </p:spPr>
      </p:pic>
      <p:sp>
        <p:nvSpPr>
          <p:cNvPr id="9" name="Rectangle 8"/>
          <p:cNvSpPr/>
          <p:nvPr/>
        </p:nvSpPr>
        <p:spPr>
          <a:xfrm>
            <a:off x="5418306" y="5586984"/>
            <a:ext cx="3249039" cy="12106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817140" y="5760720"/>
            <a:ext cx="2760056" cy="790636"/>
          </a:xfrm>
          <a:prstGeom prst="rect">
            <a:avLst/>
          </a:prstGeom>
        </p:spPr>
      </p:pic>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55664" y="6373368"/>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4783FB76-7418-4AE9-B270-0509E432ACFA}" type="datetimeFigureOut">
              <a:rPr lang="en-US" smtClean="0"/>
              <a:pPr/>
              <a:t>8/19/2019</a:t>
            </a:fld>
            <a:endParaRPr lang="en-US" dirty="0"/>
          </a:p>
        </p:txBody>
      </p:sp>
      <p:sp>
        <p:nvSpPr>
          <p:cNvPr id="5" name="Footer Placeholder 4"/>
          <p:cNvSpPr>
            <a:spLocks noGrp="1"/>
          </p:cNvSpPr>
          <p:nvPr>
            <p:ph type="ftr" sz="quarter" idx="3"/>
          </p:nvPr>
        </p:nvSpPr>
        <p:spPr>
          <a:xfrm>
            <a:off x="2858717" y="6214934"/>
            <a:ext cx="2958423"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endParaRPr lang="en-US" dirty="0"/>
          </a:p>
        </p:txBody>
      </p:sp>
      <p:sp>
        <p:nvSpPr>
          <p:cNvPr id="6" name="Slide Number Placeholder 5"/>
          <p:cNvSpPr>
            <a:spLocks noGrp="1"/>
          </p:cNvSpPr>
          <p:nvPr>
            <p:ph type="sldNum" sz="quarter" idx="4"/>
          </p:nvPr>
        </p:nvSpPr>
        <p:spPr>
          <a:xfrm>
            <a:off x="7003914" y="6368793"/>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D1A12E6A-C85A-496C-95D0-8B82A2649983}" type="slidenum">
              <a:rPr lang="en-US" smtClean="0"/>
              <a:pPr/>
              <a:t>‹#›</a:t>
            </a:fld>
            <a:endParaRPr lang="en-US"/>
          </a:p>
        </p:txBody>
      </p:sp>
    </p:spTree>
    <p:extLst>
      <p:ext uri="{BB962C8B-B14F-4D97-AF65-F5344CB8AC3E}">
        <p14:creationId xmlns:p14="http://schemas.microsoft.com/office/powerpoint/2010/main" val="534498328"/>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Lst>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4" Type="http://schemas.openxmlformats.org/officeDocument/2006/relationships/image" Target="../media/image2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802856"/>
            <a:ext cx="7772400" cy="1470025"/>
          </a:xfrm>
        </p:spPr>
        <p:txBody>
          <a:bodyPr>
            <a:normAutofit fontScale="90000"/>
          </a:bodyPr>
          <a:lstStyle/>
          <a:p>
            <a:r>
              <a:rPr lang="en-US" sz="4800" dirty="0" smtClean="0"/>
              <a:t>2000 </a:t>
            </a:r>
            <a:r>
              <a:rPr lang="en-US" sz="4800" dirty="0"/>
              <a:t>Medical and Animal Husbandry Interface</a:t>
            </a:r>
            <a:br>
              <a:rPr lang="en-US" sz="4800" dirty="0"/>
            </a:br>
            <a:endParaRPr lang="en-GB" sz="4800" dirty="0"/>
          </a:p>
        </p:txBody>
      </p:sp>
      <p:sp>
        <p:nvSpPr>
          <p:cNvPr id="6" name="Slide Number Placeholder 5"/>
          <p:cNvSpPr>
            <a:spLocks noGrp="1"/>
          </p:cNvSpPr>
          <p:nvPr>
            <p:ph type="sldNum" sz="quarter" idx="12"/>
          </p:nvPr>
        </p:nvSpPr>
        <p:spPr/>
        <p:txBody>
          <a:bodyPr/>
          <a:lstStyle/>
          <a:p>
            <a:fld id="{6DF6AFC7-18CE-4C59-8428-091FD9A15DE8}" type="slidenum">
              <a:rPr lang="en-US" smtClean="0"/>
              <a:t>1</a:t>
            </a:fld>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510308"/>
            <a:ext cx="2590800" cy="2779651"/>
          </a:xfrm>
          <a:prstGeom prst="rect">
            <a:avLst/>
          </a:prstGeom>
          <a:effectLst>
            <a:softEdge rad="127000"/>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9600" y="838200"/>
            <a:ext cx="3505200" cy="2147631"/>
          </a:xfrm>
          <a:prstGeom prst="rect">
            <a:avLst/>
          </a:prstGeom>
          <a:effectLst>
            <a:softEdge rad="127000"/>
          </a:effectLst>
        </p:spPr>
      </p:pic>
    </p:spTree>
    <p:extLst>
      <p:ext uri="{BB962C8B-B14F-4D97-AF65-F5344CB8AC3E}">
        <p14:creationId xmlns:p14="http://schemas.microsoft.com/office/powerpoint/2010/main" val="461739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b="13808"/>
          <a:stretch/>
        </p:blipFill>
        <p:spPr>
          <a:xfrm>
            <a:off x="685800" y="1444367"/>
            <a:ext cx="8162353" cy="3459162"/>
          </a:xfrm>
          <a:prstGeom prst="rect">
            <a:avLst/>
          </a:prstGeom>
          <a:ln>
            <a:solidFill>
              <a:schemeClr val="tx1"/>
            </a:solidFill>
          </a:ln>
        </p:spPr>
      </p:pic>
      <p:sp>
        <p:nvSpPr>
          <p:cNvPr id="2" name="Title 1"/>
          <p:cNvSpPr>
            <a:spLocks noGrp="1"/>
          </p:cNvSpPr>
          <p:nvPr>
            <p:ph type="title"/>
          </p:nvPr>
        </p:nvSpPr>
        <p:spPr>
          <a:xfrm>
            <a:off x="457200" y="119915"/>
            <a:ext cx="8229600" cy="1143000"/>
          </a:xfrm>
        </p:spPr>
        <p:txBody>
          <a:bodyPr/>
          <a:lstStyle/>
          <a:p>
            <a:r>
              <a:rPr lang="en-US" dirty="0"/>
              <a:t>Animal Weights</a:t>
            </a:r>
            <a:endParaRPr lang="en-GB" dirty="0"/>
          </a:p>
        </p:txBody>
      </p:sp>
      <p:sp>
        <p:nvSpPr>
          <p:cNvPr id="7" name="Slide Number Placeholder 6"/>
          <p:cNvSpPr>
            <a:spLocks noGrp="1"/>
          </p:cNvSpPr>
          <p:nvPr>
            <p:ph type="sldNum" sz="quarter" idx="12"/>
          </p:nvPr>
        </p:nvSpPr>
        <p:spPr/>
        <p:txBody>
          <a:bodyPr/>
          <a:lstStyle/>
          <a:p>
            <a:fld id="{6DF6AFC7-18CE-4C59-8428-091FD9A15DE8}" type="slidenum">
              <a:rPr lang="en-US" smtClean="0"/>
              <a:t>10</a:t>
            </a:fld>
            <a:endParaRPr lang="en-US"/>
          </a:p>
        </p:txBody>
      </p:sp>
      <p:sp>
        <p:nvSpPr>
          <p:cNvPr id="4" name="TextBox 3"/>
          <p:cNvSpPr txBox="1"/>
          <p:nvPr/>
        </p:nvSpPr>
        <p:spPr>
          <a:xfrm>
            <a:off x="213063" y="1151790"/>
            <a:ext cx="4724400" cy="3785652"/>
          </a:xfrm>
          <a:prstGeom prst="rect">
            <a:avLst/>
          </a:prstGeom>
          <a:solidFill>
            <a:schemeClr val="tx2">
              <a:lumMod val="20000"/>
              <a:lumOff val="80000"/>
            </a:schemeClr>
          </a:solidFill>
          <a:ln>
            <a:solidFill>
              <a:schemeClr val="tx1"/>
            </a:solidFill>
          </a:ln>
        </p:spPr>
        <p:txBody>
          <a:bodyPr wrap="square" rtlCol="0">
            <a:spAutoFit/>
          </a:bodyPr>
          <a:lstStyle/>
          <a:p>
            <a:r>
              <a:rPr lang="en-US" sz="1600" dirty="0"/>
              <a:t>When recording an anesthesia or treatment event, the Veterinarian has the option to use the last weight recorded which is usually sourced from the Husbandry module weight grid. </a:t>
            </a:r>
            <a:r>
              <a:rPr lang="en-US" sz="1600" dirty="0" smtClean="0"/>
              <a:t>They also have </a:t>
            </a:r>
            <a:r>
              <a:rPr lang="en-US" sz="1600" dirty="0"/>
              <a:t>the option to record a new weight for the animal</a:t>
            </a:r>
            <a:r>
              <a:rPr lang="en-US" sz="1600" dirty="0" smtClean="0"/>
              <a:t>. If </a:t>
            </a:r>
            <a:r>
              <a:rPr lang="en-US" sz="1600" dirty="0"/>
              <a:t>a new weight is recorded, this information is copied into the weight grid in the Husbandry animal record. If this is an estimated weight recorded during a Prescription it is NOT copied into the Husbandry module. This weight cannot be edited from the Husbandry module and can only be edited from within the Medical record. You can see the weight </a:t>
            </a:r>
            <a:r>
              <a:rPr lang="en-US" sz="1600" dirty="0" smtClean="0"/>
              <a:t>recorded on </a:t>
            </a:r>
            <a:r>
              <a:rPr lang="en-US" sz="1600" dirty="0"/>
              <a:t>14 August was sourced from a treatment record</a:t>
            </a:r>
            <a:r>
              <a:rPr lang="en-US" sz="1600" dirty="0" smtClean="0"/>
              <a:t>. If you do NOT want weights</a:t>
            </a:r>
          </a:p>
          <a:p>
            <a:r>
              <a:rPr lang="en-US" sz="1600" dirty="0" smtClean="0"/>
              <a:t>recorded in the Medical module you can do so under</a:t>
            </a:r>
          </a:p>
          <a:p>
            <a:r>
              <a:rPr lang="en-US" sz="1600" dirty="0" smtClean="0"/>
              <a:t>Institution Preferences &gt; ZIMS Accessibility.</a:t>
            </a:r>
            <a:endParaRPr lang="en-US" sz="1600" dirty="0"/>
          </a:p>
        </p:txBody>
      </p:sp>
      <p:pic>
        <p:nvPicPr>
          <p:cNvPr id="3" name="Picture 2"/>
          <p:cNvPicPr>
            <a:picLocks noChangeAspect="1"/>
          </p:cNvPicPr>
          <p:nvPr/>
        </p:nvPicPr>
        <p:blipFill>
          <a:blip r:embed="rId3"/>
          <a:stretch>
            <a:fillRect/>
          </a:stretch>
        </p:blipFill>
        <p:spPr>
          <a:xfrm>
            <a:off x="5824299" y="4234501"/>
            <a:ext cx="2359229" cy="1191179"/>
          </a:xfrm>
          <a:prstGeom prst="rect">
            <a:avLst/>
          </a:prstGeom>
          <a:ln>
            <a:solidFill>
              <a:schemeClr val="tx1"/>
            </a:solidFill>
          </a:ln>
        </p:spPr>
      </p:pic>
      <p:pic>
        <p:nvPicPr>
          <p:cNvPr id="8" name="Picture 7"/>
          <p:cNvPicPr>
            <a:picLocks noChangeAspect="1"/>
          </p:cNvPicPr>
          <p:nvPr/>
        </p:nvPicPr>
        <p:blipFill>
          <a:blip r:embed="rId4"/>
          <a:stretch>
            <a:fillRect/>
          </a:stretch>
        </p:blipFill>
        <p:spPr>
          <a:xfrm>
            <a:off x="457200" y="5074349"/>
            <a:ext cx="4941593" cy="1202454"/>
          </a:xfrm>
          <a:prstGeom prst="rect">
            <a:avLst/>
          </a:prstGeom>
          <a:ln>
            <a:solidFill>
              <a:schemeClr val="tx1"/>
            </a:solidFill>
          </a:ln>
        </p:spPr>
      </p:pic>
    </p:spTree>
    <p:extLst>
      <p:ext uri="{BB962C8B-B14F-4D97-AF65-F5344CB8AC3E}">
        <p14:creationId xmlns:p14="http://schemas.microsoft.com/office/powerpoint/2010/main" val="14469253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 Lists</a:t>
            </a:r>
            <a:endParaRPr lang="en-US" dirty="0"/>
          </a:p>
        </p:txBody>
      </p:sp>
      <p:sp>
        <p:nvSpPr>
          <p:cNvPr id="3" name="Slide Number Placeholder 2"/>
          <p:cNvSpPr>
            <a:spLocks noGrp="1"/>
          </p:cNvSpPr>
          <p:nvPr>
            <p:ph type="sldNum" sz="quarter" idx="12"/>
          </p:nvPr>
        </p:nvSpPr>
        <p:spPr/>
        <p:txBody>
          <a:bodyPr/>
          <a:lstStyle/>
          <a:p>
            <a:fld id="{6DF6AFC7-18CE-4C59-8428-091FD9A15DE8}" type="slidenum">
              <a:rPr lang="en-US" smtClean="0"/>
              <a:t>11</a:t>
            </a:fld>
            <a:endParaRPr lang="en-US"/>
          </a:p>
        </p:txBody>
      </p:sp>
      <p:pic>
        <p:nvPicPr>
          <p:cNvPr id="4" name="Picture 3"/>
          <p:cNvPicPr>
            <a:picLocks noChangeAspect="1"/>
          </p:cNvPicPr>
          <p:nvPr/>
        </p:nvPicPr>
        <p:blipFill>
          <a:blip r:embed="rId2"/>
          <a:stretch>
            <a:fillRect/>
          </a:stretch>
        </p:blipFill>
        <p:spPr>
          <a:xfrm>
            <a:off x="1143000" y="1353879"/>
            <a:ext cx="2621507" cy="1089754"/>
          </a:xfrm>
          <a:prstGeom prst="rect">
            <a:avLst/>
          </a:prstGeom>
          <a:ln>
            <a:solidFill>
              <a:schemeClr val="tx1"/>
            </a:solidFill>
          </a:ln>
        </p:spPr>
      </p:pic>
      <p:pic>
        <p:nvPicPr>
          <p:cNvPr id="5" name="Picture 4"/>
          <p:cNvPicPr>
            <a:picLocks noChangeAspect="1"/>
          </p:cNvPicPr>
          <p:nvPr/>
        </p:nvPicPr>
        <p:blipFill>
          <a:blip r:embed="rId3"/>
          <a:stretch>
            <a:fillRect/>
          </a:stretch>
        </p:blipFill>
        <p:spPr>
          <a:xfrm>
            <a:off x="4758804" y="1371600"/>
            <a:ext cx="3505200" cy="4232695"/>
          </a:xfrm>
          <a:prstGeom prst="rect">
            <a:avLst/>
          </a:prstGeom>
          <a:ln>
            <a:solidFill>
              <a:schemeClr val="tx1"/>
            </a:solidFill>
          </a:ln>
        </p:spPr>
      </p:pic>
      <p:sp>
        <p:nvSpPr>
          <p:cNvPr id="6" name="TextBox 5"/>
          <p:cNvSpPr txBox="1"/>
          <p:nvPr/>
        </p:nvSpPr>
        <p:spPr>
          <a:xfrm>
            <a:off x="729693" y="2679442"/>
            <a:ext cx="3777765" cy="1754326"/>
          </a:xfrm>
          <a:prstGeom prst="rect">
            <a:avLst/>
          </a:prstGeom>
          <a:solidFill>
            <a:schemeClr val="bg1">
              <a:lumMod val="85000"/>
            </a:schemeClr>
          </a:solidFill>
          <a:ln>
            <a:solidFill>
              <a:schemeClr val="tx1"/>
            </a:solidFill>
          </a:ln>
        </p:spPr>
        <p:txBody>
          <a:bodyPr wrap="none" rtlCol="0">
            <a:spAutoFit/>
          </a:bodyPr>
          <a:lstStyle/>
          <a:p>
            <a:r>
              <a:rPr lang="en-US" dirty="0" smtClean="0"/>
              <a:t>Animal Lists can be created in both</a:t>
            </a:r>
          </a:p>
          <a:p>
            <a:r>
              <a:rPr lang="en-US" dirty="0" smtClean="0"/>
              <a:t>the Husbandry and the Medical</a:t>
            </a:r>
          </a:p>
          <a:p>
            <a:r>
              <a:rPr lang="en-US" dirty="0" smtClean="0"/>
              <a:t>modules and are available for use</a:t>
            </a:r>
          </a:p>
          <a:p>
            <a:r>
              <a:rPr lang="en-US" dirty="0" smtClean="0"/>
              <a:t>in each </a:t>
            </a:r>
            <a:r>
              <a:rPr lang="en-US" dirty="0" smtClean="0"/>
              <a:t>module (if marked as Shared), </a:t>
            </a:r>
          </a:p>
          <a:p>
            <a:r>
              <a:rPr lang="en-US" dirty="0" smtClean="0"/>
              <a:t>regardless of which </a:t>
            </a:r>
            <a:r>
              <a:rPr lang="en-US" dirty="0" smtClean="0"/>
              <a:t>one they were </a:t>
            </a:r>
            <a:endParaRPr lang="en-US" dirty="0" smtClean="0"/>
          </a:p>
          <a:p>
            <a:r>
              <a:rPr lang="en-US" dirty="0" smtClean="0"/>
              <a:t>created </a:t>
            </a:r>
            <a:r>
              <a:rPr lang="en-US" dirty="0" smtClean="0"/>
              <a:t>in.</a:t>
            </a:r>
            <a:endParaRPr lang="en-US" dirty="0"/>
          </a:p>
        </p:txBody>
      </p:sp>
      <p:pic>
        <p:nvPicPr>
          <p:cNvPr id="5122" name="Picture 2" descr="Image result for zoo her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4292" y="4526546"/>
            <a:ext cx="3044825" cy="2024809"/>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2845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 Status and BCS</a:t>
            </a:r>
            <a:endParaRPr lang="en-US" dirty="0"/>
          </a:p>
        </p:txBody>
      </p:sp>
      <p:sp>
        <p:nvSpPr>
          <p:cNvPr id="5" name="Content Placeholder 4"/>
          <p:cNvSpPr>
            <a:spLocks noGrp="1"/>
          </p:cNvSpPr>
          <p:nvPr>
            <p:ph idx="1"/>
          </p:nvPr>
        </p:nvSpPr>
        <p:spPr/>
        <p:txBody>
          <a:bodyPr/>
          <a:lstStyle/>
          <a:p>
            <a:r>
              <a:rPr lang="en-US" dirty="0" smtClean="0"/>
              <a:t>Health Status and Body Condition Scores display in, and can be updated in, both the Husbandry and the Medical modules.</a:t>
            </a:r>
          </a:p>
          <a:p>
            <a:pPr lvl="1"/>
            <a:r>
              <a:rPr lang="en-US" dirty="0" smtClean="0"/>
              <a:t>In Husbandry find them in the Basic Info grid in the Details tab of the animal record.</a:t>
            </a:r>
          </a:p>
          <a:p>
            <a:pPr lvl="1"/>
            <a:r>
              <a:rPr lang="en-US" dirty="0" smtClean="0"/>
              <a:t>In Medical, find them in the right hand Basic Info area.</a:t>
            </a:r>
          </a:p>
          <a:p>
            <a:r>
              <a:rPr lang="en-US" dirty="0" smtClean="0"/>
              <a:t>In addition, Health Status can be updated in both the Anesthesia and the Diagnosis &amp; Prescriptions modules.</a:t>
            </a:r>
            <a:endParaRPr lang="en-US" dirty="0"/>
          </a:p>
        </p:txBody>
      </p:sp>
      <p:sp>
        <p:nvSpPr>
          <p:cNvPr id="3" name="Slide Number Placeholder 2"/>
          <p:cNvSpPr>
            <a:spLocks noGrp="1"/>
          </p:cNvSpPr>
          <p:nvPr>
            <p:ph type="sldNum" sz="quarter" idx="12"/>
          </p:nvPr>
        </p:nvSpPr>
        <p:spPr/>
        <p:txBody>
          <a:bodyPr/>
          <a:lstStyle/>
          <a:p>
            <a:fld id="{6DF6AFC7-18CE-4C59-8428-091FD9A15DE8}" type="slidenum">
              <a:rPr lang="en-US" smtClean="0"/>
              <a:t>12</a:t>
            </a:fld>
            <a:endParaRPr lang="en-US"/>
          </a:p>
        </p:txBody>
      </p:sp>
    </p:spTree>
    <p:extLst>
      <p:ext uri="{BB962C8B-B14F-4D97-AF65-F5344CB8AC3E}">
        <p14:creationId xmlns:p14="http://schemas.microsoft.com/office/powerpoint/2010/main" val="14329988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Medical </a:t>
            </a:r>
            <a:r>
              <a:rPr lang="en-US" dirty="0" smtClean="0"/>
              <a:t>Data </a:t>
            </a:r>
            <a:r>
              <a:rPr lang="en-US" dirty="0"/>
              <a:t>in Data Entry Monitoring and Activity Report</a:t>
            </a:r>
            <a:endParaRPr lang="en-GB" dirty="0"/>
          </a:p>
        </p:txBody>
      </p:sp>
      <p:sp>
        <p:nvSpPr>
          <p:cNvPr id="3" name="Content Placeholder 2"/>
          <p:cNvSpPr>
            <a:spLocks noGrp="1"/>
          </p:cNvSpPr>
          <p:nvPr>
            <p:ph idx="1"/>
          </p:nvPr>
        </p:nvSpPr>
        <p:spPr/>
        <p:txBody>
          <a:bodyPr>
            <a:normAutofit/>
          </a:bodyPr>
          <a:lstStyle/>
          <a:p>
            <a:r>
              <a:rPr lang="en-US" dirty="0"/>
              <a:t>Data Entry Monitoring</a:t>
            </a:r>
          </a:p>
          <a:p>
            <a:pPr lvl="1"/>
            <a:r>
              <a:rPr lang="en-US" sz="2000" dirty="0"/>
              <a:t>All medical </a:t>
            </a:r>
            <a:r>
              <a:rPr lang="en-US" sz="2000" dirty="0" smtClean="0"/>
              <a:t>entries can be viewed and rolled back by Local Admin</a:t>
            </a:r>
            <a:endParaRPr lang="en-US" sz="2000" dirty="0"/>
          </a:p>
          <a:p>
            <a:pPr lvl="1"/>
            <a:r>
              <a:rPr lang="en-US" sz="2000" dirty="0"/>
              <a:t>Weights </a:t>
            </a:r>
            <a:r>
              <a:rPr lang="en-US" sz="2000" dirty="0" smtClean="0"/>
              <a:t>that are recorded </a:t>
            </a:r>
            <a:r>
              <a:rPr lang="en-US" sz="2000" dirty="0"/>
              <a:t>during Anesthesia or </a:t>
            </a:r>
            <a:r>
              <a:rPr lang="en-US" sz="2000" dirty="0" smtClean="0"/>
              <a:t>Treatment do not display as separate entries so they cannot be rolled back</a:t>
            </a:r>
          </a:p>
          <a:p>
            <a:pPr lvl="1"/>
            <a:r>
              <a:rPr lang="en-US" sz="2000" dirty="0" smtClean="0"/>
              <a:t>Weights recorded from Basic Info can be rolled back</a:t>
            </a:r>
            <a:endParaRPr lang="en-US" sz="2000" dirty="0"/>
          </a:p>
          <a:p>
            <a:r>
              <a:rPr lang="en-US" dirty="0" smtClean="0"/>
              <a:t>Activity </a:t>
            </a:r>
            <a:r>
              <a:rPr lang="en-US" dirty="0"/>
              <a:t>Report</a:t>
            </a:r>
          </a:p>
          <a:p>
            <a:pPr lvl="1"/>
            <a:r>
              <a:rPr lang="en-US" sz="2000" dirty="0"/>
              <a:t>Weights recorded (including estimated weights)</a:t>
            </a:r>
          </a:p>
          <a:p>
            <a:pPr lvl="1"/>
            <a:r>
              <a:rPr lang="en-US" sz="2000" dirty="0"/>
              <a:t>Animal Care Staff Medical Summary note</a:t>
            </a:r>
          </a:p>
          <a:p>
            <a:pPr lvl="1"/>
            <a:r>
              <a:rPr lang="en-US" sz="2000" dirty="0"/>
              <a:t>Other medical entries are not displayed</a:t>
            </a:r>
            <a:endParaRPr lang="en-GB" sz="2000" dirty="0"/>
          </a:p>
        </p:txBody>
      </p:sp>
      <p:sp>
        <p:nvSpPr>
          <p:cNvPr id="4" name="Slide Number Placeholder 3"/>
          <p:cNvSpPr>
            <a:spLocks noGrp="1"/>
          </p:cNvSpPr>
          <p:nvPr>
            <p:ph type="sldNum" sz="quarter" idx="12"/>
          </p:nvPr>
        </p:nvSpPr>
        <p:spPr/>
        <p:txBody>
          <a:bodyPr/>
          <a:lstStyle/>
          <a:p>
            <a:fld id="{6DF6AFC7-18CE-4C59-8428-091FD9A15DE8}" type="slidenum">
              <a:rPr lang="en-US" smtClean="0"/>
              <a:t>13</a:t>
            </a:fld>
            <a:endParaRPr lang="en-US"/>
          </a:p>
        </p:txBody>
      </p:sp>
    </p:spTree>
    <p:extLst>
      <p:ext uri="{BB962C8B-B14F-4D97-AF65-F5344CB8AC3E}">
        <p14:creationId xmlns:p14="http://schemas.microsoft.com/office/powerpoint/2010/main" val="3009875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Incomplete Accession</a:t>
            </a:r>
            <a:endParaRPr lang="en-US" dirty="0"/>
          </a:p>
        </p:txBody>
      </p:sp>
      <p:sp>
        <p:nvSpPr>
          <p:cNvPr id="3" name="Content Placeholder 2"/>
          <p:cNvSpPr>
            <a:spLocks noGrp="1"/>
          </p:cNvSpPr>
          <p:nvPr>
            <p:ph idx="1"/>
          </p:nvPr>
        </p:nvSpPr>
        <p:spPr>
          <a:xfrm>
            <a:off x="628650" y="1524000"/>
            <a:ext cx="7886700" cy="4351338"/>
          </a:xfrm>
        </p:spPr>
        <p:txBody>
          <a:bodyPr/>
          <a:lstStyle/>
          <a:p>
            <a:r>
              <a:rPr lang="en-US" dirty="0" smtClean="0"/>
              <a:t>Allows Veterinary Staff to record medical data before the animal is fully accessioned</a:t>
            </a:r>
          </a:p>
          <a:p>
            <a:r>
              <a:rPr lang="en-US" dirty="0" smtClean="0"/>
              <a:t>When the Registrar creates a full accession they will link that record to the Incomplete Accession record</a:t>
            </a:r>
          </a:p>
          <a:p>
            <a:r>
              <a:rPr lang="en-US" dirty="0" smtClean="0"/>
              <a:t>All medical </a:t>
            </a:r>
            <a:r>
              <a:rPr lang="en-US" dirty="0"/>
              <a:t>d</a:t>
            </a:r>
            <a:r>
              <a:rPr lang="en-US" dirty="0" smtClean="0"/>
              <a:t>ata recorded will be copied into the full accession record</a:t>
            </a:r>
          </a:p>
          <a:p>
            <a:r>
              <a:rPr lang="en-US" dirty="0" smtClean="0"/>
              <a:t>The Incomplete Accession will go away and the GAN assigned to it will become an “Old Accession Number” identifier</a:t>
            </a:r>
            <a:endParaRPr lang="en-US" dirty="0"/>
          </a:p>
        </p:txBody>
      </p:sp>
      <p:sp>
        <p:nvSpPr>
          <p:cNvPr id="4" name="Slide Number Placeholder 3"/>
          <p:cNvSpPr>
            <a:spLocks noGrp="1"/>
          </p:cNvSpPr>
          <p:nvPr>
            <p:ph type="sldNum" sz="quarter" idx="12"/>
          </p:nvPr>
        </p:nvSpPr>
        <p:spPr/>
        <p:txBody>
          <a:bodyPr/>
          <a:lstStyle/>
          <a:p>
            <a:fld id="{6DF6AFC7-18CE-4C59-8428-091FD9A15DE8}" type="slidenum">
              <a:rPr lang="en-US" smtClean="0"/>
              <a:t>14</a:t>
            </a:fld>
            <a:endParaRPr lang="en-US"/>
          </a:p>
        </p:txBody>
      </p:sp>
    </p:spTree>
    <p:extLst>
      <p:ext uri="{BB962C8B-B14F-4D97-AF65-F5344CB8AC3E}">
        <p14:creationId xmlns:p14="http://schemas.microsoft.com/office/powerpoint/2010/main" val="7492183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Incomplete Accession Display</a:t>
            </a:r>
            <a:endParaRPr lang="en-US" dirty="0"/>
          </a:p>
        </p:txBody>
      </p:sp>
      <p:sp>
        <p:nvSpPr>
          <p:cNvPr id="3" name="Slide Number Placeholder 2"/>
          <p:cNvSpPr>
            <a:spLocks noGrp="1"/>
          </p:cNvSpPr>
          <p:nvPr>
            <p:ph type="sldNum" sz="quarter" idx="12"/>
          </p:nvPr>
        </p:nvSpPr>
        <p:spPr/>
        <p:txBody>
          <a:bodyPr/>
          <a:lstStyle/>
          <a:p>
            <a:fld id="{6DF6AFC7-18CE-4C59-8428-091FD9A15DE8}" type="slidenum">
              <a:rPr lang="en-US" smtClean="0"/>
              <a:t>15</a:t>
            </a:fld>
            <a:endParaRPr lang="en-US"/>
          </a:p>
        </p:txBody>
      </p:sp>
      <p:sp>
        <p:nvSpPr>
          <p:cNvPr id="4" name="TextBox 3"/>
          <p:cNvSpPr txBox="1"/>
          <p:nvPr/>
        </p:nvSpPr>
        <p:spPr>
          <a:xfrm>
            <a:off x="628650" y="1742605"/>
            <a:ext cx="3802451" cy="2031325"/>
          </a:xfrm>
          <a:prstGeom prst="rect">
            <a:avLst/>
          </a:prstGeom>
          <a:solidFill>
            <a:schemeClr val="tx2">
              <a:lumMod val="20000"/>
              <a:lumOff val="80000"/>
            </a:schemeClr>
          </a:solidFill>
          <a:ln>
            <a:solidFill>
              <a:schemeClr val="tx1"/>
            </a:solidFill>
          </a:ln>
        </p:spPr>
        <p:txBody>
          <a:bodyPr wrap="none" rtlCol="0">
            <a:spAutoFit/>
          </a:bodyPr>
          <a:lstStyle/>
          <a:p>
            <a:r>
              <a:rPr lang="en-US" dirty="0" smtClean="0"/>
              <a:t>Incomplete Accessions allow for data</a:t>
            </a:r>
          </a:p>
          <a:p>
            <a:r>
              <a:rPr lang="en-US" dirty="0" smtClean="0"/>
              <a:t>entry into a record before a Full</a:t>
            </a:r>
          </a:p>
          <a:p>
            <a:r>
              <a:rPr lang="en-US" dirty="0" smtClean="0"/>
              <a:t>Accession is recorded. An Incomplete </a:t>
            </a:r>
          </a:p>
          <a:p>
            <a:r>
              <a:rPr lang="en-US" dirty="0" smtClean="0"/>
              <a:t>Accession created by Veterinary Staff </a:t>
            </a:r>
          </a:p>
          <a:p>
            <a:r>
              <a:rPr lang="en-US" dirty="0" smtClean="0"/>
              <a:t>will display in the Animal Statistics tab </a:t>
            </a:r>
          </a:p>
          <a:p>
            <a:r>
              <a:rPr lang="en-US" dirty="0" smtClean="0"/>
              <a:t>in the Husbandry module under </a:t>
            </a:r>
          </a:p>
          <a:p>
            <a:r>
              <a:rPr lang="en-US" dirty="0" smtClean="0"/>
              <a:t>Incomplete Accessions.</a:t>
            </a:r>
          </a:p>
        </p:txBody>
      </p:sp>
      <p:pic>
        <p:nvPicPr>
          <p:cNvPr id="5" name="Picture 4"/>
          <p:cNvPicPr>
            <a:picLocks noChangeAspect="1"/>
          </p:cNvPicPr>
          <p:nvPr/>
        </p:nvPicPr>
        <p:blipFill>
          <a:blip r:embed="rId2"/>
          <a:stretch>
            <a:fillRect/>
          </a:stretch>
        </p:blipFill>
        <p:spPr>
          <a:xfrm>
            <a:off x="685800" y="3962400"/>
            <a:ext cx="6988146" cy="1630821"/>
          </a:xfrm>
          <a:prstGeom prst="rect">
            <a:avLst/>
          </a:prstGeom>
          <a:ln>
            <a:solidFill>
              <a:schemeClr val="tx1"/>
            </a:solidFill>
          </a:ln>
        </p:spPr>
      </p:pic>
      <p:pic>
        <p:nvPicPr>
          <p:cNvPr id="6150" name="Picture 6" descr="https://denver.cbslocal.com/wp-content/uploads/sites/15909806/2014/03/tamandua.jpg?w=1024&amp;h=576&amp;crop=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00600" y="1600200"/>
            <a:ext cx="3657600" cy="205740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9635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Incomplete </a:t>
            </a:r>
            <a:r>
              <a:rPr lang="en-US" dirty="0" smtClean="0"/>
              <a:t>Disposition</a:t>
            </a:r>
            <a:endParaRPr lang="en-GB" dirty="0"/>
          </a:p>
        </p:txBody>
      </p:sp>
      <p:sp>
        <p:nvSpPr>
          <p:cNvPr id="3" name="Content Placeholder 2"/>
          <p:cNvSpPr>
            <a:spLocks noGrp="1"/>
          </p:cNvSpPr>
          <p:nvPr>
            <p:ph idx="1"/>
          </p:nvPr>
        </p:nvSpPr>
        <p:spPr/>
        <p:txBody>
          <a:bodyPr/>
          <a:lstStyle/>
          <a:p>
            <a:r>
              <a:rPr lang="en-US" dirty="0"/>
              <a:t>Allows the ‘death record’ to be started from a Necropsy submission</a:t>
            </a:r>
          </a:p>
          <a:p>
            <a:r>
              <a:rPr lang="en-US" dirty="0"/>
              <a:t>Guarantees that Husbandry staff will have the ability to confirm death information linked to formal medical necropsy record</a:t>
            </a:r>
          </a:p>
          <a:p>
            <a:r>
              <a:rPr lang="en-US" dirty="0"/>
              <a:t>If details are not in agreement between the Husbandry and Medical staff these changes can be </a:t>
            </a:r>
            <a:r>
              <a:rPr lang="en-US" dirty="0" smtClean="0"/>
              <a:t>noted and corrected</a:t>
            </a:r>
            <a:endParaRPr lang="en-GB" dirty="0"/>
          </a:p>
        </p:txBody>
      </p:sp>
      <p:sp>
        <p:nvSpPr>
          <p:cNvPr id="4" name="Slide Number Placeholder 3"/>
          <p:cNvSpPr>
            <a:spLocks noGrp="1"/>
          </p:cNvSpPr>
          <p:nvPr>
            <p:ph type="sldNum" sz="quarter" idx="12"/>
          </p:nvPr>
        </p:nvSpPr>
        <p:spPr/>
        <p:txBody>
          <a:bodyPr/>
          <a:lstStyle/>
          <a:p>
            <a:fld id="{6DF6AFC7-18CE-4C59-8428-091FD9A15DE8}" type="slidenum">
              <a:rPr lang="en-US" smtClean="0"/>
              <a:t>16</a:t>
            </a:fld>
            <a:endParaRPr lang="en-US"/>
          </a:p>
        </p:txBody>
      </p:sp>
    </p:spTree>
    <p:extLst>
      <p:ext uri="{BB962C8B-B14F-4D97-AF65-F5344CB8AC3E}">
        <p14:creationId xmlns:p14="http://schemas.microsoft.com/office/powerpoint/2010/main" val="2331650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7104" y="375205"/>
            <a:ext cx="8820150" cy="1004889"/>
          </a:xfrm>
        </p:spPr>
        <p:txBody>
          <a:bodyPr/>
          <a:lstStyle/>
          <a:p>
            <a:r>
              <a:rPr lang="en-US" dirty="0"/>
              <a:t>Starting an Incomplete Disposition</a:t>
            </a:r>
            <a:endParaRPr lang="en-GB" dirty="0"/>
          </a:p>
        </p:txBody>
      </p:sp>
      <p:sp>
        <p:nvSpPr>
          <p:cNvPr id="5" name="Slide Number Placeholder 4"/>
          <p:cNvSpPr>
            <a:spLocks noGrp="1"/>
          </p:cNvSpPr>
          <p:nvPr>
            <p:ph type="sldNum" sz="quarter" idx="12"/>
          </p:nvPr>
        </p:nvSpPr>
        <p:spPr/>
        <p:txBody>
          <a:bodyPr/>
          <a:lstStyle/>
          <a:p>
            <a:fld id="{6DF6AFC7-18CE-4C59-8428-091FD9A15DE8}" type="slidenum">
              <a:rPr lang="en-US" smtClean="0"/>
              <a:t>17</a:t>
            </a:fld>
            <a:endParaRPr lang="en-US"/>
          </a:p>
        </p:txBody>
      </p:sp>
      <p:pic>
        <p:nvPicPr>
          <p:cNvPr id="2050" name="Picture 2" descr="C:\Users\JCOURT~1\AppData\Local\Temp\SNAGHTMLed0d43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80094"/>
            <a:ext cx="6895582" cy="29813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565015" y="4191000"/>
            <a:ext cx="7467599" cy="1477328"/>
          </a:xfrm>
          <a:prstGeom prst="rect">
            <a:avLst/>
          </a:prstGeom>
          <a:solidFill>
            <a:schemeClr val="tx2">
              <a:lumMod val="20000"/>
              <a:lumOff val="80000"/>
            </a:schemeClr>
          </a:solidFill>
          <a:ln>
            <a:solidFill>
              <a:schemeClr val="tx1"/>
            </a:solidFill>
          </a:ln>
        </p:spPr>
        <p:txBody>
          <a:bodyPr wrap="square" rtlCol="0">
            <a:spAutoFit/>
          </a:bodyPr>
          <a:lstStyle/>
          <a:p>
            <a:r>
              <a:rPr lang="en-US" dirty="0"/>
              <a:t>Creating a </a:t>
            </a:r>
            <a:r>
              <a:rPr lang="en-US" dirty="0" smtClean="0"/>
              <a:t>submission </a:t>
            </a:r>
            <a:r>
              <a:rPr lang="en-US" dirty="0"/>
              <a:t>under a Necropsy record in ZIMS </a:t>
            </a:r>
            <a:r>
              <a:rPr lang="en-US" dirty="0" smtClean="0"/>
              <a:t>Medical </a:t>
            </a:r>
            <a:r>
              <a:rPr lang="en-US" dirty="0"/>
              <a:t>will trigger</a:t>
            </a:r>
            <a:br>
              <a:rPr lang="en-US" dirty="0"/>
            </a:br>
            <a:r>
              <a:rPr lang="en-US" dirty="0"/>
              <a:t>the creation of an ‘Incomplete Disposition’ in the Husbandry side workflow. This submission will also create a calendar note to the responsible pathologist defined in your institutional preferences that a full necropsy is waiting to be </a:t>
            </a:r>
          </a:p>
          <a:p>
            <a:r>
              <a:rPr lang="en-US" dirty="0"/>
              <a:t>performed. </a:t>
            </a:r>
            <a:endParaRPr lang="en-GB" dirty="0"/>
          </a:p>
        </p:txBody>
      </p:sp>
    </p:spTree>
    <p:extLst>
      <p:ext uri="{BB962C8B-B14F-4D97-AF65-F5344CB8AC3E}">
        <p14:creationId xmlns:p14="http://schemas.microsoft.com/office/powerpoint/2010/main" val="37398190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58972" y="3017285"/>
            <a:ext cx="4640850" cy="1350272"/>
          </a:xfrm>
          <a:prstGeom prst="rect">
            <a:avLst/>
          </a:prstGeom>
          <a:ln>
            <a:solidFill>
              <a:schemeClr val="tx1"/>
            </a:solidFill>
          </a:ln>
        </p:spPr>
      </p:pic>
      <p:sp>
        <p:nvSpPr>
          <p:cNvPr id="2" name="Title 1"/>
          <p:cNvSpPr>
            <a:spLocks noGrp="1"/>
          </p:cNvSpPr>
          <p:nvPr>
            <p:ph type="title"/>
          </p:nvPr>
        </p:nvSpPr>
        <p:spPr>
          <a:xfrm>
            <a:off x="342533" y="370549"/>
            <a:ext cx="8972550" cy="1004889"/>
          </a:xfrm>
        </p:spPr>
        <p:txBody>
          <a:bodyPr/>
          <a:lstStyle/>
          <a:p>
            <a:r>
              <a:rPr lang="en-US" dirty="0"/>
              <a:t>Managing Incomplete Dispositions</a:t>
            </a:r>
            <a:endParaRPr lang="en-GB" dirty="0"/>
          </a:p>
        </p:txBody>
      </p:sp>
      <p:sp>
        <p:nvSpPr>
          <p:cNvPr id="6" name="Slide Number Placeholder 5"/>
          <p:cNvSpPr>
            <a:spLocks noGrp="1"/>
          </p:cNvSpPr>
          <p:nvPr>
            <p:ph type="sldNum" sz="quarter" idx="12"/>
          </p:nvPr>
        </p:nvSpPr>
        <p:spPr/>
        <p:txBody>
          <a:bodyPr/>
          <a:lstStyle/>
          <a:p>
            <a:fld id="{6DF6AFC7-18CE-4C59-8428-091FD9A15DE8}" type="slidenum">
              <a:rPr lang="en-US" smtClean="0"/>
              <a:t>18</a:t>
            </a:fld>
            <a:endParaRPr lang="en-US"/>
          </a:p>
        </p:txBody>
      </p:sp>
      <p:sp>
        <p:nvSpPr>
          <p:cNvPr id="4" name="TextBox 3"/>
          <p:cNvSpPr txBox="1"/>
          <p:nvPr/>
        </p:nvSpPr>
        <p:spPr>
          <a:xfrm>
            <a:off x="4613377" y="1352740"/>
            <a:ext cx="4116512" cy="2862322"/>
          </a:xfrm>
          <a:prstGeom prst="rect">
            <a:avLst/>
          </a:prstGeom>
          <a:solidFill>
            <a:schemeClr val="tx2">
              <a:lumMod val="20000"/>
              <a:lumOff val="80000"/>
            </a:schemeClr>
          </a:solidFill>
          <a:ln>
            <a:solidFill>
              <a:schemeClr val="tx1"/>
            </a:solidFill>
          </a:ln>
        </p:spPr>
        <p:txBody>
          <a:bodyPr wrap="none" rtlCol="0">
            <a:spAutoFit/>
          </a:bodyPr>
          <a:lstStyle/>
          <a:p>
            <a:r>
              <a:rPr lang="en-US" dirty="0"/>
              <a:t>Incomplete Dispositions </a:t>
            </a:r>
            <a:r>
              <a:rPr lang="en-US" dirty="0" smtClean="0"/>
              <a:t>display under the</a:t>
            </a:r>
          </a:p>
          <a:p>
            <a:r>
              <a:rPr lang="en-US" dirty="0"/>
              <a:t>S</a:t>
            </a:r>
            <a:r>
              <a:rPr lang="en-US" dirty="0" smtClean="0"/>
              <a:t>tatistics </a:t>
            </a:r>
            <a:r>
              <a:rPr lang="en-US" dirty="0" smtClean="0"/>
              <a:t>tab in the Animals module.</a:t>
            </a:r>
            <a:r>
              <a:rPr lang="en-US" dirty="0" smtClean="0">
                <a:sym typeface="Wingdings" panose="05000000000000000000" pitchFamily="2" charset="2"/>
              </a:rPr>
              <a:t> </a:t>
            </a:r>
            <a:r>
              <a:rPr lang="en-US" dirty="0">
                <a:sym typeface="Wingdings" panose="05000000000000000000" pitchFamily="2" charset="2"/>
              </a:rPr>
              <a:t/>
            </a:r>
            <a:br>
              <a:rPr lang="en-US" dirty="0">
                <a:sym typeface="Wingdings" panose="05000000000000000000" pitchFamily="2" charset="2"/>
              </a:rPr>
            </a:br>
            <a:r>
              <a:rPr lang="en-US" dirty="0" smtClean="0">
                <a:sym typeface="Wingdings" panose="05000000000000000000" pitchFamily="2" charset="2"/>
              </a:rPr>
              <a:t>Clicking </a:t>
            </a:r>
            <a:r>
              <a:rPr lang="en-US" dirty="0">
                <a:sym typeface="Wingdings" panose="05000000000000000000" pitchFamily="2" charset="2"/>
              </a:rPr>
              <a:t>on the </a:t>
            </a:r>
            <a:r>
              <a:rPr lang="en-US" dirty="0" smtClean="0">
                <a:sym typeface="Wingdings" panose="05000000000000000000" pitchFamily="2" charset="2"/>
              </a:rPr>
              <a:t>GAN hyperlink </a:t>
            </a:r>
            <a:r>
              <a:rPr lang="en-US" dirty="0">
                <a:sym typeface="Wingdings" panose="05000000000000000000" pitchFamily="2" charset="2"/>
              </a:rPr>
              <a:t>GAN will</a:t>
            </a:r>
            <a:br>
              <a:rPr lang="en-US" dirty="0">
                <a:sym typeface="Wingdings" panose="05000000000000000000" pitchFamily="2" charset="2"/>
              </a:rPr>
            </a:br>
            <a:r>
              <a:rPr lang="en-US" dirty="0">
                <a:sym typeface="Wingdings" panose="05000000000000000000" pitchFamily="2" charset="2"/>
              </a:rPr>
              <a:t>take you to the My Transactions tab </a:t>
            </a:r>
            <a:br>
              <a:rPr lang="en-US" dirty="0">
                <a:sym typeface="Wingdings" panose="05000000000000000000" pitchFamily="2" charset="2"/>
              </a:rPr>
            </a:br>
            <a:r>
              <a:rPr lang="en-US" dirty="0">
                <a:sym typeface="Wingdings" panose="05000000000000000000" pitchFamily="2" charset="2"/>
              </a:rPr>
              <a:t>of the animal’s record where you will </a:t>
            </a:r>
            <a:br>
              <a:rPr lang="en-US" dirty="0">
                <a:sym typeface="Wingdings" panose="05000000000000000000" pitchFamily="2" charset="2"/>
              </a:rPr>
            </a:br>
            <a:r>
              <a:rPr lang="en-US" dirty="0">
                <a:sym typeface="Wingdings" panose="05000000000000000000" pitchFamily="2" charset="2"/>
              </a:rPr>
              <a:t>see a Death transaction pending.</a:t>
            </a:r>
          </a:p>
          <a:p>
            <a:r>
              <a:rPr lang="en-US" dirty="0" smtClean="0">
                <a:sym typeface="Wingdings" panose="05000000000000000000" pitchFamily="2" charset="2"/>
              </a:rPr>
              <a:t>You </a:t>
            </a:r>
            <a:r>
              <a:rPr lang="en-US" dirty="0">
                <a:sym typeface="Wingdings" panose="05000000000000000000" pitchFamily="2" charset="2"/>
              </a:rPr>
              <a:t>are allowed to Confirm/Edit the </a:t>
            </a:r>
            <a:br>
              <a:rPr lang="en-US" dirty="0">
                <a:sym typeface="Wingdings" panose="05000000000000000000" pitchFamily="2" charset="2"/>
              </a:rPr>
            </a:br>
            <a:r>
              <a:rPr lang="en-US" dirty="0">
                <a:sym typeface="Wingdings" panose="05000000000000000000" pitchFamily="2" charset="2"/>
              </a:rPr>
              <a:t>death record, </a:t>
            </a:r>
            <a:r>
              <a:rPr lang="en-US" dirty="0" smtClean="0">
                <a:sym typeface="Wingdings" panose="05000000000000000000" pitchFamily="2" charset="2"/>
              </a:rPr>
              <a:t>Deny </a:t>
            </a:r>
            <a:r>
              <a:rPr lang="en-US" dirty="0">
                <a:sym typeface="Wingdings" panose="05000000000000000000" pitchFamily="2" charset="2"/>
              </a:rPr>
              <a:t>or </a:t>
            </a:r>
            <a:r>
              <a:rPr lang="en-US" dirty="0" smtClean="0">
                <a:sym typeface="Wingdings" panose="05000000000000000000" pitchFamily="2" charset="2"/>
              </a:rPr>
              <a:t>Delete </a:t>
            </a:r>
            <a:r>
              <a:rPr lang="en-US" dirty="0">
                <a:sym typeface="Wingdings" panose="05000000000000000000" pitchFamily="2" charset="2"/>
              </a:rPr>
              <a:t>it or state </a:t>
            </a:r>
            <a:br>
              <a:rPr lang="en-US" dirty="0">
                <a:sym typeface="Wingdings" panose="05000000000000000000" pitchFamily="2" charset="2"/>
              </a:rPr>
            </a:br>
            <a:r>
              <a:rPr lang="en-US" dirty="0">
                <a:sym typeface="Wingdings" panose="05000000000000000000" pitchFamily="2" charset="2"/>
              </a:rPr>
              <a:t>that </a:t>
            </a:r>
            <a:r>
              <a:rPr lang="en-US" dirty="0" smtClean="0">
                <a:sym typeface="Wingdings" panose="05000000000000000000" pitchFamily="2" charset="2"/>
              </a:rPr>
              <a:t>No </a:t>
            </a:r>
            <a:r>
              <a:rPr lang="en-US" dirty="0">
                <a:sym typeface="Wingdings" panose="05000000000000000000" pitchFamily="2" charset="2"/>
              </a:rPr>
              <a:t>I</a:t>
            </a:r>
            <a:r>
              <a:rPr lang="en-US" dirty="0" smtClean="0">
                <a:sym typeface="Wingdings" panose="05000000000000000000" pitchFamily="2" charset="2"/>
              </a:rPr>
              <a:t>nfo </a:t>
            </a:r>
            <a:r>
              <a:rPr lang="en-US" dirty="0">
                <a:sym typeface="Wingdings" panose="05000000000000000000" pitchFamily="2" charset="2"/>
              </a:rPr>
              <a:t>is </a:t>
            </a:r>
            <a:r>
              <a:rPr lang="en-US" dirty="0" smtClean="0">
                <a:sym typeface="Wingdings" panose="05000000000000000000" pitchFamily="2" charset="2"/>
              </a:rPr>
              <a:t>Available </a:t>
            </a:r>
            <a:r>
              <a:rPr lang="en-US" dirty="0">
                <a:sym typeface="Wingdings" panose="05000000000000000000" pitchFamily="2" charset="2"/>
              </a:rPr>
              <a:t>or that the record</a:t>
            </a:r>
            <a:br>
              <a:rPr lang="en-US" dirty="0">
                <a:sym typeface="Wingdings" panose="05000000000000000000" pitchFamily="2" charset="2"/>
              </a:rPr>
            </a:br>
            <a:r>
              <a:rPr lang="en-US" dirty="0">
                <a:sym typeface="Wingdings" panose="05000000000000000000" pitchFamily="2" charset="2"/>
              </a:rPr>
              <a:t>will </a:t>
            </a:r>
            <a:r>
              <a:rPr lang="en-US" dirty="0" smtClean="0">
                <a:sym typeface="Wingdings" panose="05000000000000000000" pitchFamily="2" charset="2"/>
              </a:rPr>
              <a:t>Not </a:t>
            </a:r>
            <a:r>
              <a:rPr lang="en-US" dirty="0">
                <a:sym typeface="Wingdings" panose="05000000000000000000" pitchFamily="2" charset="2"/>
              </a:rPr>
              <a:t>be </a:t>
            </a:r>
            <a:r>
              <a:rPr lang="en-US" dirty="0" smtClean="0">
                <a:sym typeface="Wingdings" panose="05000000000000000000" pitchFamily="2" charset="2"/>
              </a:rPr>
              <a:t>Recorded </a:t>
            </a:r>
            <a:r>
              <a:rPr lang="en-US" dirty="0">
                <a:sym typeface="Wingdings" panose="05000000000000000000" pitchFamily="2" charset="2"/>
              </a:rPr>
              <a:t>in ZIMS. </a:t>
            </a:r>
            <a:endParaRPr lang="en-GB" dirty="0"/>
          </a:p>
        </p:txBody>
      </p:sp>
      <p:pic>
        <p:nvPicPr>
          <p:cNvPr id="3" name="Picture 2"/>
          <p:cNvPicPr>
            <a:picLocks noChangeAspect="1"/>
          </p:cNvPicPr>
          <p:nvPr/>
        </p:nvPicPr>
        <p:blipFill>
          <a:blip r:embed="rId3"/>
          <a:stretch>
            <a:fillRect/>
          </a:stretch>
        </p:blipFill>
        <p:spPr>
          <a:xfrm>
            <a:off x="458972" y="4551271"/>
            <a:ext cx="8146176" cy="1291964"/>
          </a:xfrm>
          <a:prstGeom prst="rect">
            <a:avLst/>
          </a:prstGeom>
          <a:ln>
            <a:solidFill>
              <a:schemeClr val="tx1"/>
            </a:solidFill>
          </a:ln>
        </p:spPr>
      </p:pic>
      <p:pic>
        <p:nvPicPr>
          <p:cNvPr id="7" name="Picture 6"/>
          <p:cNvPicPr>
            <a:picLocks noChangeAspect="1"/>
          </p:cNvPicPr>
          <p:nvPr/>
        </p:nvPicPr>
        <p:blipFill>
          <a:blip r:embed="rId4"/>
          <a:stretch>
            <a:fillRect/>
          </a:stretch>
        </p:blipFill>
        <p:spPr>
          <a:xfrm>
            <a:off x="439479" y="1242843"/>
            <a:ext cx="3837925" cy="1687917"/>
          </a:xfrm>
          <a:prstGeom prst="rect">
            <a:avLst/>
          </a:prstGeom>
          <a:ln>
            <a:solidFill>
              <a:schemeClr val="tx1"/>
            </a:solidFill>
          </a:ln>
        </p:spPr>
      </p:pic>
    </p:spTree>
    <p:extLst>
      <p:ext uri="{BB962C8B-B14F-4D97-AF65-F5344CB8AC3E}">
        <p14:creationId xmlns:p14="http://schemas.microsoft.com/office/powerpoint/2010/main" val="40850636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73009" y="1371600"/>
            <a:ext cx="7715648" cy="3681741"/>
          </a:xfrm>
          <a:prstGeom prst="rect">
            <a:avLst/>
          </a:prstGeom>
        </p:spPr>
      </p:pic>
      <p:sp>
        <p:nvSpPr>
          <p:cNvPr id="2" name="Title 1"/>
          <p:cNvSpPr>
            <a:spLocks noGrp="1"/>
          </p:cNvSpPr>
          <p:nvPr>
            <p:ph type="title"/>
          </p:nvPr>
        </p:nvSpPr>
        <p:spPr>
          <a:xfrm>
            <a:off x="383025" y="381000"/>
            <a:ext cx="8743950" cy="852489"/>
          </a:xfrm>
        </p:spPr>
        <p:txBody>
          <a:bodyPr/>
          <a:lstStyle/>
          <a:p>
            <a:r>
              <a:rPr lang="en-US" dirty="0"/>
              <a:t>Managing Incomplete Dispositions</a:t>
            </a:r>
            <a:endParaRPr lang="en-GB" dirty="0"/>
          </a:p>
        </p:txBody>
      </p:sp>
      <p:sp>
        <p:nvSpPr>
          <p:cNvPr id="6" name="Slide Number Placeholder 5"/>
          <p:cNvSpPr>
            <a:spLocks noGrp="1"/>
          </p:cNvSpPr>
          <p:nvPr>
            <p:ph type="sldNum" sz="quarter" idx="12"/>
          </p:nvPr>
        </p:nvSpPr>
        <p:spPr/>
        <p:txBody>
          <a:bodyPr/>
          <a:lstStyle/>
          <a:p>
            <a:fld id="{6DF6AFC7-18CE-4C59-8428-091FD9A15DE8}" type="slidenum">
              <a:rPr lang="en-US" smtClean="0"/>
              <a:t>19</a:t>
            </a:fld>
            <a:endParaRPr lang="en-US"/>
          </a:p>
        </p:txBody>
      </p:sp>
      <p:sp>
        <p:nvSpPr>
          <p:cNvPr id="4" name="TextBox 3"/>
          <p:cNvSpPr txBox="1"/>
          <p:nvPr/>
        </p:nvSpPr>
        <p:spPr>
          <a:xfrm>
            <a:off x="852184" y="4267200"/>
            <a:ext cx="7805632" cy="1200329"/>
          </a:xfrm>
          <a:prstGeom prst="rect">
            <a:avLst/>
          </a:prstGeom>
          <a:solidFill>
            <a:schemeClr val="tx2">
              <a:lumMod val="20000"/>
              <a:lumOff val="80000"/>
            </a:schemeClr>
          </a:solidFill>
          <a:ln>
            <a:solidFill>
              <a:schemeClr val="tx1"/>
            </a:solidFill>
          </a:ln>
        </p:spPr>
        <p:txBody>
          <a:bodyPr wrap="square" rtlCol="0">
            <a:spAutoFit/>
          </a:bodyPr>
          <a:lstStyle/>
          <a:p>
            <a:r>
              <a:rPr lang="en-US" dirty="0"/>
              <a:t>I</a:t>
            </a:r>
            <a:r>
              <a:rPr lang="en-US" dirty="0" smtClean="0"/>
              <a:t>f </a:t>
            </a:r>
            <a:r>
              <a:rPr lang="en-US" dirty="0"/>
              <a:t>the death transaction is first added in the </a:t>
            </a:r>
            <a:r>
              <a:rPr lang="en-US" dirty="0" smtClean="0"/>
              <a:t>Husbandry </a:t>
            </a:r>
            <a:r>
              <a:rPr lang="en-US" dirty="0" smtClean="0">
                <a:sym typeface="Wingdings" panose="05000000000000000000" pitchFamily="2" charset="2"/>
              </a:rPr>
              <a:t>My </a:t>
            </a:r>
            <a:r>
              <a:rPr lang="en-US" dirty="0">
                <a:sym typeface="Wingdings" panose="05000000000000000000" pitchFamily="2" charset="2"/>
              </a:rPr>
              <a:t>Transactions tab </a:t>
            </a:r>
            <a:br>
              <a:rPr lang="en-US" dirty="0">
                <a:sym typeface="Wingdings" panose="05000000000000000000" pitchFamily="2" charset="2"/>
              </a:rPr>
            </a:br>
            <a:r>
              <a:rPr lang="en-US" dirty="0">
                <a:sym typeface="Wingdings" panose="05000000000000000000" pitchFamily="2" charset="2"/>
              </a:rPr>
              <a:t>of the animal’s </a:t>
            </a:r>
            <a:r>
              <a:rPr lang="en-US" dirty="0" smtClean="0">
                <a:sym typeface="Wingdings" panose="05000000000000000000" pitchFamily="2" charset="2"/>
              </a:rPr>
              <a:t>Husbandry record</a:t>
            </a:r>
            <a:r>
              <a:rPr lang="en-US" dirty="0">
                <a:sym typeface="Wingdings" panose="05000000000000000000" pitchFamily="2" charset="2"/>
              </a:rPr>
              <a:t>, no I</a:t>
            </a:r>
            <a:r>
              <a:rPr lang="en-US" dirty="0"/>
              <a:t>ncomplete Disposition is created</a:t>
            </a:r>
            <a:r>
              <a:rPr lang="en-US" dirty="0" smtClean="0"/>
              <a:t>. </a:t>
            </a:r>
            <a:r>
              <a:rPr lang="en-US" dirty="0" smtClean="0">
                <a:sym typeface="Wingdings" panose="05000000000000000000" pitchFamily="2" charset="2"/>
              </a:rPr>
              <a:t>As noted previously, some of the information entered in the Husbandry death record will prefill into the Necropsy record.</a:t>
            </a:r>
            <a:endParaRPr lang="en-US" dirty="0">
              <a:sym typeface="Wingdings" panose="05000000000000000000" pitchFamily="2" charset="2"/>
            </a:endParaRPr>
          </a:p>
        </p:txBody>
      </p:sp>
    </p:spTree>
    <p:extLst>
      <p:ext uri="{BB962C8B-B14F-4D97-AF65-F5344CB8AC3E}">
        <p14:creationId xmlns:p14="http://schemas.microsoft.com/office/powerpoint/2010/main" val="35135946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Working Together</a:t>
            </a:r>
            <a:endParaRPr lang="en-US" dirty="0"/>
          </a:p>
        </p:txBody>
      </p:sp>
      <p:sp>
        <p:nvSpPr>
          <p:cNvPr id="5" name="Content Placeholder 4"/>
          <p:cNvSpPr>
            <a:spLocks noGrp="1"/>
          </p:cNvSpPr>
          <p:nvPr>
            <p:ph idx="1"/>
          </p:nvPr>
        </p:nvSpPr>
        <p:spPr/>
        <p:txBody>
          <a:bodyPr/>
          <a:lstStyle/>
          <a:p>
            <a:r>
              <a:rPr lang="en-US" dirty="0" smtClean="0"/>
              <a:t>Although they are managed as separate modules in ZIMS, some information recorded in the Husbandry module is displayed in the Medical module and some information recorded in the Medical module is displayed in the Husbandry module.</a:t>
            </a:r>
          </a:p>
          <a:p>
            <a:r>
              <a:rPr lang="en-US" dirty="0" smtClean="0"/>
              <a:t>In most instances the data can only be edited or deleted from the module in which it was entered, but not always.</a:t>
            </a:r>
            <a:endParaRPr lang="en-US" dirty="0"/>
          </a:p>
        </p:txBody>
      </p:sp>
      <p:sp>
        <p:nvSpPr>
          <p:cNvPr id="3" name="Slide Number Placeholder 2"/>
          <p:cNvSpPr>
            <a:spLocks noGrp="1"/>
          </p:cNvSpPr>
          <p:nvPr>
            <p:ph type="sldNum" sz="quarter" idx="12"/>
          </p:nvPr>
        </p:nvSpPr>
        <p:spPr/>
        <p:txBody>
          <a:bodyPr/>
          <a:lstStyle/>
          <a:p>
            <a:fld id="{6DF6AFC7-18CE-4C59-8428-091FD9A15DE8}" type="slidenum">
              <a:rPr lang="en-US" smtClean="0"/>
              <a:t>2</a:t>
            </a:fld>
            <a:endParaRPr lang="en-US"/>
          </a:p>
        </p:txBody>
      </p:sp>
    </p:spTree>
    <p:extLst>
      <p:ext uri="{BB962C8B-B14F-4D97-AF65-F5344CB8AC3E}">
        <p14:creationId xmlns:p14="http://schemas.microsoft.com/office/powerpoint/2010/main" val="10613989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62000" y="228600"/>
            <a:ext cx="7772400" cy="2387600"/>
          </a:xfrm>
        </p:spPr>
        <p:txBody>
          <a:bodyPr/>
          <a:lstStyle/>
          <a:p>
            <a:r>
              <a:rPr lang="en-US" dirty="0" smtClean="0"/>
              <a:t>Husbandry and Medical</a:t>
            </a:r>
            <a:endParaRPr lang="en-US" dirty="0"/>
          </a:p>
        </p:txBody>
      </p:sp>
      <p:sp>
        <p:nvSpPr>
          <p:cNvPr id="5" name="Subtitle 4"/>
          <p:cNvSpPr>
            <a:spLocks noGrp="1"/>
          </p:cNvSpPr>
          <p:nvPr>
            <p:ph type="subTitle" idx="1"/>
          </p:nvPr>
        </p:nvSpPr>
        <p:spPr>
          <a:xfrm>
            <a:off x="1346514" y="2743200"/>
            <a:ext cx="6858000" cy="1655762"/>
          </a:xfrm>
        </p:spPr>
        <p:txBody>
          <a:bodyPr/>
          <a:lstStyle/>
          <a:p>
            <a:r>
              <a:rPr lang="en-US" dirty="0" smtClean="0"/>
              <a:t>Working Together</a:t>
            </a:r>
            <a:endParaRPr lang="en-US" dirty="0"/>
          </a:p>
        </p:txBody>
      </p:sp>
      <p:sp>
        <p:nvSpPr>
          <p:cNvPr id="3" name="Slide Number Placeholder 2"/>
          <p:cNvSpPr>
            <a:spLocks noGrp="1"/>
          </p:cNvSpPr>
          <p:nvPr>
            <p:ph type="sldNum" sz="quarter" idx="12"/>
          </p:nvPr>
        </p:nvSpPr>
        <p:spPr/>
        <p:txBody>
          <a:bodyPr/>
          <a:lstStyle/>
          <a:p>
            <a:fld id="{6DF6AFC7-18CE-4C59-8428-091FD9A15DE8}" type="slidenum">
              <a:rPr lang="en-US" smtClean="0"/>
              <a:t>20</a:t>
            </a:fld>
            <a:endParaRPr lang="en-US"/>
          </a:p>
        </p:txBody>
      </p:sp>
      <p:pic>
        <p:nvPicPr>
          <p:cNvPr id="7170" name="Picture 2" descr="Image result for zoo staff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3478877"/>
            <a:ext cx="3641294" cy="2889916"/>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8620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u="sng" dirty="0"/>
              <a:t>Medical</a:t>
            </a:r>
            <a:r>
              <a:rPr lang="en-US" dirty="0"/>
              <a:t> View of Husbandry </a:t>
            </a:r>
            <a:r>
              <a:rPr lang="en-US" dirty="0" smtClean="0"/>
              <a:t>Data – Basic Info</a:t>
            </a:r>
            <a:endParaRPr lang="en-US" dirty="0"/>
          </a:p>
        </p:txBody>
      </p:sp>
      <p:sp>
        <p:nvSpPr>
          <p:cNvPr id="4" name="Slide Number Placeholder 3"/>
          <p:cNvSpPr>
            <a:spLocks noGrp="1"/>
          </p:cNvSpPr>
          <p:nvPr>
            <p:ph type="sldNum" sz="quarter" idx="12"/>
          </p:nvPr>
        </p:nvSpPr>
        <p:spPr/>
        <p:txBody>
          <a:bodyPr/>
          <a:lstStyle/>
          <a:p>
            <a:fld id="{6DF6AFC7-18CE-4C59-8428-091FD9A15DE8}" type="slidenum">
              <a:rPr lang="en-US" smtClean="0"/>
              <a:t>3</a:t>
            </a:fld>
            <a:endParaRPr lang="en-US"/>
          </a:p>
        </p:txBody>
      </p:sp>
      <p:sp>
        <p:nvSpPr>
          <p:cNvPr id="7" name="TextBox 6"/>
          <p:cNvSpPr txBox="1"/>
          <p:nvPr/>
        </p:nvSpPr>
        <p:spPr>
          <a:xfrm>
            <a:off x="1335670" y="2057400"/>
            <a:ext cx="3241657" cy="3416320"/>
          </a:xfrm>
          <a:prstGeom prst="rect">
            <a:avLst/>
          </a:prstGeom>
          <a:solidFill>
            <a:schemeClr val="bg1">
              <a:lumMod val="85000"/>
            </a:schemeClr>
          </a:solidFill>
          <a:ln>
            <a:solidFill>
              <a:schemeClr val="tx1"/>
            </a:solidFill>
          </a:ln>
        </p:spPr>
        <p:txBody>
          <a:bodyPr wrap="none" rtlCol="0">
            <a:spAutoFit/>
          </a:bodyPr>
          <a:lstStyle/>
          <a:p>
            <a:r>
              <a:rPr lang="en-US" dirty="0"/>
              <a:t>On the right side of the Medical </a:t>
            </a:r>
          </a:p>
          <a:p>
            <a:r>
              <a:rPr lang="en-US" dirty="0"/>
              <a:t>dashboard is the Basic Info</a:t>
            </a:r>
          </a:p>
          <a:p>
            <a:r>
              <a:rPr lang="en-US" dirty="0"/>
              <a:t>regarding the animal that is</a:t>
            </a:r>
          </a:p>
          <a:p>
            <a:r>
              <a:rPr lang="en-US" dirty="0"/>
              <a:t>s</a:t>
            </a:r>
            <a:r>
              <a:rPr lang="en-US" dirty="0" smtClean="0"/>
              <a:t>ourced </a:t>
            </a:r>
            <a:r>
              <a:rPr lang="en-US" dirty="0"/>
              <a:t>from the Husbandry </a:t>
            </a:r>
          </a:p>
          <a:p>
            <a:r>
              <a:rPr lang="en-US" dirty="0"/>
              <a:t>Module. From here </a:t>
            </a:r>
            <a:r>
              <a:rPr lang="en-US" dirty="0" smtClean="0"/>
              <a:t>there are </a:t>
            </a:r>
          </a:p>
          <a:p>
            <a:r>
              <a:rPr lang="en-US" dirty="0" smtClean="0"/>
              <a:t>links to:</a:t>
            </a:r>
          </a:p>
          <a:p>
            <a:pPr marL="342900" indent="-342900">
              <a:buFont typeface="+mj-lt"/>
              <a:buAutoNum type="arabicParenR"/>
            </a:pPr>
            <a:r>
              <a:rPr lang="en-US" dirty="0" smtClean="0"/>
              <a:t>Active Identifiers</a:t>
            </a:r>
          </a:p>
          <a:p>
            <a:pPr marL="342900" indent="-342900">
              <a:buFont typeface="+mj-lt"/>
              <a:buAutoNum type="arabicParenR"/>
            </a:pPr>
            <a:r>
              <a:rPr lang="en-US" dirty="0" smtClean="0"/>
              <a:t>Husbandry record</a:t>
            </a:r>
          </a:p>
          <a:p>
            <a:pPr marL="342900" indent="-342900">
              <a:buFont typeface="+mj-lt"/>
              <a:buAutoNum type="arabicParenR"/>
            </a:pPr>
            <a:r>
              <a:rPr lang="en-US" dirty="0" smtClean="0"/>
              <a:t>Owner institution</a:t>
            </a:r>
          </a:p>
          <a:p>
            <a:pPr marL="342900" indent="-342900">
              <a:buFont typeface="+mj-lt"/>
              <a:buAutoNum type="arabicParenR"/>
            </a:pPr>
            <a:r>
              <a:rPr lang="en-US" dirty="0" smtClean="0"/>
              <a:t>Holder institution</a:t>
            </a:r>
          </a:p>
          <a:p>
            <a:r>
              <a:rPr lang="en-US" dirty="0" smtClean="0"/>
              <a:t>This information is only editable </a:t>
            </a:r>
          </a:p>
          <a:p>
            <a:r>
              <a:rPr lang="en-US" dirty="0" smtClean="0"/>
              <a:t>in the Husbandry module.</a:t>
            </a:r>
          </a:p>
        </p:txBody>
      </p:sp>
      <p:pic>
        <p:nvPicPr>
          <p:cNvPr id="2" name="Picture 1"/>
          <p:cNvPicPr>
            <a:picLocks noChangeAspect="1"/>
          </p:cNvPicPr>
          <p:nvPr/>
        </p:nvPicPr>
        <p:blipFill>
          <a:blip r:embed="rId2"/>
          <a:stretch>
            <a:fillRect/>
          </a:stretch>
        </p:blipFill>
        <p:spPr>
          <a:xfrm>
            <a:off x="5257800" y="1143000"/>
            <a:ext cx="2971800" cy="4578506"/>
          </a:xfrm>
          <a:prstGeom prst="rect">
            <a:avLst/>
          </a:prstGeom>
          <a:ln>
            <a:solidFill>
              <a:schemeClr val="tx1"/>
            </a:solidFill>
          </a:ln>
        </p:spPr>
      </p:pic>
    </p:spTree>
    <p:extLst>
      <p:ext uri="{BB962C8B-B14F-4D97-AF65-F5344CB8AC3E}">
        <p14:creationId xmlns:p14="http://schemas.microsoft.com/office/powerpoint/2010/main" val="38506091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u="sng" dirty="0"/>
              <a:t>Medical</a:t>
            </a:r>
            <a:r>
              <a:rPr lang="en-US" dirty="0"/>
              <a:t> View of Husbandry </a:t>
            </a:r>
            <a:r>
              <a:rPr lang="en-US" dirty="0" smtClean="0"/>
              <a:t>Data – Necropsy</a:t>
            </a:r>
            <a:endParaRPr lang="en-US" dirty="0"/>
          </a:p>
        </p:txBody>
      </p:sp>
      <p:sp>
        <p:nvSpPr>
          <p:cNvPr id="4" name="Slide Number Placeholder 3"/>
          <p:cNvSpPr>
            <a:spLocks noGrp="1"/>
          </p:cNvSpPr>
          <p:nvPr>
            <p:ph type="sldNum" sz="quarter" idx="12"/>
          </p:nvPr>
        </p:nvSpPr>
        <p:spPr/>
        <p:txBody>
          <a:bodyPr/>
          <a:lstStyle/>
          <a:p>
            <a:fld id="{6DF6AFC7-18CE-4C59-8428-091FD9A15DE8}" type="slidenum">
              <a:rPr lang="en-US" smtClean="0"/>
              <a:t>4</a:t>
            </a:fld>
            <a:endParaRPr lang="en-US"/>
          </a:p>
        </p:txBody>
      </p:sp>
      <p:sp>
        <p:nvSpPr>
          <p:cNvPr id="7" name="TextBox 6"/>
          <p:cNvSpPr txBox="1"/>
          <p:nvPr/>
        </p:nvSpPr>
        <p:spPr>
          <a:xfrm>
            <a:off x="694585" y="1828800"/>
            <a:ext cx="4559261" cy="2308324"/>
          </a:xfrm>
          <a:prstGeom prst="rect">
            <a:avLst/>
          </a:prstGeom>
          <a:solidFill>
            <a:schemeClr val="bg1">
              <a:lumMod val="85000"/>
            </a:schemeClr>
          </a:solidFill>
          <a:ln>
            <a:solidFill>
              <a:schemeClr val="tx1"/>
            </a:solidFill>
          </a:ln>
        </p:spPr>
        <p:txBody>
          <a:bodyPr wrap="none" rtlCol="0">
            <a:spAutoFit/>
          </a:bodyPr>
          <a:lstStyle/>
          <a:p>
            <a:r>
              <a:rPr lang="en-US" dirty="0" smtClean="0"/>
              <a:t>When a death is recorded in </a:t>
            </a:r>
            <a:r>
              <a:rPr lang="en-US" dirty="0" smtClean="0"/>
              <a:t>Husbandry </a:t>
            </a:r>
          </a:p>
          <a:p>
            <a:r>
              <a:rPr lang="en-US" dirty="0" smtClean="0"/>
              <a:t>before a Necropsy is submitted in Medical,</a:t>
            </a:r>
            <a:endParaRPr lang="en-US" dirty="0" smtClean="0"/>
          </a:p>
          <a:p>
            <a:r>
              <a:rPr lang="en-US" dirty="0" smtClean="0"/>
              <a:t>the Death Date and Manner of Death will </a:t>
            </a:r>
          </a:p>
          <a:p>
            <a:r>
              <a:rPr lang="en-US" dirty="0" smtClean="0"/>
              <a:t>copy over into that field in the Submission </a:t>
            </a:r>
          </a:p>
          <a:p>
            <a:r>
              <a:rPr lang="en-US" dirty="0" smtClean="0"/>
              <a:t>tab (right). The Primary Body System Affected</a:t>
            </a:r>
          </a:p>
          <a:p>
            <a:r>
              <a:rPr lang="en-US" dirty="0" smtClean="0"/>
              <a:t>will copy over into that field in the Finalize tab </a:t>
            </a:r>
          </a:p>
          <a:p>
            <a:r>
              <a:rPr lang="en-US" dirty="0" smtClean="0"/>
              <a:t>(below). All of this information is editable in</a:t>
            </a:r>
          </a:p>
          <a:p>
            <a:r>
              <a:rPr lang="en-US" dirty="0" smtClean="0"/>
              <a:t>both the Medical and Husbandry modules.</a:t>
            </a:r>
          </a:p>
        </p:txBody>
      </p:sp>
      <p:pic>
        <p:nvPicPr>
          <p:cNvPr id="6" name="Picture 5"/>
          <p:cNvPicPr>
            <a:picLocks noChangeAspect="1"/>
          </p:cNvPicPr>
          <p:nvPr/>
        </p:nvPicPr>
        <p:blipFill>
          <a:blip r:embed="rId2"/>
          <a:stretch>
            <a:fillRect/>
          </a:stretch>
        </p:blipFill>
        <p:spPr>
          <a:xfrm>
            <a:off x="5719832" y="1652095"/>
            <a:ext cx="2568163" cy="2377646"/>
          </a:xfrm>
          <a:prstGeom prst="rect">
            <a:avLst/>
          </a:prstGeom>
          <a:ln>
            <a:solidFill>
              <a:schemeClr val="tx1"/>
            </a:solidFill>
          </a:ln>
        </p:spPr>
      </p:pic>
      <p:pic>
        <p:nvPicPr>
          <p:cNvPr id="8" name="Picture 7"/>
          <p:cNvPicPr>
            <a:picLocks noChangeAspect="1"/>
          </p:cNvPicPr>
          <p:nvPr/>
        </p:nvPicPr>
        <p:blipFill>
          <a:blip r:embed="rId3"/>
          <a:stretch>
            <a:fillRect/>
          </a:stretch>
        </p:blipFill>
        <p:spPr>
          <a:xfrm>
            <a:off x="533400" y="4539064"/>
            <a:ext cx="4881632" cy="1829729"/>
          </a:xfrm>
          <a:prstGeom prst="rect">
            <a:avLst/>
          </a:prstGeom>
          <a:ln>
            <a:solidFill>
              <a:schemeClr val="tx1"/>
            </a:solidFill>
          </a:ln>
        </p:spPr>
      </p:pic>
    </p:spTree>
    <p:extLst>
      <p:ext uri="{BB962C8B-B14F-4D97-AF65-F5344CB8AC3E}">
        <p14:creationId xmlns:p14="http://schemas.microsoft.com/office/powerpoint/2010/main" val="1663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b="1" u="sng" dirty="0"/>
              <a:t>Husbandry</a:t>
            </a:r>
            <a:r>
              <a:rPr lang="en-US" dirty="0"/>
              <a:t> View of Medical Data</a:t>
            </a:r>
            <a:endParaRPr lang="en-GB" dirty="0"/>
          </a:p>
        </p:txBody>
      </p:sp>
      <p:sp>
        <p:nvSpPr>
          <p:cNvPr id="7" name="Content Placeholder 6"/>
          <p:cNvSpPr>
            <a:spLocks noGrp="1"/>
          </p:cNvSpPr>
          <p:nvPr>
            <p:ph idx="1"/>
          </p:nvPr>
        </p:nvSpPr>
        <p:spPr/>
        <p:txBody>
          <a:bodyPr/>
          <a:lstStyle/>
          <a:p>
            <a:r>
              <a:rPr lang="en-US" dirty="0" smtClean="0"/>
              <a:t>When some information entered in the Medical module is displayed in the Husbandry module, you will be given an indication that the data was sourced from the Medical module</a:t>
            </a:r>
          </a:p>
          <a:p>
            <a:r>
              <a:rPr lang="en-US" dirty="0" smtClean="0"/>
              <a:t>You </a:t>
            </a:r>
            <a:r>
              <a:rPr lang="en-US" dirty="0"/>
              <a:t>will not be able to edit this information from the Husbandry module </a:t>
            </a:r>
            <a:endParaRPr lang="en-GB" dirty="0"/>
          </a:p>
        </p:txBody>
      </p:sp>
      <p:sp>
        <p:nvSpPr>
          <p:cNvPr id="2" name="Slide Number Placeholder 1"/>
          <p:cNvSpPr>
            <a:spLocks noGrp="1"/>
          </p:cNvSpPr>
          <p:nvPr>
            <p:ph type="sldNum" sz="quarter" idx="12"/>
          </p:nvPr>
        </p:nvSpPr>
        <p:spPr/>
        <p:txBody>
          <a:bodyPr/>
          <a:lstStyle/>
          <a:p>
            <a:fld id="{6DF6AFC7-18CE-4C59-8428-091FD9A15DE8}" type="slidenum">
              <a:rPr lang="en-US" smtClean="0"/>
              <a:t>5</a:t>
            </a:fld>
            <a:endParaRPr lang="en-US"/>
          </a:p>
        </p:txBody>
      </p:sp>
      <p:pic>
        <p:nvPicPr>
          <p:cNvPr id="2050" name="Picture 2" descr="Image result for weighing zoo animal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4349105"/>
            <a:ext cx="2819400" cy="2003258"/>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7318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66800" y="297990"/>
            <a:ext cx="7315200" cy="1325563"/>
          </a:xfrm>
        </p:spPr>
        <p:txBody>
          <a:bodyPr>
            <a:normAutofit/>
          </a:bodyPr>
          <a:lstStyle/>
          <a:p>
            <a:r>
              <a:rPr lang="en-US" dirty="0"/>
              <a:t>Animal Care Staff Medical Summary </a:t>
            </a:r>
            <a:endParaRPr lang="en-GB" dirty="0"/>
          </a:p>
        </p:txBody>
      </p:sp>
      <p:sp>
        <p:nvSpPr>
          <p:cNvPr id="4" name="Slide Number Placeholder 3"/>
          <p:cNvSpPr>
            <a:spLocks noGrp="1"/>
          </p:cNvSpPr>
          <p:nvPr>
            <p:ph type="sldNum" sz="quarter" idx="12"/>
          </p:nvPr>
        </p:nvSpPr>
        <p:spPr/>
        <p:txBody>
          <a:bodyPr/>
          <a:lstStyle/>
          <a:p>
            <a:fld id="{6DF6AFC7-18CE-4C59-8428-091FD9A15DE8}" type="slidenum">
              <a:rPr lang="en-US" smtClean="0"/>
              <a:t>6</a:t>
            </a:fld>
            <a:endParaRPr lang="en-US"/>
          </a:p>
        </p:txBody>
      </p:sp>
      <p:pic>
        <p:nvPicPr>
          <p:cNvPr id="5" name="Picture 4"/>
          <p:cNvPicPr>
            <a:picLocks noChangeAspect="1"/>
          </p:cNvPicPr>
          <p:nvPr/>
        </p:nvPicPr>
        <p:blipFill>
          <a:blip r:embed="rId2"/>
          <a:stretch>
            <a:fillRect/>
          </a:stretch>
        </p:blipFill>
        <p:spPr>
          <a:xfrm>
            <a:off x="838200" y="1870888"/>
            <a:ext cx="4816257" cy="4176122"/>
          </a:xfrm>
          <a:prstGeom prst="rect">
            <a:avLst/>
          </a:prstGeom>
          <a:ln>
            <a:solidFill>
              <a:schemeClr val="tx1"/>
            </a:solidFill>
          </a:ln>
        </p:spPr>
      </p:pic>
      <p:sp>
        <p:nvSpPr>
          <p:cNvPr id="3" name="TextBox 2"/>
          <p:cNvSpPr txBox="1"/>
          <p:nvPr/>
        </p:nvSpPr>
        <p:spPr>
          <a:xfrm>
            <a:off x="4648200" y="1447800"/>
            <a:ext cx="4083682" cy="1754326"/>
          </a:xfrm>
          <a:prstGeom prst="rect">
            <a:avLst/>
          </a:prstGeom>
          <a:solidFill>
            <a:schemeClr val="tx2">
              <a:lumMod val="20000"/>
              <a:lumOff val="80000"/>
            </a:schemeClr>
          </a:solidFill>
          <a:ln>
            <a:solidFill>
              <a:schemeClr val="tx1"/>
            </a:solidFill>
          </a:ln>
        </p:spPr>
        <p:txBody>
          <a:bodyPr wrap="none" rtlCol="0">
            <a:spAutoFit/>
          </a:bodyPr>
          <a:lstStyle/>
          <a:p>
            <a:r>
              <a:rPr lang="en-US" dirty="0"/>
              <a:t>Any information recorded in the Animal</a:t>
            </a:r>
          </a:p>
          <a:p>
            <a:r>
              <a:rPr lang="en-US" dirty="0"/>
              <a:t>Care Staff Medical Summary will display</a:t>
            </a:r>
          </a:p>
          <a:p>
            <a:r>
              <a:rPr lang="en-US" dirty="0"/>
              <a:t>in the Husbandry module </a:t>
            </a:r>
            <a:br>
              <a:rPr lang="en-US" dirty="0"/>
            </a:br>
            <a:r>
              <a:rPr lang="en-US" dirty="0"/>
              <a:t>Notes/Observation grid, as well as within </a:t>
            </a:r>
            <a:br>
              <a:rPr lang="en-US" dirty="0"/>
            </a:br>
            <a:r>
              <a:rPr lang="en-US" dirty="0"/>
              <a:t>the Medical module</a:t>
            </a:r>
            <a:r>
              <a:rPr lang="en-US" dirty="0" smtClean="0"/>
              <a:t>. This is the display in</a:t>
            </a:r>
          </a:p>
          <a:p>
            <a:r>
              <a:rPr lang="en-US" dirty="0" smtClean="0"/>
              <a:t>the Medical module.</a:t>
            </a:r>
            <a:endParaRPr lang="en-GB" dirty="0"/>
          </a:p>
        </p:txBody>
      </p:sp>
      <p:pic>
        <p:nvPicPr>
          <p:cNvPr id="3076" name="Picture 4" descr="Image result for weighing zoo animal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4078" y="3730730"/>
            <a:ext cx="2771775" cy="1647825"/>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63232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59718"/>
            <a:ext cx="7772398" cy="1143000"/>
          </a:xfrm>
        </p:spPr>
        <p:txBody>
          <a:bodyPr>
            <a:normAutofit fontScale="90000"/>
          </a:bodyPr>
          <a:lstStyle/>
          <a:p>
            <a:r>
              <a:rPr lang="en-US" dirty="0"/>
              <a:t>Husbandry View </a:t>
            </a:r>
            <a:br>
              <a:rPr lang="en-US" dirty="0"/>
            </a:br>
            <a:r>
              <a:rPr lang="en-US" dirty="0"/>
              <a:t>of Medical Summary</a:t>
            </a:r>
            <a:endParaRPr lang="en-GB" dirty="0"/>
          </a:p>
        </p:txBody>
      </p:sp>
      <p:sp>
        <p:nvSpPr>
          <p:cNvPr id="6" name="Slide Number Placeholder 5"/>
          <p:cNvSpPr>
            <a:spLocks noGrp="1"/>
          </p:cNvSpPr>
          <p:nvPr>
            <p:ph type="sldNum" sz="quarter" idx="12"/>
          </p:nvPr>
        </p:nvSpPr>
        <p:spPr/>
        <p:txBody>
          <a:bodyPr/>
          <a:lstStyle/>
          <a:p>
            <a:fld id="{6DF6AFC7-18CE-4C59-8428-091FD9A15DE8}" type="slidenum">
              <a:rPr lang="en-US" smtClean="0"/>
              <a:t>7</a:t>
            </a:fld>
            <a:endParaRPr lang="en-US"/>
          </a:p>
        </p:txBody>
      </p:sp>
      <p:sp>
        <p:nvSpPr>
          <p:cNvPr id="5" name="TextBox 4"/>
          <p:cNvSpPr txBox="1"/>
          <p:nvPr/>
        </p:nvSpPr>
        <p:spPr>
          <a:xfrm>
            <a:off x="448498" y="1605111"/>
            <a:ext cx="8404608" cy="1200329"/>
          </a:xfrm>
          <a:prstGeom prst="rect">
            <a:avLst/>
          </a:prstGeom>
          <a:solidFill>
            <a:schemeClr val="tx2">
              <a:lumMod val="20000"/>
              <a:lumOff val="80000"/>
            </a:schemeClr>
          </a:solidFill>
          <a:ln>
            <a:solidFill>
              <a:schemeClr val="tx1"/>
            </a:solidFill>
          </a:ln>
        </p:spPr>
        <p:txBody>
          <a:bodyPr wrap="none" rtlCol="0">
            <a:spAutoFit/>
          </a:bodyPr>
          <a:lstStyle/>
          <a:p>
            <a:r>
              <a:rPr lang="en-US" dirty="0"/>
              <a:t>Below is the Husbandry view of the Animal Care Staff Medical Summary information</a:t>
            </a:r>
          </a:p>
          <a:p>
            <a:r>
              <a:rPr lang="en-US" dirty="0"/>
              <a:t>from the previous slide. You can tell this note was entered on the Medical module</a:t>
            </a:r>
          </a:p>
          <a:p>
            <a:r>
              <a:rPr lang="en-US" dirty="0"/>
              <a:t>as the title is Clinical Medical Summary Note. You cannot edit or delete this note. </a:t>
            </a:r>
          </a:p>
          <a:p>
            <a:r>
              <a:rPr lang="en-US" dirty="0"/>
              <a:t>Those actions can only be done from the Medical module because it was entered there.</a:t>
            </a:r>
          </a:p>
        </p:txBody>
      </p:sp>
      <p:pic>
        <p:nvPicPr>
          <p:cNvPr id="4" name="Picture 3"/>
          <p:cNvPicPr>
            <a:picLocks noChangeAspect="1"/>
          </p:cNvPicPr>
          <p:nvPr/>
        </p:nvPicPr>
        <p:blipFill>
          <a:blip r:embed="rId2"/>
          <a:stretch>
            <a:fillRect/>
          </a:stretch>
        </p:blipFill>
        <p:spPr>
          <a:xfrm>
            <a:off x="412491" y="5187674"/>
            <a:ext cx="5334000" cy="897890"/>
          </a:xfrm>
          <a:prstGeom prst="rect">
            <a:avLst/>
          </a:prstGeom>
          <a:ln>
            <a:solidFill>
              <a:schemeClr val="tx1"/>
            </a:solidFill>
          </a:ln>
        </p:spPr>
      </p:pic>
      <p:pic>
        <p:nvPicPr>
          <p:cNvPr id="7" name="Picture 6"/>
          <p:cNvPicPr>
            <a:picLocks noChangeAspect="1"/>
          </p:cNvPicPr>
          <p:nvPr/>
        </p:nvPicPr>
        <p:blipFill>
          <a:blip r:embed="rId3"/>
          <a:stretch>
            <a:fillRect/>
          </a:stretch>
        </p:blipFill>
        <p:spPr>
          <a:xfrm>
            <a:off x="601277" y="2907833"/>
            <a:ext cx="8085521" cy="1996613"/>
          </a:xfrm>
          <a:prstGeom prst="rect">
            <a:avLst/>
          </a:prstGeom>
          <a:ln>
            <a:solidFill>
              <a:schemeClr val="tx1"/>
            </a:solidFill>
          </a:ln>
        </p:spPr>
      </p:pic>
    </p:spTree>
    <p:extLst>
      <p:ext uri="{BB962C8B-B14F-4D97-AF65-F5344CB8AC3E}">
        <p14:creationId xmlns:p14="http://schemas.microsoft.com/office/powerpoint/2010/main" val="8937405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 from other Modules</a:t>
            </a:r>
            <a:endParaRPr lang="en-US" dirty="0"/>
          </a:p>
        </p:txBody>
      </p:sp>
      <p:sp>
        <p:nvSpPr>
          <p:cNvPr id="3" name="Content Placeholder 2"/>
          <p:cNvSpPr>
            <a:spLocks noGrp="1"/>
          </p:cNvSpPr>
          <p:nvPr>
            <p:ph idx="1"/>
          </p:nvPr>
        </p:nvSpPr>
        <p:spPr>
          <a:xfrm>
            <a:off x="685800" y="1447800"/>
            <a:ext cx="7886700" cy="4351338"/>
          </a:xfrm>
        </p:spPr>
        <p:txBody>
          <a:bodyPr/>
          <a:lstStyle/>
          <a:p>
            <a:r>
              <a:rPr lang="en-US" dirty="0" smtClean="0"/>
              <a:t>The Notes recorded in the following Medical modules will also display in the Husbandry Notes section:</a:t>
            </a:r>
          </a:p>
          <a:p>
            <a:pPr lvl="1"/>
            <a:r>
              <a:rPr lang="en-US" dirty="0" smtClean="0"/>
              <a:t>Biopsy – Case Info and the Finalize tab</a:t>
            </a:r>
          </a:p>
          <a:p>
            <a:pPr lvl="2"/>
            <a:r>
              <a:rPr lang="en-US" dirty="0" smtClean="0"/>
              <a:t>Biopsy Case Info for Husbandry Staff</a:t>
            </a:r>
          </a:p>
          <a:p>
            <a:pPr lvl="1"/>
            <a:r>
              <a:rPr lang="en-US" dirty="0" smtClean="0"/>
              <a:t>Necropsy – Case Info and the Finalize tab</a:t>
            </a:r>
          </a:p>
          <a:p>
            <a:pPr lvl="2"/>
            <a:r>
              <a:rPr lang="en-US" dirty="0" smtClean="0"/>
              <a:t>Necropsy Case Info for Husbandry Staff</a:t>
            </a:r>
            <a:endParaRPr lang="en-US" dirty="0"/>
          </a:p>
        </p:txBody>
      </p:sp>
      <p:sp>
        <p:nvSpPr>
          <p:cNvPr id="4" name="Slide Number Placeholder 3"/>
          <p:cNvSpPr>
            <a:spLocks noGrp="1"/>
          </p:cNvSpPr>
          <p:nvPr>
            <p:ph type="sldNum" sz="quarter" idx="12"/>
          </p:nvPr>
        </p:nvSpPr>
        <p:spPr/>
        <p:txBody>
          <a:bodyPr/>
          <a:lstStyle/>
          <a:p>
            <a:fld id="{6DF6AFC7-18CE-4C59-8428-091FD9A15DE8}" type="slidenum">
              <a:rPr lang="en-US" smtClean="0"/>
              <a:t>8</a:t>
            </a:fld>
            <a:endParaRPr lang="en-US"/>
          </a:p>
        </p:txBody>
      </p:sp>
      <p:pic>
        <p:nvPicPr>
          <p:cNvPr id="4098" name="Picture 2" descr="Image result for biopsy image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286000" y="4293674"/>
            <a:ext cx="3010241" cy="2257681"/>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9748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Animal Weights</a:t>
            </a:r>
            <a:endParaRPr lang="en-US" dirty="0"/>
          </a:p>
        </p:txBody>
      </p:sp>
      <p:sp>
        <p:nvSpPr>
          <p:cNvPr id="3" name="Slide Number Placeholder 2"/>
          <p:cNvSpPr>
            <a:spLocks noGrp="1"/>
          </p:cNvSpPr>
          <p:nvPr>
            <p:ph type="sldNum" sz="quarter" idx="12"/>
          </p:nvPr>
        </p:nvSpPr>
        <p:spPr/>
        <p:txBody>
          <a:bodyPr/>
          <a:lstStyle/>
          <a:p>
            <a:fld id="{6DF6AFC7-18CE-4C59-8428-091FD9A15DE8}" type="slidenum">
              <a:rPr lang="en-US" smtClean="0"/>
              <a:t>9</a:t>
            </a:fld>
            <a:endParaRPr lang="en-US"/>
          </a:p>
        </p:txBody>
      </p:sp>
      <p:pic>
        <p:nvPicPr>
          <p:cNvPr id="4" name="Picture 3"/>
          <p:cNvPicPr>
            <a:picLocks noChangeAspect="1"/>
          </p:cNvPicPr>
          <p:nvPr/>
        </p:nvPicPr>
        <p:blipFill>
          <a:blip r:embed="rId2"/>
          <a:stretch>
            <a:fillRect/>
          </a:stretch>
        </p:blipFill>
        <p:spPr>
          <a:xfrm>
            <a:off x="5181600" y="460871"/>
            <a:ext cx="2255715" cy="3193057"/>
          </a:xfrm>
          <a:prstGeom prst="rect">
            <a:avLst/>
          </a:prstGeom>
          <a:ln>
            <a:solidFill>
              <a:schemeClr val="tx1"/>
            </a:solidFill>
          </a:ln>
        </p:spPr>
      </p:pic>
      <p:sp>
        <p:nvSpPr>
          <p:cNvPr id="5" name="TextBox 4"/>
          <p:cNvSpPr txBox="1"/>
          <p:nvPr/>
        </p:nvSpPr>
        <p:spPr>
          <a:xfrm>
            <a:off x="468963" y="1524000"/>
            <a:ext cx="3889078" cy="2585323"/>
          </a:xfrm>
          <a:prstGeom prst="rect">
            <a:avLst/>
          </a:prstGeom>
          <a:solidFill>
            <a:schemeClr val="bg1">
              <a:lumMod val="85000"/>
            </a:schemeClr>
          </a:solidFill>
          <a:ln>
            <a:solidFill>
              <a:schemeClr val="tx1"/>
            </a:solidFill>
          </a:ln>
        </p:spPr>
        <p:txBody>
          <a:bodyPr wrap="none" rtlCol="0">
            <a:spAutoFit/>
          </a:bodyPr>
          <a:lstStyle/>
          <a:p>
            <a:r>
              <a:rPr lang="en-US" dirty="0" smtClean="0"/>
              <a:t>From the Basic Info in the Medical</a:t>
            </a:r>
          </a:p>
          <a:p>
            <a:r>
              <a:rPr lang="en-US" dirty="0" smtClean="0"/>
              <a:t>record you can add a new weight</a:t>
            </a:r>
          </a:p>
          <a:p>
            <a:r>
              <a:rPr lang="en-US" dirty="0" smtClean="0"/>
              <a:t>(top). </a:t>
            </a:r>
            <a:r>
              <a:rPr lang="en-US" dirty="0" smtClean="0"/>
              <a:t>This hyperlink will open the</a:t>
            </a:r>
          </a:p>
          <a:p>
            <a:r>
              <a:rPr lang="en-US" dirty="0" smtClean="0"/>
              <a:t>Husbandry module’s Add New Weight </a:t>
            </a:r>
          </a:p>
          <a:p>
            <a:r>
              <a:rPr lang="en-US" dirty="0" smtClean="0"/>
              <a:t>screen. </a:t>
            </a:r>
            <a:r>
              <a:rPr lang="en-US" dirty="0" smtClean="0"/>
              <a:t>This </a:t>
            </a:r>
            <a:r>
              <a:rPr lang="en-US" dirty="0" smtClean="0"/>
              <a:t>weight will display in the</a:t>
            </a:r>
          </a:p>
          <a:p>
            <a:r>
              <a:rPr lang="en-US" dirty="0" smtClean="0"/>
              <a:t>Husbandry module and it can be</a:t>
            </a:r>
          </a:p>
          <a:p>
            <a:r>
              <a:rPr lang="en-US" dirty="0" smtClean="0"/>
              <a:t>edited from there (bottom</a:t>
            </a:r>
            <a:r>
              <a:rPr lang="en-US" dirty="0" smtClean="0"/>
              <a:t>). There is no</a:t>
            </a:r>
          </a:p>
          <a:p>
            <a:r>
              <a:rPr lang="en-US" dirty="0" smtClean="0"/>
              <a:t>indication that the weight was entered</a:t>
            </a:r>
          </a:p>
          <a:p>
            <a:r>
              <a:rPr lang="en-US" dirty="0" smtClean="0"/>
              <a:t>via the Medical module.</a:t>
            </a:r>
            <a:endParaRPr lang="en-US" dirty="0"/>
          </a:p>
        </p:txBody>
      </p:sp>
      <p:pic>
        <p:nvPicPr>
          <p:cNvPr id="6" name="Picture 5"/>
          <p:cNvPicPr>
            <a:picLocks noChangeAspect="1"/>
          </p:cNvPicPr>
          <p:nvPr/>
        </p:nvPicPr>
        <p:blipFill>
          <a:blip r:embed="rId3"/>
          <a:stretch>
            <a:fillRect/>
          </a:stretch>
        </p:blipFill>
        <p:spPr>
          <a:xfrm>
            <a:off x="4585886" y="3289067"/>
            <a:ext cx="3993081" cy="2232973"/>
          </a:xfrm>
          <a:prstGeom prst="rect">
            <a:avLst/>
          </a:prstGeom>
          <a:ln>
            <a:solidFill>
              <a:schemeClr val="tx1"/>
            </a:solidFill>
          </a:ln>
        </p:spPr>
      </p:pic>
      <p:pic>
        <p:nvPicPr>
          <p:cNvPr id="1026" name="Picture 2" descr="Image result for weighing zoo animal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5222" y="4421502"/>
            <a:ext cx="3472819" cy="1987810"/>
          </a:xfrm>
          <a:prstGeom prst="rect">
            <a:avLst/>
          </a:prstGeom>
          <a:noFill/>
          <a:effectLst>
            <a:softEdge rad="127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638051"/>
      </p:ext>
    </p:extLst>
  </p:cSld>
  <p:clrMapOvr>
    <a:masterClrMapping/>
  </p:clrMapOvr>
</p:sld>
</file>

<file path=ppt/theme/theme1.xml><?xml version="1.0" encoding="utf-8"?>
<a:theme xmlns:a="http://schemas.openxmlformats.org/drawingml/2006/main" name="(1) Blue - Blank">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42576353-DC84-4281-AAC2-71870E42330C}"/>
    </a:ext>
  </a:extLst>
</a:theme>
</file>

<file path=ppt/theme/theme10.xml><?xml version="1.0" encoding="utf-8"?>
<a:theme xmlns:a="http://schemas.openxmlformats.org/drawingml/2006/main" name="(10) Green - Rabbi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1.xml><?xml version="1.0" encoding="utf-8"?>
<a:theme xmlns:a="http://schemas.openxmlformats.org/drawingml/2006/main" name="(11) Blue - Blue Quaker Cou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2.xml><?xml version="1.0" encoding="utf-8"?>
<a:theme xmlns:a="http://schemas.openxmlformats.org/drawingml/2006/main" name="(12) Green - Macaw">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3.xml><?xml version="1.0" encoding="utf-8"?>
<a:theme xmlns:a="http://schemas.openxmlformats.org/drawingml/2006/main" name="(13) Blue - Koal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4.xml><?xml version="1.0" encoding="utf-8"?>
<a:theme xmlns:a="http://schemas.openxmlformats.org/drawingml/2006/main" name="(14) Green - Owl">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5.xml><?xml version="1.0" encoding="utf-8"?>
<a:theme xmlns:a="http://schemas.openxmlformats.org/drawingml/2006/main" name="(15) Blue - Veiled Chameleo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4E4E1FF-8188-4F88-B4B6-4C296D69568A}"/>
    </a:ext>
  </a:extLst>
</a:theme>
</file>

<file path=ppt/theme/theme16.xml><?xml version="1.0" encoding="utf-8"?>
<a:theme xmlns:a="http://schemas.openxmlformats.org/drawingml/2006/main" name="(16) Green - Marmoset">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 Blank - Green">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92FBA392-93F9-4672-979A-DDB0173D484F}"/>
    </a:ext>
  </a:extLst>
</a:theme>
</file>

<file path=ppt/theme/theme3.xml><?xml version="1.0" encoding="utf-8"?>
<a:theme xmlns:a="http://schemas.openxmlformats.org/drawingml/2006/main" name="(3) Blue - Otter">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F58A149C-9E42-42D6-B2B5-449F2AB7BED4}"/>
    </a:ext>
  </a:extLst>
</a:theme>
</file>

<file path=ppt/theme/theme4.xml><?xml version="1.0" encoding="utf-8"?>
<a:theme xmlns:a="http://schemas.openxmlformats.org/drawingml/2006/main" name="(4) Green - Lionfish">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985855A-7AA0-49A7-9E03-300763934C77}"/>
    </a:ext>
  </a:extLst>
</a:theme>
</file>

<file path=ppt/theme/theme5.xml><?xml version="1.0" encoding="utf-8"?>
<a:theme xmlns:a="http://schemas.openxmlformats.org/drawingml/2006/main" name="(5) Blue - Kangaroo">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F27538D-FF1A-4A67-AF76-8439D1E41204}"/>
    </a:ext>
  </a:extLst>
</a:theme>
</file>

<file path=ppt/theme/theme6.xml><?xml version="1.0" encoding="utf-8"?>
<a:theme xmlns:a="http://schemas.openxmlformats.org/drawingml/2006/main" name="(6) Green - Fennec Fox">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55ABDF0A-A37B-4D42-ADAC-579AE600B6F5}"/>
    </a:ext>
  </a:extLst>
</a:theme>
</file>

<file path=ppt/theme/theme7.xml><?xml version="1.0" encoding="utf-8"?>
<a:theme xmlns:a="http://schemas.openxmlformats.org/drawingml/2006/main" name="(7) Blue - Red-Crowned Cran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8CCD2B64-7F49-4174-B75F-2CA96AEEF3D7}"/>
    </a:ext>
  </a:extLst>
</a:theme>
</file>

<file path=ppt/theme/theme8.xml><?xml version="1.0" encoding="utf-8"?>
<a:theme xmlns:a="http://schemas.openxmlformats.org/drawingml/2006/main" name="(8) Green - Bug">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C3C3911B-AC60-4967-92DE-F85BA67014D3}"/>
    </a:ext>
  </a:extLst>
</a:theme>
</file>

<file path=ppt/theme/theme9.xml><?xml version="1.0" encoding="utf-8"?>
<a:theme xmlns:a="http://schemas.openxmlformats.org/drawingml/2006/main" name="(9) Blue - Iguana">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ecies360 (4-3)" id="{AFAC5EF2-5230-4F5F-A42B-94F0CCDB2DCC}" vid="{ACBE438E-A98C-4A42-B69A-80714B2D7CF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anguage xmlns="00558959-21e2-49b6-8bc1-d46e8fb3ce16">EN</Language>
    <Content_x0020_Last_x0020_Updated_x0020_on_x003a_ xmlns="00558959-21e2-49b6-8bc1-d46e8fb3ce16" xsi:nil="true"/>
    <Module xmlns="00558959-21e2-49b6-8bc1-d46e8fb3ce16">2000</Module>
    <Review xmlns="00558959-21e2-49b6-8bc1-d46e8fb3ce16">None needed</Review>
    <PublishingExpirationDate xmlns="http://schemas.microsoft.com/sharepoint/v3" xsi:nil="true"/>
    <Community_x0020_Author_x0020__x007c__x0020_Editor xmlns="00558959-21e2-49b6-8bc1-d46e8fb3ce16">
      <UserInfo>
        <DisplayName/>
        <AccountId xsi:nil="true"/>
        <AccountType/>
      </UserInfo>
    </Community_x0020_Author_x0020__x007c__x0020_Editor>
    <PublishingStartDate xmlns="http://schemas.microsoft.com/sharepoint/v3" xsi:nil="true"/>
    <Best_x0020_Practices xmlns="00558959-21e2-49b6-8bc1-d46e8fb3ce16">false</Best_x0020_Practices>
    <Permalink xmlns="00558959-21e2-49b6-8bc1-d46e8fb3ce16">
      <Url xsi:nil="true"/>
      <Description xsi:nil="true"/>
    </Permalink>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8A61D1EAB4F114BB81E10F743FBEB16" ma:contentTypeVersion="17" ma:contentTypeDescription="Create a new document." ma:contentTypeScope="" ma:versionID="8d5c9d6b9e771f046f32cc35cd3e00d3">
  <xsd:schema xmlns:xsd="http://www.w3.org/2001/XMLSchema" xmlns:p="http://schemas.microsoft.com/office/2006/metadata/properties" xmlns:ns1="http://schemas.microsoft.com/sharepoint/v3" xmlns:ns2="00558959-21e2-49b6-8bc1-d46e8fb3ce16" targetNamespace="http://schemas.microsoft.com/office/2006/metadata/properties" ma:root="true" ma:fieldsID="fb2fb0cbec74215f123117318a3452cf" ns1:_="" ns2:_="">
    <xsd:import namespace="http://schemas.microsoft.com/sharepoint/v3"/>
    <xsd:import namespace="00558959-21e2-49b6-8bc1-d46e8fb3ce16"/>
    <xsd:element name="properties">
      <xsd:complexType>
        <xsd:sequence>
          <xsd:element name="documentManagement">
            <xsd:complexType>
              <xsd:all>
                <xsd:element ref="ns2:Permalink" minOccurs="0"/>
                <xsd:element ref="ns2:Module" minOccurs="0"/>
                <xsd:element ref="ns2:Community_x0020_Author_x0020__x007c__x0020_Editor" minOccurs="0"/>
                <xsd:element ref="ns2:Best_x0020_Practices" minOccurs="0"/>
                <xsd:element ref="ns2:Language" minOccurs="0"/>
                <xsd:element ref="ns2:Review" minOccurs="0"/>
                <xsd:element ref="ns2:Content_x0020_Last_x0020_Updated_x0020_on_x003a_" minOccurs="0"/>
                <xsd:element ref="ns1:PublishingStartDate" minOccurs="0"/>
                <xsd:element ref="ns1:PublishingExpirationDate"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PublishingStartDate" ma:index="11" nillable="true" ma:displayName="Scheduling Start Date" ma:description="" ma:hidden="true" ma:internalName="PublishingStartDate">
      <xsd:simpleType>
        <xsd:restriction base="dms:Unknown"/>
      </xsd:simpleType>
    </xsd:element>
    <xsd:element name="PublishingExpirationDate" ma:index="12" nillable="true" ma:displayName="Scheduling End Date" ma:description="" ma:hidden="true" ma:internalName="PublishingExpirationDate">
      <xsd:simpleType>
        <xsd:restriction base="dms:Unknown"/>
      </xsd:simpleType>
    </xsd:element>
  </xsd:schema>
  <xsd:schema xmlns:xsd="http://www.w3.org/2001/XMLSchema" xmlns:dms="http://schemas.microsoft.com/office/2006/documentManagement/types" targetNamespace="00558959-21e2-49b6-8bc1-d46e8fb3ce16" elementFormDefault="qualified">
    <xsd:import namespace="http://schemas.microsoft.com/office/2006/documentManagement/types"/>
    <xsd:element name="Permalink" ma:index="2" nillable="true" ma:displayName="Permalink" ma:description="WalkMe link - to be used for tracking help access to help files." ma:format="Hyperlink" ma:internalName="Permalink">
      <xsd:complexType>
        <xsd:complexContent>
          <xsd:extension base="dms:URL">
            <xsd:sequence>
              <xsd:element name="Url" type="dms:ValidUrl" minOccurs="0" nillable="true"/>
              <xsd:element name="Description" type="xsd:string" nillable="true"/>
            </xsd:sequence>
          </xsd:extension>
        </xsd:complexContent>
      </xsd:complexType>
    </xsd:element>
    <xsd:element name="Module" ma:index="3" nillable="true" ma:displayName="Module" ma:format="RadioButtons" ma:internalName="Module">
      <xsd:simpleType>
        <xsd:restriction base="dms:Choice">
          <xsd:enumeration value="Self Directed"/>
          <xsd:enumeration value="1000"/>
          <xsd:enumeration value="1001"/>
          <xsd:enumeration value="1002"/>
          <xsd:enumeration value="1003"/>
          <xsd:enumeration value="1004"/>
          <xsd:enumeration value="1005"/>
          <xsd:enumeration value="1006"/>
          <xsd:enumeration value="1007"/>
          <xsd:enumeration value="5000"/>
          <xsd:enumeration value="5001"/>
          <xsd:enumeration value="2000"/>
          <xsd:enumeration value="TNT"/>
          <xsd:enumeration value="3000"/>
          <xsd:enumeration value="Legacy"/>
          <xsd:enumeration value="SharingIsCaring"/>
          <xsd:enumeration value="4000"/>
          <xsd:enumeration value="Help"/>
          <xsd:enumeration value="3001"/>
          <xsd:enumeration value="index"/>
          <xsd:enumeration value="onboarding"/>
          <xsd:enumeration value="biobank"/>
        </xsd:restriction>
      </xsd:simpleType>
    </xsd:element>
    <xsd:element name="Community_x0020_Author_x0020__x007c__x0020_Editor" ma:index="4" nillable="true" ma:displayName="Community Author | Editor" ma:description="The member of the community how owns the document." ma:list="UserInfo" ma:internalName="Community_x0020_Author_x0020__x007c__x0020_Edi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Best_x0020_Practices" ma:index="5" nillable="true" ma:displayName="Best Practices" ma:default="0" ma:description="Is a best practices document" ma:internalName="Best_x0020_Practices">
      <xsd:simpleType>
        <xsd:restriction base="dms:Boolean"/>
      </xsd:simpleType>
    </xsd:element>
    <xsd:element name="Language" ma:index="6" nillable="true" ma:displayName="Language" ma:default="EN" ma:format="Dropdown" ma:internalName="Language">
      <xsd:simpleType>
        <xsd:restriction base="dms:Choice">
          <xsd:enumeration value="EN"/>
          <xsd:enumeration value="ES"/>
          <xsd:enumeration value="RU"/>
          <xsd:enumeration value="JP"/>
        </xsd:restriction>
      </xsd:simpleType>
    </xsd:element>
    <xsd:element name="Review" ma:index="7" nillable="true" ma:displayName="Review" ma:default="None needed" ma:description="Mark for review" ma:format="RadioButtons" ma:internalName="Review">
      <xsd:simpleType>
        <xsd:restriction base="dms:Choice">
          <xsd:enumeration value="None needed"/>
          <xsd:enumeration value="In Progress"/>
          <xsd:enumeration value="Done"/>
          <xsd:enumeration value="To Do"/>
        </xsd:restriction>
      </xsd:simpleType>
    </xsd:element>
    <xsd:element name="Content_x0020_Last_x0020_Updated_x0020_on_x003a_" ma:index="8" nillable="true" ma:displayName="Content Last Updated on:" ma:internalName="Content_x0020_Last_x0020_Updated_x0020_on_x003a_">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9D3C8E5B-0806-4AF4-AFDD-A609C9B72EFE}"/>
</file>

<file path=customXml/itemProps2.xml><?xml version="1.0" encoding="utf-8"?>
<ds:datastoreItem xmlns:ds="http://schemas.openxmlformats.org/officeDocument/2006/customXml" ds:itemID="{051FA550-4769-4777-8B78-7E256DFFF3AB}"/>
</file>

<file path=customXml/itemProps3.xml><?xml version="1.0" encoding="utf-8"?>
<ds:datastoreItem xmlns:ds="http://schemas.openxmlformats.org/officeDocument/2006/customXml" ds:itemID="{E0FB06D1-9FA7-48A2-B7B5-69D31B61D9C9}"/>
</file>

<file path=docProps/app.xml><?xml version="1.0" encoding="utf-8"?>
<Properties xmlns="http://schemas.openxmlformats.org/officeDocument/2006/extended-properties" xmlns:vt="http://schemas.openxmlformats.org/officeDocument/2006/docPropsVTypes">
  <Template>ZIMS Powerpoint Template</Template>
  <TotalTime>0</TotalTime>
  <Words>1010</Words>
  <Application>Microsoft Office PowerPoint</Application>
  <PresentationFormat>On-screen Show (4:3)</PresentationFormat>
  <Paragraphs>130</Paragraphs>
  <Slides>20</Slides>
  <Notes>2</Notes>
  <HiddenSlides>0</HiddenSlides>
  <MMClips>0</MMClips>
  <ScaleCrop>false</ScaleCrop>
  <HeadingPairs>
    <vt:vector size="6" baseType="variant">
      <vt:variant>
        <vt:lpstr>Fonts Used</vt:lpstr>
      </vt:variant>
      <vt:variant>
        <vt:i4>3</vt:i4>
      </vt:variant>
      <vt:variant>
        <vt:lpstr>Theme</vt:lpstr>
      </vt:variant>
      <vt:variant>
        <vt:i4>16</vt:i4>
      </vt:variant>
      <vt:variant>
        <vt:lpstr>Slide Titles</vt:lpstr>
      </vt:variant>
      <vt:variant>
        <vt:i4>20</vt:i4>
      </vt:variant>
    </vt:vector>
  </HeadingPairs>
  <TitlesOfParts>
    <vt:vector size="39" baseType="lpstr">
      <vt:lpstr>Arial</vt:lpstr>
      <vt:lpstr>Calibri</vt:lpstr>
      <vt:lpstr>Wingdings</vt:lpstr>
      <vt:lpstr>(1) Blue - Blank</vt:lpstr>
      <vt:lpstr>(2) Blank - Green</vt:lpstr>
      <vt:lpstr>(3) Blue - Otter</vt:lpstr>
      <vt:lpstr>(4) Green - Lionfish</vt:lpstr>
      <vt:lpstr>(5) Blue - Kangaroo</vt:lpstr>
      <vt:lpstr>(6) Green - Fennec Fox</vt:lpstr>
      <vt:lpstr>(7) Blue - Red-Crowned Crane</vt:lpstr>
      <vt:lpstr>(8) Green - Bug</vt:lpstr>
      <vt:lpstr>(9) Blue - Iguana</vt:lpstr>
      <vt:lpstr>(10) Green - Rabbit</vt:lpstr>
      <vt:lpstr>(11) Blue - Blue Quaker Couple</vt:lpstr>
      <vt:lpstr>(12) Green - Macaw</vt:lpstr>
      <vt:lpstr>(13) Blue - Koala</vt:lpstr>
      <vt:lpstr>(14) Green - Owl</vt:lpstr>
      <vt:lpstr>(15) Blue - Veiled Chameleon</vt:lpstr>
      <vt:lpstr>(16) Green - Marmoset</vt:lpstr>
      <vt:lpstr>2000 Medical and Animal Husbandry Interface </vt:lpstr>
      <vt:lpstr>Working Together</vt:lpstr>
      <vt:lpstr>Medical View of Husbandry Data – Basic Info</vt:lpstr>
      <vt:lpstr>Medical View of Husbandry Data – Necropsy</vt:lpstr>
      <vt:lpstr>Husbandry View of Medical Data</vt:lpstr>
      <vt:lpstr>Animal Care Staff Medical Summary </vt:lpstr>
      <vt:lpstr>Husbandry View  of Medical Summary</vt:lpstr>
      <vt:lpstr>Notes from other Modules</vt:lpstr>
      <vt:lpstr>Animal Weights</vt:lpstr>
      <vt:lpstr>Animal Weights</vt:lpstr>
      <vt:lpstr>Animal Lists</vt:lpstr>
      <vt:lpstr>Health Status and BCS</vt:lpstr>
      <vt:lpstr>Medical Data in Data Entry Monitoring and Activity Report</vt:lpstr>
      <vt:lpstr>Incomplete Accession</vt:lpstr>
      <vt:lpstr>Incomplete Accession Display</vt:lpstr>
      <vt:lpstr>Incomplete Disposition</vt:lpstr>
      <vt:lpstr>Starting an Incomplete Disposition</vt:lpstr>
      <vt:lpstr>Managing Incomplete Dispositions</vt:lpstr>
      <vt:lpstr>Managing Incomplete Dispositions</vt:lpstr>
      <vt:lpstr>Husbandry and Medical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2019-01-11T20:38:10Z</dcterms:created>
  <dcterms:modified xsi:type="dcterms:W3CDTF">2019-08-19T17:51:14Z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0x010100B8A61D1EAB4F114BB81E10F743FBEB16</vt:lpwstr>
  </property>
</Properties>
</file>