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4" r:id="rId5"/>
    <p:sldMasterId id="2147483704" r:id="rId6"/>
    <p:sldMasterId id="2147483714" r:id="rId7"/>
    <p:sldMasterId id="2147483724" r:id="rId8"/>
    <p:sldMasterId id="2147483734" r:id="rId9"/>
    <p:sldMasterId id="2147483744" r:id="rId10"/>
    <p:sldMasterId id="2147483764" r:id="rId11"/>
    <p:sldMasterId id="2147483754" r:id="rId12"/>
    <p:sldMasterId id="2147483774" r:id="rId13"/>
    <p:sldMasterId id="2147483784" r:id="rId14"/>
    <p:sldMasterId id="2147483794" r:id="rId15"/>
    <p:sldMasterId id="2147483814" r:id="rId16"/>
    <p:sldMasterId id="2147483804" r:id="rId17"/>
    <p:sldMasterId id="2147483834" r:id="rId18"/>
    <p:sldMasterId id="2147483824" r:id="rId19"/>
  </p:sldMasterIdLst>
  <p:notesMasterIdLst>
    <p:notesMasterId r:id="rId45"/>
  </p:notesMasterIdLst>
  <p:sldIdLst>
    <p:sldId id="256" r:id="rId20"/>
    <p:sldId id="257" r:id="rId21"/>
    <p:sldId id="258" r:id="rId22"/>
    <p:sldId id="259" r:id="rId23"/>
    <p:sldId id="260" r:id="rId24"/>
    <p:sldId id="261" r:id="rId25"/>
    <p:sldId id="262" r:id="rId26"/>
    <p:sldId id="263" r:id="rId27"/>
    <p:sldId id="264" r:id="rId28"/>
    <p:sldId id="265" r:id="rId29"/>
    <p:sldId id="266" r:id="rId30"/>
    <p:sldId id="267" r:id="rId31"/>
    <p:sldId id="268" r:id="rId32"/>
    <p:sldId id="269" r:id="rId33"/>
    <p:sldId id="270" r:id="rId34"/>
    <p:sldId id="271" r:id="rId35"/>
    <p:sldId id="272" r:id="rId36"/>
    <p:sldId id="273" r:id="rId37"/>
    <p:sldId id="274" r:id="rId38"/>
    <p:sldId id="275" r:id="rId39"/>
    <p:sldId id="276" r:id="rId40"/>
    <p:sldId id="277" r:id="rId41"/>
    <p:sldId id="278" r:id="rId42"/>
    <p:sldId id="284" r:id="rId43"/>
    <p:sldId id="282"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8B3A5C-CE31-4BF1-9D22-BB83DC23D523}" v="33" dt="2020-07-31T16:28:00.9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94" autoAdjust="0"/>
    <p:restoredTop sz="94660"/>
  </p:normalViewPr>
  <p:slideViewPr>
    <p:cSldViewPr snapToGrid="0" showGuides="1">
      <p:cViewPr varScale="1">
        <p:scale>
          <a:sx n="101" d="100"/>
          <a:sy n="101" d="100"/>
        </p:scale>
        <p:origin x="276" y="102"/>
      </p:cViewPr>
      <p:guideLst>
        <p:guide orient="horz" pos="2160"/>
        <p:guide pos="2880"/>
      </p:guideLst>
    </p:cSldViewPr>
  </p:slideViewPr>
  <p:notesTextViewPr>
    <p:cViewPr>
      <p:scale>
        <a:sx n="1" d="1"/>
        <a:sy n="1" d="1"/>
      </p:scale>
      <p:origin x="0" y="0"/>
    </p:cViewPr>
  </p:notesTextViewPr>
  <p:notesViewPr>
    <p:cSldViewPr snapToGrid="0">
      <p:cViewPr varScale="1">
        <p:scale>
          <a:sx n="63" d="100"/>
          <a:sy n="63" d="100"/>
        </p:scale>
        <p:origin x="1670"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0.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4"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theme" Target="theme/theme1.xml"/><Relationship Id="rId8" Type="http://schemas.openxmlformats.org/officeDocument/2006/relationships/slideMaster" Target="slideMasters/slideMaster5.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presProps" Target="presProps.xml"/><Relationship Id="rId20" Type="http://schemas.openxmlformats.org/officeDocument/2006/relationships/slide" Target="slides/slide1.xml"/><Relationship Id="rId41"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enne" userId="93931117-0597-4bf6-8346-0f6b833d9c55" providerId="ADAL" clId="{4E8B3A5C-CE31-4BF1-9D22-BB83DC23D523}"/>
    <pc:docChg chg="undo custSel delSld modSld">
      <pc:chgData name="Adrienne" userId="93931117-0597-4bf6-8346-0f6b833d9c55" providerId="ADAL" clId="{4E8B3A5C-CE31-4BF1-9D22-BB83DC23D523}" dt="2020-07-31T16:29:03.225" v="267" actId="6549"/>
      <pc:docMkLst>
        <pc:docMk/>
      </pc:docMkLst>
      <pc:sldChg chg="delSp modSp">
        <pc:chgData name="Adrienne" userId="93931117-0597-4bf6-8346-0f6b833d9c55" providerId="ADAL" clId="{4E8B3A5C-CE31-4BF1-9D22-BB83DC23D523}" dt="2020-07-31T16:24:42.103" v="238" actId="1076"/>
        <pc:sldMkLst>
          <pc:docMk/>
          <pc:sldMk cId="3412010058" sldId="257"/>
        </pc:sldMkLst>
        <pc:spChg chg="del">
          <ac:chgData name="Adrienne" userId="93931117-0597-4bf6-8346-0f6b833d9c55" providerId="ADAL" clId="{4E8B3A5C-CE31-4BF1-9D22-BB83DC23D523}" dt="2020-07-31T16:24:35.330" v="236"/>
          <ac:spMkLst>
            <pc:docMk/>
            <pc:sldMk cId="3412010058" sldId="257"/>
            <ac:spMk id="3" creationId="{00000000-0000-0000-0000-000000000000}"/>
          </ac:spMkLst>
        </pc:spChg>
        <pc:picChg chg="mod">
          <ac:chgData name="Adrienne" userId="93931117-0597-4bf6-8346-0f6b833d9c55" providerId="ADAL" clId="{4E8B3A5C-CE31-4BF1-9D22-BB83DC23D523}" dt="2020-07-31T16:24:42.103" v="238" actId="1076"/>
          <ac:picMkLst>
            <pc:docMk/>
            <pc:sldMk cId="3412010058" sldId="257"/>
            <ac:picMk id="4" creationId="{00000000-0000-0000-0000-000000000000}"/>
          </ac:picMkLst>
        </pc:picChg>
      </pc:sldChg>
      <pc:sldChg chg="delSp modSp">
        <pc:chgData name="Adrienne" userId="93931117-0597-4bf6-8346-0f6b833d9c55" providerId="ADAL" clId="{4E8B3A5C-CE31-4BF1-9D22-BB83DC23D523}" dt="2020-07-31T16:24:55.949" v="240" actId="14100"/>
        <pc:sldMkLst>
          <pc:docMk/>
          <pc:sldMk cId="2315856695" sldId="259"/>
        </pc:sldMkLst>
        <pc:spChg chg="del">
          <ac:chgData name="Adrienne" userId="93931117-0597-4bf6-8346-0f6b833d9c55" providerId="ADAL" clId="{4E8B3A5C-CE31-4BF1-9D22-BB83DC23D523}" dt="2020-07-31T16:24:50.535" v="239"/>
          <ac:spMkLst>
            <pc:docMk/>
            <pc:sldMk cId="2315856695" sldId="259"/>
            <ac:spMk id="3" creationId="{00000000-0000-0000-0000-000000000000}"/>
          </ac:spMkLst>
        </pc:spChg>
        <pc:picChg chg="mod">
          <ac:chgData name="Adrienne" userId="93931117-0597-4bf6-8346-0f6b833d9c55" providerId="ADAL" clId="{4E8B3A5C-CE31-4BF1-9D22-BB83DC23D523}" dt="2020-07-31T16:24:55.949" v="240" actId="14100"/>
          <ac:picMkLst>
            <pc:docMk/>
            <pc:sldMk cId="2315856695" sldId="259"/>
            <ac:picMk id="4" creationId="{00000000-0000-0000-0000-000000000000}"/>
          </ac:picMkLst>
        </pc:picChg>
      </pc:sldChg>
      <pc:sldChg chg="modSp">
        <pc:chgData name="Adrienne" userId="93931117-0597-4bf6-8346-0f6b833d9c55" providerId="ADAL" clId="{4E8B3A5C-CE31-4BF1-9D22-BB83DC23D523}" dt="2020-07-31T16:13:58.526" v="41" actId="20577"/>
        <pc:sldMkLst>
          <pc:docMk/>
          <pc:sldMk cId="3700700531" sldId="261"/>
        </pc:sldMkLst>
        <pc:spChg chg="mod">
          <ac:chgData name="Adrienne" userId="93931117-0597-4bf6-8346-0f6b833d9c55" providerId="ADAL" clId="{4E8B3A5C-CE31-4BF1-9D22-BB83DC23D523}" dt="2020-07-31T16:13:58.526" v="41" actId="20577"/>
          <ac:spMkLst>
            <pc:docMk/>
            <pc:sldMk cId="3700700531" sldId="261"/>
            <ac:spMk id="4" creationId="{00000000-0000-0000-0000-000000000000}"/>
          </ac:spMkLst>
        </pc:spChg>
      </pc:sldChg>
      <pc:sldChg chg="modSp modAnim">
        <pc:chgData name="Adrienne" userId="93931117-0597-4bf6-8346-0f6b833d9c55" providerId="ADAL" clId="{4E8B3A5C-CE31-4BF1-9D22-BB83DC23D523}" dt="2020-07-31T16:16:53.895" v="53"/>
        <pc:sldMkLst>
          <pc:docMk/>
          <pc:sldMk cId="577865611" sldId="264"/>
        </pc:sldMkLst>
        <pc:spChg chg="mod">
          <ac:chgData name="Adrienne" userId="93931117-0597-4bf6-8346-0f6b833d9c55" providerId="ADAL" clId="{4E8B3A5C-CE31-4BF1-9D22-BB83DC23D523}" dt="2020-07-31T16:16:39.294" v="52" actId="6549"/>
          <ac:spMkLst>
            <pc:docMk/>
            <pc:sldMk cId="577865611" sldId="264"/>
            <ac:spMk id="3" creationId="{00000000-0000-0000-0000-000000000000}"/>
          </ac:spMkLst>
        </pc:spChg>
      </pc:sldChg>
      <pc:sldChg chg="modSp">
        <pc:chgData name="Adrienne" userId="93931117-0597-4bf6-8346-0f6b833d9c55" providerId="ADAL" clId="{4E8B3A5C-CE31-4BF1-9D22-BB83DC23D523}" dt="2020-07-31T16:19:01.070" v="169" actId="1076"/>
        <pc:sldMkLst>
          <pc:docMk/>
          <pc:sldMk cId="2309700178" sldId="265"/>
        </pc:sldMkLst>
        <pc:spChg chg="mod">
          <ac:chgData name="Adrienne" userId="93931117-0597-4bf6-8346-0f6b833d9c55" providerId="ADAL" clId="{4E8B3A5C-CE31-4BF1-9D22-BB83DC23D523}" dt="2020-07-31T16:18:53.918" v="168" actId="20577"/>
          <ac:spMkLst>
            <pc:docMk/>
            <pc:sldMk cId="2309700178" sldId="265"/>
            <ac:spMk id="4" creationId="{00000000-0000-0000-0000-000000000000}"/>
          </ac:spMkLst>
        </pc:spChg>
        <pc:picChg chg="mod">
          <ac:chgData name="Adrienne" userId="93931117-0597-4bf6-8346-0f6b833d9c55" providerId="ADAL" clId="{4E8B3A5C-CE31-4BF1-9D22-BB83DC23D523}" dt="2020-07-31T16:19:01.070" v="169" actId="1076"/>
          <ac:picMkLst>
            <pc:docMk/>
            <pc:sldMk cId="2309700178" sldId="265"/>
            <ac:picMk id="7" creationId="{00000000-0000-0000-0000-000000000000}"/>
          </ac:picMkLst>
        </pc:picChg>
      </pc:sldChg>
      <pc:sldChg chg="delSp modSp">
        <pc:chgData name="Adrienne" userId="93931117-0597-4bf6-8346-0f6b833d9c55" providerId="ADAL" clId="{4E8B3A5C-CE31-4BF1-9D22-BB83DC23D523}" dt="2020-07-31T16:24:25.468" v="235"/>
        <pc:sldMkLst>
          <pc:docMk/>
          <pc:sldMk cId="1774911843" sldId="270"/>
        </pc:sldMkLst>
        <pc:spChg chg="del">
          <ac:chgData name="Adrienne" userId="93931117-0597-4bf6-8346-0f6b833d9c55" providerId="ADAL" clId="{4E8B3A5C-CE31-4BF1-9D22-BB83DC23D523}" dt="2020-07-31T16:24:25.468" v="235"/>
          <ac:spMkLst>
            <pc:docMk/>
            <pc:sldMk cId="1774911843" sldId="270"/>
            <ac:spMk id="3" creationId="{00000000-0000-0000-0000-000000000000}"/>
          </ac:spMkLst>
        </pc:spChg>
        <pc:spChg chg="mod">
          <ac:chgData name="Adrienne" userId="93931117-0597-4bf6-8346-0f6b833d9c55" providerId="ADAL" clId="{4E8B3A5C-CE31-4BF1-9D22-BB83DC23D523}" dt="2020-07-31T16:22:18.342" v="226" actId="20577"/>
          <ac:spMkLst>
            <pc:docMk/>
            <pc:sldMk cId="1774911843" sldId="270"/>
            <ac:spMk id="6" creationId="{00000000-0000-0000-0000-000000000000}"/>
          </ac:spMkLst>
        </pc:spChg>
      </pc:sldChg>
      <pc:sldChg chg="addSp delSp modSp">
        <pc:chgData name="Adrienne" userId="93931117-0597-4bf6-8346-0f6b833d9c55" providerId="ADAL" clId="{4E8B3A5C-CE31-4BF1-9D22-BB83DC23D523}" dt="2020-07-31T16:25:46.181" v="243" actId="1076"/>
        <pc:sldMkLst>
          <pc:docMk/>
          <pc:sldMk cId="3093673002" sldId="271"/>
        </pc:sldMkLst>
        <pc:spChg chg="del">
          <ac:chgData name="Adrienne" userId="93931117-0597-4bf6-8346-0f6b833d9c55" providerId="ADAL" clId="{4E8B3A5C-CE31-4BF1-9D22-BB83DC23D523}" dt="2020-07-31T16:24:16.100" v="234"/>
          <ac:spMkLst>
            <pc:docMk/>
            <pc:sldMk cId="3093673002" sldId="271"/>
            <ac:spMk id="3" creationId="{00000000-0000-0000-0000-000000000000}"/>
          </ac:spMkLst>
        </pc:spChg>
        <pc:spChg chg="add del mod">
          <ac:chgData name="Adrienne" userId="93931117-0597-4bf6-8346-0f6b833d9c55" providerId="ADAL" clId="{4E8B3A5C-CE31-4BF1-9D22-BB83DC23D523}" dt="2020-07-31T16:25:33.190" v="241" actId="1076"/>
          <ac:spMkLst>
            <pc:docMk/>
            <pc:sldMk cId="3093673002" sldId="271"/>
            <ac:spMk id="5" creationId="{00000000-0000-0000-0000-000000000000}"/>
          </ac:spMkLst>
        </pc:spChg>
        <pc:spChg chg="add del mod">
          <ac:chgData name="Adrienne" userId="93931117-0597-4bf6-8346-0f6b833d9c55" providerId="ADAL" clId="{4E8B3A5C-CE31-4BF1-9D22-BB83DC23D523}" dt="2020-07-31T16:23:58.949" v="231" actId="767"/>
          <ac:spMkLst>
            <pc:docMk/>
            <pc:sldMk cId="3093673002" sldId="271"/>
            <ac:spMk id="6" creationId="{0D4ADADE-7E5C-42F7-AC81-A5A645653003}"/>
          </ac:spMkLst>
        </pc:spChg>
        <pc:picChg chg="mod">
          <ac:chgData name="Adrienne" userId="93931117-0597-4bf6-8346-0f6b833d9c55" providerId="ADAL" clId="{4E8B3A5C-CE31-4BF1-9D22-BB83DC23D523}" dt="2020-07-31T16:25:46.181" v="243" actId="1076"/>
          <ac:picMkLst>
            <pc:docMk/>
            <pc:sldMk cId="3093673002" sldId="271"/>
            <ac:picMk id="4" creationId="{00000000-0000-0000-0000-000000000000}"/>
          </ac:picMkLst>
        </pc:picChg>
      </pc:sldChg>
      <pc:sldChg chg="modSp modAnim">
        <pc:chgData name="Adrienne" userId="93931117-0597-4bf6-8346-0f6b833d9c55" providerId="ADAL" clId="{4E8B3A5C-CE31-4BF1-9D22-BB83DC23D523}" dt="2020-07-31T16:28:00.937" v="258"/>
        <pc:sldMkLst>
          <pc:docMk/>
          <pc:sldMk cId="4041422143" sldId="274"/>
        </pc:sldMkLst>
        <pc:spChg chg="mod">
          <ac:chgData name="Adrienne" userId="93931117-0597-4bf6-8346-0f6b833d9c55" providerId="ADAL" clId="{4E8B3A5C-CE31-4BF1-9D22-BB83DC23D523}" dt="2020-07-31T16:27:56.853" v="257" actId="1076"/>
          <ac:spMkLst>
            <pc:docMk/>
            <pc:sldMk cId="4041422143" sldId="274"/>
            <ac:spMk id="17" creationId="{00000000-0000-0000-0000-000000000000}"/>
          </ac:spMkLst>
        </pc:spChg>
        <pc:cxnChg chg="mod">
          <ac:chgData name="Adrienne" userId="93931117-0597-4bf6-8346-0f6b833d9c55" providerId="ADAL" clId="{4E8B3A5C-CE31-4BF1-9D22-BB83DC23D523}" dt="2020-07-31T16:27:37.276" v="251" actId="1076"/>
          <ac:cxnSpMkLst>
            <pc:docMk/>
            <pc:sldMk cId="4041422143" sldId="274"/>
            <ac:cxnSpMk id="12" creationId="{00000000-0000-0000-0000-000000000000}"/>
          </ac:cxnSpMkLst>
        </pc:cxnChg>
      </pc:sldChg>
      <pc:sldChg chg="modSp">
        <pc:chgData name="Adrienne" userId="93931117-0597-4bf6-8346-0f6b833d9c55" providerId="ADAL" clId="{4E8B3A5C-CE31-4BF1-9D22-BB83DC23D523}" dt="2020-07-31T16:29:03.225" v="267" actId="6549"/>
        <pc:sldMkLst>
          <pc:docMk/>
          <pc:sldMk cId="2848043233" sldId="275"/>
        </pc:sldMkLst>
        <pc:spChg chg="mod">
          <ac:chgData name="Adrienne" userId="93931117-0597-4bf6-8346-0f6b833d9c55" providerId="ADAL" clId="{4E8B3A5C-CE31-4BF1-9D22-BB83DC23D523}" dt="2020-07-31T16:29:03.225" v="267" actId="6549"/>
          <ac:spMkLst>
            <pc:docMk/>
            <pc:sldMk cId="2848043233" sldId="275"/>
            <ac:spMk id="5" creationId="{00000000-0000-0000-0000-000000000000}"/>
          </ac:spMkLst>
        </pc:spChg>
      </pc:sldChg>
      <pc:sldChg chg="del">
        <pc:chgData name="Adrienne" userId="93931117-0597-4bf6-8346-0f6b833d9c55" providerId="ADAL" clId="{4E8B3A5C-CE31-4BF1-9D22-BB83DC23D523}" dt="2020-07-31T16:04:03.986" v="0" actId="2696"/>
        <pc:sldMkLst>
          <pc:docMk/>
          <pc:sldMk cId="3851948650" sldId="2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5DF05E-FD5B-4865-AF9D-5623CAD8BBBE}" type="datetimeFigureOut">
              <a:rPr lang="en-GB" smtClean="0"/>
              <a:t>31/07/2020</a:t>
            </a:fld>
            <a:endParaRPr lang="en-GB"/>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39C4C3-0891-4730-87A9-837BBA3E3F67}" type="slidenum">
              <a:rPr lang="en-GB" smtClean="0"/>
              <a:t>‹#›</a:t>
            </a:fld>
            <a:endParaRPr lang="en-GB"/>
          </a:p>
        </p:txBody>
      </p:sp>
    </p:spTree>
    <p:extLst>
      <p:ext uri="{BB962C8B-B14F-4D97-AF65-F5344CB8AC3E}">
        <p14:creationId xmlns:p14="http://schemas.microsoft.com/office/powerpoint/2010/main" val="2962511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8B39C4C3-0891-4730-87A9-837BBA3E3F67}" type="slidenum">
              <a:rPr lang="en-GB" smtClean="0"/>
              <a:t>8</a:t>
            </a:fld>
            <a:endParaRPr lang="en-GB"/>
          </a:p>
        </p:txBody>
      </p:sp>
    </p:spTree>
    <p:extLst>
      <p:ext uri="{BB962C8B-B14F-4D97-AF65-F5344CB8AC3E}">
        <p14:creationId xmlns:p14="http://schemas.microsoft.com/office/powerpoint/2010/main" val="3771407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8B39C4C3-0891-4730-87A9-837BBA3E3F67}" type="slidenum">
              <a:rPr lang="en-GB" smtClean="0"/>
              <a:t>18</a:t>
            </a:fld>
            <a:endParaRPr lang="en-GB"/>
          </a:p>
        </p:txBody>
      </p:sp>
    </p:spTree>
    <p:extLst>
      <p:ext uri="{BB962C8B-B14F-4D97-AF65-F5344CB8AC3E}">
        <p14:creationId xmlns:p14="http://schemas.microsoft.com/office/powerpoint/2010/main" val="1712034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Any questions?</a:t>
            </a:r>
          </a:p>
          <a:p>
            <a:endParaRPr lang="en-GB"/>
          </a:p>
        </p:txBody>
      </p:sp>
      <p:sp>
        <p:nvSpPr>
          <p:cNvPr id="4" name="Tijdelijke aanduiding voor dianummer 3"/>
          <p:cNvSpPr>
            <a:spLocks noGrp="1"/>
          </p:cNvSpPr>
          <p:nvPr>
            <p:ph type="sldNum" sz="quarter" idx="10"/>
          </p:nvPr>
        </p:nvSpPr>
        <p:spPr/>
        <p:txBody>
          <a:bodyPr/>
          <a:lstStyle/>
          <a:p>
            <a:fld id="{8B39C4C3-0891-4730-87A9-837BBA3E3F67}" type="slidenum">
              <a:rPr lang="en-GB" smtClean="0"/>
              <a:t>25</a:t>
            </a:fld>
            <a:endParaRPr lang="en-GB"/>
          </a:p>
        </p:txBody>
      </p:sp>
    </p:spTree>
    <p:extLst>
      <p:ext uri="{BB962C8B-B14F-4D97-AF65-F5344CB8AC3E}">
        <p14:creationId xmlns:p14="http://schemas.microsoft.com/office/powerpoint/2010/main" val="78635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7/31/2020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7/31/2020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7/31/2020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7/31/2020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7/31/2020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7/31/2020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7/31/2020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7/31/2020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7/31/2020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7/31/2020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7/31/2020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7/31/2020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7/31/2020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7/31/2020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7/31/2020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7/31/2020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1543564"/>
          </a:xfrm>
        </p:spPr>
        <p:txBody>
          <a:bodyPr>
            <a:normAutofit fontScale="90000"/>
          </a:bodyPr>
          <a:lstStyle/>
          <a:p>
            <a:r>
              <a:rPr lang="en-US" sz="5400" dirty="0"/>
              <a:t>1004</a:t>
            </a:r>
            <a:br>
              <a:rPr lang="en-US" sz="5400" dirty="0"/>
            </a:br>
            <a:r>
              <a:rPr lang="en-US" sz="5400" dirty="0"/>
              <a:t>Enclosure and Life Support Management</a:t>
            </a:r>
          </a:p>
        </p:txBody>
      </p:sp>
      <p:sp>
        <p:nvSpPr>
          <p:cNvPr id="3" name="Subtitle 2"/>
          <p:cNvSpPr>
            <a:spLocks noGrp="1"/>
          </p:cNvSpPr>
          <p:nvPr>
            <p:ph type="subTitle" idx="1"/>
          </p:nvPr>
        </p:nvSpPr>
        <p:spPr>
          <a:xfrm>
            <a:off x="1014211" y="3022487"/>
            <a:ext cx="6858000" cy="2335123"/>
          </a:xfrm>
        </p:spPr>
        <p:txBody>
          <a:bodyPr>
            <a:normAutofit/>
          </a:bodyPr>
          <a:lstStyle/>
          <a:p>
            <a:r>
              <a:rPr lang="en-US" dirty="0"/>
              <a:t>Adding Enclosures, Managing Trees, Creating Life Supports </a:t>
            </a:r>
          </a:p>
          <a:p>
            <a:endParaRPr lang="en-US" dirty="0"/>
          </a:p>
        </p:txBody>
      </p:sp>
      <p:pic>
        <p:nvPicPr>
          <p:cNvPr id="1026" name="Picture 2" descr="Image result for aquarium life support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528" y="3952009"/>
            <a:ext cx="5114636" cy="255731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13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Drag and Drop</a:t>
            </a:r>
            <a:endParaRPr lang="en-GB" dirty="0"/>
          </a:p>
        </p:txBody>
      </p:sp>
      <p:sp>
        <p:nvSpPr>
          <p:cNvPr id="4" name="TextBox 8"/>
          <p:cNvSpPr txBox="1"/>
          <p:nvPr/>
        </p:nvSpPr>
        <p:spPr>
          <a:xfrm>
            <a:off x="3084394" y="1378435"/>
            <a:ext cx="5184535" cy="2585323"/>
          </a:xfrm>
          <a:prstGeom prst="rect">
            <a:avLst/>
          </a:prstGeom>
          <a:solidFill>
            <a:schemeClr val="accent1">
              <a:lumMod val="20000"/>
              <a:lumOff val="80000"/>
            </a:schemeClr>
          </a:solidFill>
          <a:ln>
            <a:solidFill>
              <a:schemeClr val="tx1"/>
            </a:solidFill>
          </a:ln>
        </p:spPr>
        <p:txBody>
          <a:bodyPr wrap="square" rtlCol="0">
            <a:spAutoFit/>
          </a:bodyPr>
          <a:lstStyle/>
          <a:p>
            <a:r>
              <a:rPr lang="en-US" dirty="0"/>
              <a:t>If the Parent and Child relationship is not correct </a:t>
            </a:r>
          </a:p>
          <a:p>
            <a:r>
              <a:rPr lang="en-US" dirty="0"/>
              <a:t>you can clean up your Enclosure Tree by</a:t>
            </a:r>
          </a:p>
          <a:p>
            <a:r>
              <a:rPr lang="en-US" dirty="0"/>
              <a:t>dragging and dropping enclosures into their proper </a:t>
            </a:r>
          </a:p>
          <a:p>
            <a:r>
              <a:rPr lang="en-US" dirty="0"/>
              <a:t>location. In this example Africa 2 Holding has </a:t>
            </a:r>
          </a:p>
          <a:p>
            <a:r>
              <a:rPr lang="en-US" dirty="0"/>
              <a:t>been incorrectly recorded as a Child of Africa</a:t>
            </a:r>
          </a:p>
          <a:p>
            <a:r>
              <a:rPr lang="en-US" dirty="0"/>
              <a:t>Exhibit Three. By left clicking, holding and dragging</a:t>
            </a:r>
          </a:p>
          <a:p>
            <a:r>
              <a:rPr lang="en-US" dirty="0"/>
              <a:t>we have moved it into its proper location in the tree.</a:t>
            </a:r>
          </a:p>
          <a:p>
            <a:r>
              <a:rPr lang="en-US" dirty="0"/>
              <a:t>This type of move is not tracked and there will be no</a:t>
            </a:r>
          </a:p>
          <a:p>
            <a:r>
              <a:rPr lang="en-US" dirty="0"/>
              <a:t>history kept of the previous place in the tree. </a:t>
            </a:r>
            <a:endParaRPr lang="en-GB" dirty="0"/>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729" y="1759873"/>
            <a:ext cx="1961905" cy="2628571"/>
          </a:xfrm>
          <a:prstGeom prst="rect">
            <a:avLst/>
          </a:prstGeom>
          <a:ln>
            <a:solidFill>
              <a:schemeClr val="tx1"/>
            </a:solidFill>
          </a:ln>
        </p:spPr>
      </p:pic>
      <p:sp>
        <p:nvSpPr>
          <p:cNvPr id="6" name="Curved Right Arrow 6"/>
          <p:cNvSpPr/>
          <p:nvPr/>
        </p:nvSpPr>
        <p:spPr>
          <a:xfrm rot="10800000">
            <a:off x="2417204" y="2796665"/>
            <a:ext cx="418759" cy="55498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0188" y="4039612"/>
            <a:ext cx="1847619" cy="2571429"/>
          </a:xfrm>
          <a:prstGeom prst="rect">
            <a:avLst/>
          </a:prstGeom>
          <a:ln>
            <a:solidFill>
              <a:schemeClr val="tx1"/>
            </a:solidFill>
          </a:ln>
        </p:spPr>
      </p:pic>
    </p:spTree>
    <p:extLst>
      <p:ext uri="{BB962C8B-B14F-4D97-AF65-F5344CB8AC3E}">
        <p14:creationId xmlns:p14="http://schemas.microsoft.com/office/powerpoint/2010/main" val="2309700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Enclosure Merge</a:t>
            </a:r>
            <a:endParaRPr lang="en-GB"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8869" y="1927225"/>
            <a:ext cx="6173998" cy="1580012"/>
          </a:xfrm>
          <a:prstGeom prst="rect">
            <a:avLst/>
          </a:prstGeom>
          <a:ln>
            <a:solidFill>
              <a:schemeClr val="tx1"/>
            </a:solidFill>
          </a:ln>
        </p:spPr>
      </p:pic>
      <p:sp>
        <p:nvSpPr>
          <p:cNvPr id="5" name="TextBox 4"/>
          <p:cNvSpPr txBox="1"/>
          <p:nvPr/>
        </p:nvSpPr>
        <p:spPr>
          <a:xfrm>
            <a:off x="736099" y="3743773"/>
            <a:ext cx="7139539" cy="1477328"/>
          </a:xfrm>
          <a:prstGeom prst="rect">
            <a:avLst/>
          </a:prstGeom>
          <a:solidFill>
            <a:schemeClr val="accent1">
              <a:lumMod val="20000"/>
              <a:lumOff val="80000"/>
            </a:schemeClr>
          </a:solidFill>
          <a:ln>
            <a:solidFill>
              <a:schemeClr val="tx1"/>
            </a:solidFill>
          </a:ln>
        </p:spPr>
        <p:txBody>
          <a:bodyPr wrap="square" rtlCol="0">
            <a:spAutoFit/>
          </a:bodyPr>
          <a:lstStyle/>
          <a:p>
            <a:r>
              <a:rPr lang="en-US" dirty="0"/>
              <a:t>There are two kinds of Enclosure Merges. Merge Enclosures (cleanup</a:t>
            </a:r>
          </a:p>
          <a:p>
            <a:r>
              <a:rPr lang="en-US" dirty="0"/>
              <a:t>errors) would be used to help clear your Tree of duplicated or incorrect </a:t>
            </a:r>
          </a:p>
          <a:p>
            <a:r>
              <a:rPr lang="en-US" dirty="0"/>
              <a:t>entries. Merge Enclosures (actual physical merge) is used when two </a:t>
            </a:r>
          </a:p>
          <a:p>
            <a:r>
              <a:rPr lang="en-US" dirty="0"/>
              <a:t>enclosures become one larger single enclosure. There are different</a:t>
            </a:r>
          </a:p>
          <a:p>
            <a:r>
              <a:rPr lang="en-US" dirty="0"/>
              <a:t>screens and different results for each type of merge.</a:t>
            </a:r>
            <a:endParaRPr lang="en-GB" dirty="0"/>
          </a:p>
        </p:txBody>
      </p:sp>
    </p:spTree>
    <p:extLst>
      <p:ext uri="{BB962C8B-B14F-4D97-AF65-F5344CB8AC3E}">
        <p14:creationId xmlns:p14="http://schemas.microsoft.com/office/powerpoint/2010/main" val="1537069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3736" y="-43077"/>
            <a:ext cx="7886700" cy="1325563"/>
          </a:xfrm>
        </p:spPr>
        <p:txBody>
          <a:bodyPr>
            <a:normAutofit/>
          </a:bodyPr>
          <a:lstStyle/>
          <a:p>
            <a:r>
              <a:rPr lang="en-US" sz="3600" dirty="0"/>
              <a:t>Merge Enclosures (cleanup errors)</a:t>
            </a:r>
            <a:endParaRPr lang="en-GB" sz="3600" dirty="0"/>
          </a:p>
        </p:txBody>
      </p:sp>
      <p:sp>
        <p:nvSpPr>
          <p:cNvPr id="4" name="TextBox 4"/>
          <p:cNvSpPr txBox="1"/>
          <p:nvPr/>
        </p:nvSpPr>
        <p:spPr>
          <a:xfrm>
            <a:off x="3712927" y="1506611"/>
            <a:ext cx="4624830" cy="3416320"/>
          </a:xfrm>
          <a:prstGeom prst="rect">
            <a:avLst/>
          </a:prstGeom>
          <a:solidFill>
            <a:schemeClr val="accent1">
              <a:lumMod val="20000"/>
              <a:lumOff val="80000"/>
            </a:schemeClr>
          </a:solidFill>
          <a:ln>
            <a:solidFill>
              <a:schemeClr val="tx1"/>
            </a:solidFill>
          </a:ln>
        </p:spPr>
        <p:txBody>
          <a:bodyPr wrap="square" rtlCol="0">
            <a:spAutoFit/>
          </a:bodyPr>
          <a:lstStyle/>
          <a:p>
            <a:r>
              <a:rPr lang="en-US" dirty="0"/>
              <a:t>In this example Africa Exhibit Two and Two</a:t>
            </a:r>
          </a:p>
          <a:p>
            <a:r>
              <a:rPr lang="en-US" dirty="0"/>
              <a:t>Africa are actually the same exhibit. Africa </a:t>
            </a:r>
          </a:p>
          <a:p>
            <a:r>
              <a:rPr lang="en-US" dirty="0"/>
              <a:t>Exhibit Two is the correct name. You would</a:t>
            </a:r>
          </a:p>
          <a:p>
            <a:r>
              <a:rPr lang="en-US" dirty="0"/>
              <a:t>select Merge Enclosures (cleanup errors).</a:t>
            </a:r>
          </a:p>
          <a:p>
            <a:r>
              <a:rPr lang="en-US" dirty="0"/>
              <a:t>The enclosure that you select to “Merge Into”</a:t>
            </a:r>
          </a:p>
          <a:p>
            <a:r>
              <a:rPr lang="en-US" dirty="0"/>
              <a:t>will be the one that is retained in the Tree. Two </a:t>
            </a:r>
          </a:p>
          <a:p>
            <a:r>
              <a:rPr lang="en-US" dirty="0"/>
              <a:t>Africa will disappear from the Tree. All animals </a:t>
            </a:r>
          </a:p>
          <a:p>
            <a:r>
              <a:rPr lang="en-US" dirty="0"/>
              <a:t>that were recorded as being in Two Africa will</a:t>
            </a:r>
          </a:p>
          <a:p>
            <a:r>
              <a:rPr lang="en-US" dirty="0"/>
              <a:t>automatically have their enclosure record </a:t>
            </a:r>
          </a:p>
          <a:p>
            <a:r>
              <a:rPr lang="en-US" dirty="0"/>
              <a:t>edited to Africa Exhibit Two and a note will</a:t>
            </a:r>
          </a:p>
          <a:p>
            <a:r>
              <a:rPr lang="en-US" dirty="0"/>
              <a:t>be generated associated with the enclosure </a:t>
            </a:r>
          </a:p>
          <a:p>
            <a:r>
              <a:rPr lang="en-US" dirty="0"/>
              <a:t>record noting why the enclosure changed.</a:t>
            </a:r>
            <a:endParaRPr lang="en-GB" dirty="0"/>
          </a:p>
        </p:txBody>
      </p:sp>
      <p:pic>
        <p:nvPicPr>
          <p:cNvPr id="5"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635" y="1066176"/>
            <a:ext cx="2428571" cy="3076190"/>
          </a:xfrm>
          <a:prstGeom prst="rect">
            <a:avLst/>
          </a:prstGeom>
          <a:ln>
            <a:solidFill>
              <a:schemeClr val="tx1"/>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023" y="4338126"/>
            <a:ext cx="2689793" cy="2220580"/>
          </a:xfrm>
          <a:prstGeom prst="rect">
            <a:avLst/>
          </a:prstGeom>
          <a:ln>
            <a:solidFill>
              <a:schemeClr val="tx1"/>
            </a:solidFill>
          </a:ln>
        </p:spPr>
      </p:pic>
    </p:spTree>
    <p:extLst>
      <p:ext uri="{BB962C8B-B14F-4D97-AF65-F5344CB8AC3E}">
        <p14:creationId xmlns:p14="http://schemas.microsoft.com/office/powerpoint/2010/main" val="2470562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600" dirty="0"/>
              <a:t>Merge Enclosures (actual physical merge)</a:t>
            </a:r>
            <a:endParaRPr lang="en-GB" sz="3600" dirty="0"/>
          </a:p>
        </p:txBody>
      </p:sp>
      <p:sp>
        <p:nvSpPr>
          <p:cNvPr id="4" name="TextBox 4"/>
          <p:cNvSpPr txBox="1"/>
          <p:nvPr/>
        </p:nvSpPr>
        <p:spPr>
          <a:xfrm>
            <a:off x="3612343" y="1467721"/>
            <a:ext cx="4740010" cy="3693319"/>
          </a:xfrm>
          <a:prstGeom prst="rect">
            <a:avLst/>
          </a:prstGeom>
          <a:solidFill>
            <a:schemeClr val="accent1">
              <a:lumMod val="20000"/>
              <a:lumOff val="80000"/>
            </a:schemeClr>
          </a:solidFill>
          <a:ln>
            <a:solidFill>
              <a:schemeClr val="tx1"/>
            </a:solidFill>
          </a:ln>
        </p:spPr>
        <p:txBody>
          <a:bodyPr wrap="square" rtlCol="0">
            <a:spAutoFit/>
          </a:bodyPr>
          <a:lstStyle/>
          <a:p>
            <a:r>
              <a:rPr lang="en-US" dirty="0"/>
              <a:t>In this example we are removing a barrier</a:t>
            </a:r>
          </a:p>
          <a:p>
            <a:r>
              <a:rPr lang="en-US" dirty="0"/>
              <a:t>between Tank One and Tank Two, creating a</a:t>
            </a:r>
          </a:p>
          <a:p>
            <a:r>
              <a:rPr lang="en-US" dirty="0"/>
              <a:t>larger tank. You would select Merge Enclosures</a:t>
            </a:r>
          </a:p>
          <a:p>
            <a:r>
              <a:rPr lang="en-US" dirty="0"/>
              <a:t>(actual physical merge). In this type of merge</a:t>
            </a:r>
          </a:p>
          <a:p>
            <a:r>
              <a:rPr lang="en-US" dirty="0"/>
              <a:t>a new enclosure is created instead of retaining</a:t>
            </a:r>
          </a:p>
          <a:p>
            <a:r>
              <a:rPr lang="en-US" dirty="0"/>
              <a:t>the name of one of the merged enclosures.</a:t>
            </a:r>
          </a:p>
          <a:p>
            <a:r>
              <a:rPr lang="en-US" dirty="0"/>
              <a:t>Tank One and Tank Two will disappear from the</a:t>
            </a:r>
          </a:p>
          <a:p>
            <a:r>
              <a:rPr lang="en-US" dirty="0"/>
              <a:t>Tree and Tank Four will appear. As of the merge </a:t>
            </a:r>
          </a:p>
          <a:p>
            <a:r>
              <a:rPr lang="en-US" dirty="0"/>
              <a:t>date any animals occupying either Tank One or </a:t>
            </a:r>
          </a:p>
          <a:p>
            <a:r>
              <a:rPr lang="en-US" dirty="0"/>
              <a:t>Tank Two will be automatically moved into Tank </a:t>
            </a:r>
          </a:p>
          <a:p>
            <a:r>
              <a:rPr lang="en-US" dirty="0"/>
              <a:t>Four and a note generated associated with that </a:t>
            </a:r>
          </a:p>
          <a:p>
            <a:r>
              <a:rPr lang="en-US" dirty="0"/>
              <a:t>move that the two enclosures were physically </a:t>
            </a:r>
          </a:p>
          <a:p>
            <a:r>
              <a:rPr lang="en-US" dirty="0"/>
              <a:t>merged. </a:t>
            </a:r>
            <a:endParaRPr lang="en-GB" dirty="0"/>
          </a:p>
        </p:txBody>
      </p:sp>
      <p:pic>
        <p:nvPicPr>
          <p:cNvPr id="5"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614889"/>
            <a:ext cx="2135366" cy="2437877"/>
          </a:xfrm>
          <a:prstGeom prst="rect">
            <a:avLst/>
          </a:prstGeom>
          <a:ln>
            <a:solidFill>
              <a:schemeClr val="tx1"/>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024" y="4219842"/>
            <a:ext cx="2949464" cy="2391618"/>
          </a:xfrm>
          <a:prstGeom prst="rect">
            <a:avLst/>
          </a:prstGeom>
          <a:ln>
            <a:solidFill>
              <a:schemeClr val="tx1"/>
            </a:solidFill>
          </a:ln>
        </p:spPr>
      </p:pic>
    </p:spTree>
    <p:extLst>
      <p:ext uri="{BB962C8B-B14F-4D97-AF65-F5344CB8AC3E}">
        <p14:creationId xmlns:p14="http://schemas.microsoft.com/office/powerpoint/2010/main" val="934417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6805" y="63171"/>
            <a:ext cx="7886700" cy="1325563"/>
          </a:xfrm>
        </p:spPr>
        <p:txBody>
          <a:bodyPr>
            <a:normAutofit/>
          </a:bodyPr>
          <a:lstStyle/>
          <a:p>
            <a:r>
              <a:rPr lang="en-US" sz="3600" dirty="0"/>
              <a:t>Finding Merged Enclosures</a:t>
            </a:r>
            <a:endParaRPr lang="en-GB" sz="3600" dirty="0"/>
          </a:p>
        </p:txBody>
      </p:sp>
      <p:sp>
        <p:nvSpPr>
          <p:cNvPr id="4" name="TextBox 4"/>
          <p:cNvSpPr txBox="1"/>
          <p:nvPr/>
        </p:nvSpPr>
        <p:spPr>
          <a:xfrm>
            <a:off x="4347379" y="1361476"/>
            <a:ext cx="3115305" cy="1477328"/>
          </a:xfrm>
          <a:prstGeom prst="rect">
            <a:avLst/>
          </a:prstGeom>
          <a:solidFill>
            <a:schemeClr val="accent1">
              <a:lumMod val="20000"/>
              <a:lumOff val="80000"/>
            </a:schemeClr>
          </a:solidFill>
          <a:ln>
            <a:solidFill>
              <a:schemeClr val="tx1"/>
            </a:solidFill>
          </a:ln>
        </p:spPr>
        <p:txBody>
          <a:bodyPr wrap="square" rtlCol="0">
            <a:spAutoFit/>
          </a:bodyPr>
          <a:lstStyle/>
          <a:p>
            <a:r>
              <a:rPr lang="en-US" dirty="0"/>
              <a:t>You can search for any merged</a:t>
            </a:r>
          </a:p>
          <a:p>
            <a:r>
              <a:rPr lang="en-US" dirty="0"/>
              <a:t>enclosures using the left hand</a:t>
            </a:r>
          </a:p>
          <a:p>
            <a:r>
              <a:rPr lang="en-US" dirty="0"/>
              <a:t>search box and selecting</a:t>
            </a:r>
          </a:p>
          <a:p>
            <a:r>
              <a:rPr lang="en-US" dirty="0"/>
              <a:t>Actual Physical Merge Search </a:t>
            </a:r>
          </a:p>
          <a:p>
            <a:r>
              <a:rPr lang="en-US" dirty="0"/>
              <a:t>or Cleanup Error Search.</a:t>
            </a:r>
            <a:endParaRPr lang="en-GB" dirty="0"/>
          </a:p>
        </p:txBody>
      </p:sp>
      <p:pic>
        <p:nvPicPr>
          <p:cNvPr id="5"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710" y="1192212"/>
            <a:ext cx="2809524" cy="5266667"/>
          </a:xfrm>
          <a:prstGeom prst="rect">
            <a:avLst/>
          </a:prstGeom>
          <a:ln>
            <a:solidFill>
              <a:schemeClr val="tx1"/>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99" y="3298042"/>
            <a:ext cx="7070852" cy="758823"/>
          </a:xfrm>
          <a:prstGeom prst="rect">
            <a:avLst/>
          </a:prstGeom>
          <a:ln>
            <a:solidFill>
              <a:schemeClr val="tx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453" y="4423179"/>
            <a:ext cx="7471772" cy="737395"/>
          </a:xfrm>
          <a:prstGeom prst="rect">
            <a:avLst/>
          </a:prstGeom>
          <a:ln>
            <a:solidFill>
              <a:schemeClr val="tx1"/>
            </a:solidFill>
          </a:ln>
        </p:spPr>
      </p:pic>
    </p:spTree>
    <p:extLst>
      <p:ext uri="{BB962C8B-B14F-4D97-AF65-F5344CB8AC3E}">
        <p14:creationId xmlns:p14="http://schemas.microsoft.com/office/powerpoint/2010/main" val="21424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Enclosure Move</a:t>
            </a:r>
            <a:endParaRPr lang="en-GB" sz="4000"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578" y="1323832"/>
            <a:ext cx="3775324" cy="1768669"/>
          </a:xfrm>
          <a:prstGeom prst="rect">
            <a:avLst/>
          </a:prstGeom>
          <a:ln>
            <a:solidFill>
              <a:schemeClr val="tx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9984" y="1323832"/>
            <a:ext cx="3810678" cy="1768669"/>
          </a:xfrm>
          <a:prstGeom prst="rect">
            <a:avLst/>
          </a:prstGeom>
          <a:ln>
            <a:solidFill>
              <a:schemeClr val="tx1"/>
            </a:solidFill>
          </a:ln>
        </p:spPr>
      </p:pic>
      <p:sp>
        <p:nvSpPr>
          <p:cNvPr id="6" name="TextBox 3"/>
          <p:cNvSpPr txBox="1"/>
          <p:nvPr/>
        </p:nvSpPr>
        <p:spPr>
          <a:xfrm>
            <a:off x="3095056" y="3540901"/>
            <a:ext cx="5673935" cy="2031325"/>
          </a:xfrm>
          <a:prstGeom prst="rect">
            <a:avLst/>
          </a:prstGeom>
          <a:solidFill>
            <a:schemeClr val="accent1">
              <a:lumMod val="20000"/>
              <a:lumOff val="80000"/>
            </a:schemeClr>
          </a:solidFill>
          <a:ln>
            <a:solidFill>
              <a:schemeClr val="tx1"/>
            </a:solidFill>
          </a:ln>
        </p:spPr>
        <p:txBody>
          <a:bodyPr wrap="square" rtlCol="0">
            <a:spAutoFit/>
          </a:bodyPr>
          <a:lstStyle/>
          <a:p>
            <a:r>
              <a:rPr lang="en-US" dirty="0"/>
              <a:t>An Enclosure Move (under the More Details tab) would be used if an enclosure was actually moved from one location to another. Here we are moving Tank Three from the Main Aquarium into the Education Center for a public event.</a:t>
            </a:r>
          </a:p>
          <a:p>
            <a:r>
              <a:rPr lang="en-US" dirty="0"/>
              <a:t>This move will be reflected in the Tree by a change in the Parent enclosure. The move will also be tracked in the </a:t>
            </a:r>
          </a:p>
          <a:p>
            <a:r>
              <a:rPr lang="en-US" dirty="0"/>
              <a:t>Move History grid.</a:t>
            </a:r>
            <a:endParaRPr lang="en-GB" dirty="0"/>
          </a:p>
        </p:txBody>
      </p:sp>
      <p:pic>
        <p:nvPicPr>
          <p:cNvPr id="7"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192" y="3580895"/>
            <a:ext cx="1904762" cy="2733333"/>
          </a:xfrm>
          <a:prstGeom prst="rect">
            <a:avLst/>
          </a:prstGeom>
          <a:ln>
            <a:solidFill>
              <a:schemeClr val="tx1"/>
            </a:solidFill>
          </a:ln>
        </p:spPr>
      </p:pic>
    </p:spTree>
    <p:extLst>
      <p:ext uri="{BB962C8B-B14F-4D97-AF65-F5344CB8AC3E}">
        <p14:creationId xmlns:p14="http://schemas.microsoft.com/office/powerpoint/2010/main" val="1774911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Enclosure Occupants</a:t>
            </a:r>
            <a:endParaRPr lang="en-GB" sz="4000" dirty="0"/>
          </a:p>
        </p:txBody>
      </p:sp>
      <p:pic>
        <p:nvPicPr>
          <p:cNvPr id="4" name="Picture 6"/>
          <p:cNvPicPr>
            <a:picLocks noChangeAspect="1"/>
          </p:cNvPicPr>
          <p:nvPr/>
        </p:nvPicPr>
        <p:blipFill>
          <a:blip r:embed="rId2"/>
          <a:stretch>
            <a:fillRect/>
          </a:stretch>
        </p:blipFill>
        <p:spPr>
          <a:xfrm>
            <a:off x="781050" y="1368044"/>
            <a:ext cx="5553075" cy="2383601"/>
          </a:xfrm>
          <a:prstGeom prst="rect">
            <a:avLst/>
          </a:prstGeom>
          <a:ln>
            <a:solidFill>
              <a:schemeClr val="tx1"/>
            </a:solidFill>
          </a:ln>
        </p:spPr>
      </p:pic>
      <p:sp>
        <p:nvSpPr>
          <p:cNvPr id="5" name="TextBox 3"/>
          <p:cNvSpPr txBox="1"/>
          <p:nvPr/>
        </p:nvSpPr>
        <p:spPr>
          <a:xfrm>
            <a:off x="2510904" y="3429000"/>
            <a:ext cx="5673935" cy="2308324"/>
          </a:xfrm>
          <a:prstGeom prst="rect">
            <a:avLst/>
          </a:prstGeom>
          <a:solidFill>
            <a:schemeClr val="accent1">
              <a:lumMod val="20000"/>
              <a:lumOff val="80000"/>
            </a:schemeClr>
          </a:solidFill>
          <a:ln>
            <a:solidFill>
              <a:schemeClr val="tx1"/>
            </a:solidFill>
          </a:ln>
        </p:spPr>
        <p:txBody>
          <a:bodyPr wrap="square" rtlCol="0">
            <a:spAutoFit/>
          </a:bodyPr>
          <a:lstStyle/>
          <a:p>
            <a:r>
              <a:rPr lang="en-US" dirty="0"/>
              <a:t>The animals held in the Enclosure are found under the Occupants tab. No Records are found because Primate Row is a Parent enclosure for all of the Primate exhibits. By checking Show Historical Records, Include Dead and Include Sub Enclosure we will get results for all animals that have ever been held in the Primate Row enclosures.</a:t>
            </a:r>
            <a:endParaRPr lang="en-GB" dirty="0"/>
          </a:p>
        </p:txBody>
      </p:sp>
    </p:spTree>
    <p:extLst>
      <p:ext uri="{BB962C8B-B14F-4D97-AF65-F5344CB8AC3E}">
        <p14:creationId xmlns:p14="http://schemas.microsoft.com/office/powerpoint/2010/main" val="3093673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Enclosure Occupants</a:t>
            </a:r>
            <a:endParaRPr lang="en-GB" sz="4000" dirty="0"/>
          </a:p>
        </p:txBody>
      </p:sp>
      <p:pic>
        <p:nvPicPr>
          <p:cNvPr id="4" name="Picture 4"/>
          <p:cNvPicPr>
            <a:picLocks noChangeAspect="1"/>
          </p:cNvPicPr>
          <p:nvPr/>
        </p:nvPicPr>
        <p:blipFill>
          <a:blip r:embed="rId2"/>
          <a:stretch>
            <a:fillRect/>
          </a:stretch>
        </p:blipFill>
        <p:spPr>
          <a:xfrm>
            <a:off x="173003" y="1331712"/>
            <a:ext cx="8561564" cy="4011413"/>
          </a:xfrm>
          <a:prstGeom prst="rect">
            <a:avLst/>
          </a:prstGeom>
          <a:ln>
            <a:solidFill>
              <a:schemeClr val="tx1"/>
            </a:solidFill>
          </a:ln>
        </p:spPr>
      </p:pic>
      <p:sp>
        <p:nvSpPr>
          <p:cNvPr id="5" name="TextBox 3"/>
          <p:cNvSpPr txBox="1"/>
          <p:nvPr/>
        </p:nvSpPr>
        <p:spPr>
          <a:xfrm>
            <a:off x="1616817" y="4836714"/>
            <a:ext cx="5673935" cy="923330"/>
          </a:xfrm>
          <a:prstGeom prst="rect">
            <a:avLst/>
          </a:prstGeom>
          <a:solidFill>
            <a:schemeClr val="accent1">
              <a:lumMod val="20000"/>
              <a:lumOff val="80000"/>
            </a:schemeClr>
          </a:solidFill>
          <a:ln>
            <a:solidFill>
              <a:schemeClr val="tx1"/>
            </a:solidFill>
          </a:ln>
        </p:spPr>
        <p:txBody>
          <a:bodyPr wrap="square" rtlCol="0">
            <a:spAutoFit/>
          </a:bodyPr>
          <a:lstStyle/>
          <a:p>
            <a:r>
              <a:rPr lang="en-US" dirty="0"/>
              <a:t>Now we see all of the current and historical occupants with the child enclosure noted and any Move In and Move Out Dates.</a:t>
            </a:r>
            <a:endParaRPr lang="en-GB" dirty="0"/>
          </a:p>
        </p:txBody>
      </p:sp>
    </p:spTree>
    <p:extLst>
      <p:ext uri="{BB962C8B-B14F-4D97-AF65-F5344CB8AC3E}">
        <p14:creationId xmlns:p14="http://schemas.microsoft.com/office/powerpoint/2010/main" val="1399611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What is a Life Support?</a:t>
            </a:r>
            <a:endParaRPr lang="en-GB" sz="4000" dirty="0"/>
          </a:p>
        </p:txBody>
      </p:sp>
      <p:pic>
        <p:nvPicPr>
          <p:cNvPr id="4"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0435" y="1409096"/>
            <a:ext cx="4884159" cy="3269119"/>
          </a:xfrm>
          <a:prstGeom prst="rect">
            <a:avLst/>
          </a:prstGeom>
          <a:ln>
            <a:solidFill>
              <a:schemeClr val="tx1"/>
            </a:solidFill>
          </a:ln>
          <a:effectLst>
            <a:softEdge rad="127000"/>
          </a:effectLst>
        </p:spPr>
      </p:pic>
      <p:sp>
        <p:nvSpPr>
          <p:cNvPr id="5" name="TextBox 5"/>
          <p:cNvSpPr txBox="1"/>
          <p:nvPr/>
        </p:nvSpPr>
        <p:spPr>
          <a:xfrm>
            <a:off x="1523386" y="4521856"/>
            <a:ext cx="6263763" cy="1200329"/>
          </a:xfrm>
          <a:prstGeom prst="rect">
            <a:avLst/>
          </a:prstGeom>
          <a:solidFill>
            <a:schemeClr val="accent1">
              <a:lumMod val="20000"/>
              <a:lumOff val="80000"/>
            </a:schemeClr>
          </a:solidFill>
          <a:ln>
            <a:solidFill>
              <a:schemeClr val="tx1"/>
            </a:solidFill>
          </a:ln>
        </p:spPr>
        <p:txBody>
          <a:bodyPr wrap="square" rtlCol="0">
            <a:spAutoFit/>
          </a:bodyPr>
          <a:lstStyle/>
          <a:p>
            <a:r>
              <a:rPr lang="en-US" dirty="0"/>
              <a:t>A Life Support helps sustain life or improves the quality of life for</a:t>
            </a:r>
          </a:p>
          <a:p>
            <a:r>
              <a:rPr lang="en-US" dirty="0"/>
              <a:t>the animals in our care. Terrestrial enclosures can have Life</a:t>
            </a:r>
          </a:p>
          <a:p>
            <a:r>
              <a:rPr lang="en-US" dirty="0"/>
              <a:t>Supports but it is the Aquatic enclosures that rely more heavily</a:t>
            </a:r>
          </a:p>
          <a:p>
            <a:r>
              <a:rPr lang="en-US" dirty="0"/>
              <a:t>on them.</a:t>
            </a:r>
            <a:endParaRPr lang="en-GB" dirty="0"/>
          </a:p>
        </p:txBody>
      </p:sp>
    </p:spTree>
    <p:extLst>
      <p:ext uri="{BB962C8B-B14F-4D97-AF65-F5344CB8AC3E}">
        <p14:creationId xmlns:p14="http://schemas.microsoft.com/office/powerpoint/2010/main" val="3381114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7"/>
          <p:cNvSpPr txBox="1"/>
          <p:nvPr/>
        </p:nvSpPr>
        <p:spPr>
          <a:xfrm>
            <a:off x="1139235" y="634226"/>
            <a:ext cx="6795092" cy="923330"/>
          </a:xfrm>
          <a:prstGeom prst="rect">
            <a:avLst/>
          </a:prstGeom>
          <a:solidFill>
            <a:schemeClr val="accent1">
              <a:lumMod val="20000"/>
              <a:lumOff val="80000"/>
            </a:schemeClr>
          </a:solidFill>
          <a:ln>
            <a:solidFill>
              <a:schemeClr val="tx1"/>
            </a:solidFill>
          </a:ln>
        </p:spPr>
        <p:txBody>
          <a:bodyPr wrap="square" rtlCol="0">
            <a:spAutoFit/>
          </a:bodyPr>
          <a:lstStyle/>
          <a:p>
            <a:r>
              <a:rPr lang="en-US" dirty="0"/>
              <a:t>A Life Support is made up of components that are attached together</a:t>
            </a:r>
          </a:p>
          <a:p>
            <a:r>
              <a:rPr lang="en-US" dirty="0"/>
              <a:t>to form a single system. The Life Support can then be attached to one</a:t>
            </a:r>
          </a:p>
          <a:p>
            <a:r>
              <a:rPr lang="en-US" dirty="0"/>
              <a:t>or more enclosures or tanks.</a:t>
            </a:r>
            <a:endParaRPr lang="en-GB" dirty="0"/>
          </a:p>
        </p:txBody>
      </p:sp>
      <p:sp>
        <p:nvSpPr>
          <p:cNvPr id="5" name="TextBox 3"/>
          <p:cNvSpPr txBox="1"/>
          <p:nvPr/>
        </p:nvSpPr>
        <p:spPr>
          <a:xfrm>
            <a:off x="1600200" y="2057400"/>
            <a:ext cx="1568711" cy="646331"/>
          </a:xfrm>
          <a:prstGeom prst="rect">
            <a:avLst/>
          </a:prstGeom>
          <a:solidFill>
            <a:srgbClr val="00B050"/>
          </a:solidFill>
        </p:spPr>
        <p:txBody>
          <a:bodyPr wrap="square" rtlCol="0">
            <a:spAutoFit/>
          </a:bodyPr>
          <a:lstStyle/>
          <a:p>
            <a:r>
              <a:rPr lang="en-US" sz="3600" b="1" dirty="0">
                <a:solidFill>
                  <a:schemeClr val="bg1"/>
                </a:solidFill>
              </a:rPr>
              <a:t>Pump</a:t>
            </a:r>
          </a:p>
        </p:txBody>
      </p:sp>
      <p:sp>
        <p:nvSpPr>
          <p:cNvPr id="6" name="TextBox 4"/>
          <p:cNvSpPr txBox="1"/>
          <p:nvPr/>
        </p:nvSpPr>
        <p:spPr>
          <a:xfrm>
            <a:off x="3733799" y="2057400"/>
            <a:ext cx="1605965" cy="646331"/>
          </a:xfrm>
          <a:prstGeom prst="rect">
            <a:avLst/>
          </a:prstGeom>
          <a:solidFill>
            <a:srgbClr val="00B050"/>
          </a:solidFill>
        </p:spPr>
        <p:txBody>
          <a:bodyPr wrap="square" rtlCol="0">
            <a:spAutoFit/>
          </a:bodyPr>
          <a:lstStyle/>
          <a:p>
            <a:r>
              <a:rPr lang="en-US" sz="3600" b="1" dirty="0">
                <a:solidFill>
                  <a:schemeClr val="bg1"/>
                </a:solidFill>
              </a:rPr>
              <a:t>Chiller</a:t>
            </a:r>
          </a:p>
        </p:txBody>
      </p:sp>
      <p:sp>
        <p:nvSpPr>
          <p:cNvPr id="7" name="TextBox 5"/>
          <p:cNvSpPr txBox="1"/>
          <p:nvPr/>
        </p:nvSpPr>
        <p:spPr>
          <a:xfrm>
            <a:off x="6248400" y="2057400"/>
            <a:ext cx="1174489" cy="646331"/>
          </a:xfrm>
          <a:prstGeom prst="rect">
            <a:avLst/>
          </a:prstGeom>
          <a:solidFill>
            <a:srgbClr val="00B050"/>
          </a:solidFill>
        </p:spPr>
        <p:txBody>
          <a:bodyPr wrap="none" rtlCol="0">
            <a:spAutoFit/>
          </a:bodyPr>
          <a:lstStyle/>
          <a:p>
            <a:r>
              <a:rPr lang="en-US" sz="3600" b="1" dirty="0">
                <a:solidFill>
                  <a:schemeClr val="bg1"/>
                </a:solidFill>
              </a:rPr>
              <a:t>Filter</a:t>
            </a:r>
          </a:p>
        </p:txBody>
      </p:sp>
      <p:cxnSp>
        <p:nvCxnSpPr>
          <p:cNvPr id="8" name="Straight Connector 11"/>
          <p:cNvCxnSpPr/>
          <p:nvPr/>
        </p:nvCxnSpPr>
        <p:spPr>
          <a:xfrm rot="5400000" flipH="1" flipV="1">
            <a:off x="2133600" y="2819400"/>
            <a:ext cx="3048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13"/>
          <p:cNvCxnSpPr/>
          <p:nvPr/>
        </p:nvCxnSpPr>
        <p:spPr>
          <a:xfrm rot="5400000" flipH="1" flipV="1">
            <a:off x="4267200" y="2819400"/>
            <a:ext cx="3048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14"/>
          <p:cNvCxnSpPr/>
          <p:nvPr/>
        </p:nvCxnSpPr>
        <p:spPr>
          <a:xfrm rot="5400000" flipH="1" flipV="1">
            <a:off x="6705600" y="2856131"/>
            <a:ext cx="3048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9"/>
          <p:cNvCxnSpPr/>
          <p:nvPr/>
        </p:nvCxnSpPr>
        <p:spPr>
          <a:xfrm>
            <a:off x="2286000" y="2971800"/>
            <a:ext cx="4572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Arrow Connector 16"/>
          <p:cNvCxnSpPr/>
          <p:nvPr/>
        </p:nvCxnSpPr>
        <p:spPr>
          <a:xfrm rot="5400000">
            <a:off x="3349755" y="3200401"/>
            <a:ext cx="456406" cy="79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3" name="TextBox 2"/>
          <p:cNvSpPr txBox="1"/>
          <p:nvPr/>
        </p:nvSpPr>
        <p:spPr>
          <a:xfrm>
            <a:off x="1370461" y="3509087"/>
            <a:ext cx="4726675" cy="646331"/>
          </a:xfrm>
          <a:prstGeom prst="rect">
            <a:avLst/>
          </a:prstGeom>
          <a:solidFill>
            <a:schemeClr val="accent1">
              <a:lumMod val="60000"/>
              <a:lumOff val="40000"/>
            </a:schemeClr>
          </a:solidFill>
        </p:spPr>
        <p:txBody>
          <a:bodyPr wrap="square" rtlCol="0">
            <a:spAutoFit/>
          </a:bodyPr>
          <a:lstStyle/>
          <a:p>
            <a:r>
              <a:rPr lang="en-US" sz="3600" b="1" dirty="0">
                <a:solidFill>
                  <a:schemeClr val="bg1"/>
                </a:solidFill>
              </a:rPr>
              <a:t>Aquatic Life Support</a:t>
            </a:r>
          </a:p>
        </p:txBody>
      </p:sp>
      <p:cxnSp>
        <p:nvCxnSpPr>
          <p:cNvPr id="14" name="Straight Arrow Connector 22"/>
          <p:cNvCxnSpPr/>
          <p:nvPr/>
        </p:nvCxnSpPr>
        <p:spPr>
          <a:xfrm rot="10800000" flipV="1">
            <a:off x="1600200" y="4167666"/>
            <a:ext cx="533400" cy="3810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5" name="TextBox 6"/>
          <p:cNvSpPr txBox="1"/>
          <p:nvPr/>
        </p:nvSpPr>
        <p:spPr>
          <a:xfrm>
            <a:off x="235210" y="4594864"/>
            <a:ext cx="2667000" cy="1828800"/>
          </a:xfrm>
          <a:prstGeom prst="rect">
            <a:avLst/>
          </a:prstGeom>
          <a:solidFill>
            <a:srgbClr val="FF00FF"/>
          </a:solidFill>
        </p:spPr>
        <p:txBody>
          <a:bodyPr wrap="square" rtlCol="0">
            <a:spAutoFit/>
          </a:bodyPr>
          <a:lstStyle/>
          <a:p>
            <a:pPr algn="ctr"/>
            <a:endParaRPr lang="en-US" sz="3600" b="1" dirty="0">
              <a:solidFill>
                <a:schemeClr val="bg1"/>
              </a:solidFill>
            </a:endParaRPr>
          </a:p>
          <a:p>
            <a:pPr algn="ctr"/>
            <a:r>
              <a:rPr lang="en-US" sz="3600" b="1" dirty="0">
                <a:solidFill>
                  <a:schemeClr val="bg1"/>
                </a:solidFill>
              </a:rPr>
              <a:t>Tank 1</a:t>
            </a:r>
          </a:p>
        </p:txBody>
      </p:sp>
      <p:cxnSp>
        <p:nvCxnSpPr>
          <p:cNvPr id="16" name="Straight Arrow Connector 23"/>
          <p:cNvCxnSpPr/>
          <p:nvPr/>
        </p:nvCxnSpPr>
        <p:spPr>
          <a:xfrm>
            <a:off x="4305300" y="4177255"/>
            <a:ext cx="533400" cy="3810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7" name="TextBox 7"/>
          <p:cNvSpPr txBox="1"/>
          <p:nvPr/>
        </p:nvSpPr>
        <p:spPr>
          <a:xfrm>
            <a:off x="3086100" y="4558255"/>
            <a:ext cx="2667000" cy="1828800"/>
          </a:xfrm>
          <a:prstGeom prst="rect">
            <a:avLst/>
          </a:prstGeom>
          <a:solidFill>
            <a:srgbClr val="FF00FF"/>
          </a:solidFill>
        </p:spPr>
        <p:txBody>
          <a:bodyPr wrap="square" rtlCol="0">
            <a:spAutoFit/>
          </a:bodyPr>
          <a:lstStyle/>
          <a:p>
            <a:pPr algn="ctr"/>
            <a:endParaRPr lang="en-US" sz="3600" b="1" dirty="0">
              <a:solidFill>
                <a:schemeClr val="bg1"/>
              </a:solidFill>
            </a:endParaRPr>
          </a:p>
          <a:p>
            <a:pPr algn="ctr"/>
            <a:r>
              <a:rPr lang="en-US" sz="3600" b="1" dirty="0">
                <a:solidFill>
                  <a:schemeClr val="bg1"/>
                </a:solidFill>
              </a:rPr>
              <a:t>Tank 2</a:t>
            </a:r>
          </a:p>
        </p:txBody>
      </p:sp>
    </p:spTree>
    <p:extLst>
      <p:ext uri="{BB962C8B-B14F-4D97-AF65-F5344CB8AC3E}">
        <p14:creationId xmlns:p14="http://schemas.microsoft.com/office/powerpoint/2010/main" val="4041422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Enclosure Add New</a:t>
            </a:r>
            <a:endParaRPr lang="en-GB"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1617" y="1288675"/>
            <a:ext cx="3300330" cy="2959476"/>
          </a:xfrm>
          <a:prstGeom prst="rect">
            <a:avLst/>
          </a:prstGeom>
          <a:ln>
            <a:solidFill>
              <a:schemeClr val="tx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319" y="917199"/>
            <a:ext cx="2232158" cy="3475789"/>
          </a:xfrm>
          <a:prstGeom prst="rect">
            <a:avLst/>
          </a:prstGeom>
          <a:ln>
            <a:solidFill>
              <a:schemeClr val="tx1"/>
            </a:solidFill>
          </a:ln>
        </p:spPr>
      </p:pic>
      <p:sp>
        <p:nvSpPr>
          <p:cNvPr id="6" name="TextBox 5"/>
          <p:cNvSpPr txBox="1"/>
          <p:nvPr/>
        </p:nvSpPr>
        <p:spPr>
          <a:xfrm>
            <a:off x="628650" y="4392988"/>
            <a:ext cx="5244116" cy="1384995"/>
          </a:xfrm>
          <a:prstGeom prst="rect">
            <a:avLst/>
          </a:prstGeom>
          <a:solidFill>
            <a:schemeClr val="accent1">
              <a:lumMod val="20000"/>
              <a:lumOff val="80000"/>
            </a:schemeClr>
          </a:solidFill>
          <a:ln>
            <a:solidFill>
              <a:schemeClr val="tx1"/>
            </a:solidFill>
          </a:ln>
        </p:spPr>
        <p:txBody>
          <a:bodyPr wrap="square" rtlCol="0">
            <a:spAutoFit/>
          </a:bodyPr>
          <a:lstStyle/>
          <a:p>
            <a:r>
              <a:rPr lang="en-US" sz="1400" dirty="0"/>
              <a:t>To add a new enclosure select the Add New button. The Name</a:t>
            </a:r>
          </a:p>
          <a:p>
            <a:r>
              <a:rPr lang="en-US" sz="1400" dirty="0"/>
              <a:t>must be unique and it is recommended not to use species names</a:t>
            </a:r>
          </a:p>
          <a:p>
            <a:r>
              <a:rPr lang="en-US" sz="1400" dirty="0"/>
              <a:t>as occupants often change. The Category will drive the selections</a:t>
            </a:r>
          </a:p>
          <a:p>
            <a:r>
              <a:rPr lang="en-US" sz="1400" dirty="0"/>
              <a:t>available under the Type. You can set your preferred default </a:t>
            </a:r>
          </a:p>
          <a:p>
            <a:r>
              <a:rPr lang="en-US" sz="1400" dirty="0"/>
              <a:t>Category and Type using My Preferences. Details can be used to </a:t>
            </a:r>
          </a:p>
          <a:p>
            <a:r>
              <a:rPr lang="en-US" sz="1400" dirty="0"/>
              <a:t>further identify the enclosure and can help others later.</a:t>
            </a:r>
            <a:endParaRPr lang="en-GB" sz="1400" dirty="0"/>
          </a:p>
        </p:txBody>
      </p:sp>
    </p:spTree>
    <p:extLst>
      <p:ext uri="{BB962C8B-B14F-4D97-AF65-F5344CB8AC3E}">
        <p14:creationId xmlns:p14="http://schemas.microsoft.com/office/powerpoint/2010/main" val="3412010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Life Support</a:t>
            </a:r>
            <a:endParaRPr lang="en-GB" sz="4000" dirty="0"/>
          </a:p>
        </p:txBody>
      </p:sp>
      <p:sp>
        <p:nvSpPr>
          <p:cNvPr id="3" name="Tijdelijke aanduiding voor inhoud 2"/>
          <p:cNvSpPr>
            <a:spLocks noGrp="1"/>
          </p:cNvSpPr>
          <p:nvPr>
            <p:ph idx="1"/>
          </p:nvPr>
        </p:nvSpPr>
        <p:spPr>
          <a:xfrm>
            <a:off x="509783" y="1555049"/>
            <a:ext cx="7886700" cy="4351338"/>
          </a:xfrm>
        </p:spPr>
        <p:txBody>
          <a:bodyPr/>
          <a:lstStyle/>
          <a:p>
            <a:r>
              <a:rPr lang="en-US" dirty="0"/>
              <a:t>A Complete Life Support</a:t>
            </a:r>
          </a:p>
          <a:p>
            <a:pPr lvl="1"/>
            <a:r>
              <a:rPr lang="en-US" sz="2800" dirty="0"/>
              <a:t>Add Components to Inventory</a:t>
            </a:r>
          </a:p>
          <a:p>
            <a:pPr lvl="1"/>
            <a:r>
              <a:rPr lang="en-US" sz="2800" dirty="0"/>
              <a:t>Create a Life Support</a:t>
            </a:r>
          </a:p>
          <a:p>
            <a:pPr lvl="1"/>
            <a:r>
              <a:rPr lang="en-US" sz="2800" dirty="0"/>
              <a:t>Attach Components</a:t>
            </a:r>
          </a:p>
          <a:p>
            <a:pPr lvl="1"/>
            <a:r>
              <a:rPr lang="en-US" sz="2800" dirty="0"/>
              <a:t>Attach to Enclosures(s)</a:t>
            </a:r>
          </a:p>
          <a:p>
            <a:r>
              <a:rPr lang="en-US" dirty="0"/>
              <a:t>A Simplified Life Support</a:t>
            </a:r>
          </a:p>
          <a:p>
            <a:pPr lvl="1"/>
            <a:r>
              <a:rPr lang="en-US" sz="2800" dirty="0"/>
              <a:t>Create a Life Support</a:t>
            </a:r>
          </a:p>
          <a:p>
            <a:pPr lvl="1"/>
            <a:r>
              <a:rPr lang="en-US" sz="2800" dirty="0"/>
              <a:t>Attach to Enclosure(s)</a:t>
            </a:r>
            <a:endParaRPr lang="en-GB" sz="2800" dirty="0"/>
          </a:p>
          <a:p>
            <a:endParaRPr lang="en-GB" dirty="0"/>
          </a:p>
          <a:p>
            <a:endParaRPr lang="en-GB" dirty="0"/>
          </a:p>
        </p:txBody>
      </p:sp>
      <p:sp>
        <p:nvSpPr>
          <p:cNvPr id="5" name="TextBox 6"/>
          <p:cNvSpPr txBox="1"/>
          <p:nvPr/>
        </p:nvSpPr>
        <p:spPr>
          <a:xfrm>
            <a:off x="5170888" y="2598649"/>
            <a:ext cx="3461981" cy="2031325"/>
          </a:xfrm>
          <a:prstGeom prst="rect">
            <a:avLst/>
          </a:prstGeom>
          <a:solidFill>
            <a:schemeClr val="accent1">
              <a:lumMod val="20000"/>
              <a:lumOff val="80000"/>
            </a:schemeClr>
          </a:solidFill>
          <a:ln>
            <a:solidFill>
              <a:schemeClr val="tx1"/>
            </a:solidFill>
          </a:ln>
        </p:spPr>
        <p:txBody>
          <a:bodyPr wrap="square" rtlCol="0">
            <a:spAutoFit/>
          </a:bodyPr>
          <a:lstStyle/>
          <a:p>
            <a:r>
              <a:rPr lang="en-US" sz="1400" dirty="0"/>
              <a:t>A complete life support is made up of components in an inventory and then attached to an enclosure(s) as on </a:t>
            </a:r>
            <a:r>
              <a:rPr lang="en-US" sz="1400"/>
              <a:t>the top. </a:t>
            </a:r>
            <a:endParaRPr lang="en-US" sz="1400" dirty="0"/>
          </a:p>
          <a:p>
            <a:endParaRPr lang="en-US" sz="1400" dirty="0"/>
          </a:p>
          <a:p>
            <a:r>
              <a:rPr lang="en-US" sz="1400" dirty="0"/>
              <a:t>You may want to start in a simpler manner by just creating a Life Support and attaching it to the enclosure(s). Later, when you are more comfortable, you can create and attach the components.</a:t>
            </a:r>
            <a:endParaRPr lang="en-GB" sz="1400" dirty="0"/>
          </a:p>
        </p:txBody>
      </p:sp>
    </p:spTree>
    <p:extLst>
      <p:ext uri="{BB962C8B-B14F-4D97-AF65-F5344CB8AC3E}">
        <p14:creationId xmlns:p14="http://schemas.microsoft.com/office/powerpoint/2010/main" val="2848043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Component Inventory</a:t>
            </a:r>
            <a:endParaRPr lang="en-GB" sz="4000" dirty="0"/>
          </a:p>
        </p:txBody>
      </p:sp>
      <p:pic>
        <p:nvPicPr>
          <p:cNvPr id="4"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299" y="1660351"/>
            <a:ext cx="4676190" cy="1380952"/>
          </a:xfrm>
          <a:prstGeom prst="rect">
            <a:avLst/>
          </a:prstGeom>
          <a:ln>
            <a:solidFill>
              <a:schemeClr val="tx1"/>
            </a:solidFill>
          </a:ln>
        </p:spPr>
      </p:pic>
      <p:sp>
        <p:nvSpPr>
          <p:cNvPr id="5" name="TextBox 8"/>
          <p:cNvSpPr txBox="1"/>
          <p:nvPr/>
        </p:nvSpPr>
        <p:spPr>
          <a:xfrm>
            <a:off x="5635388" y="1704706"/>
            <a:ext cx="3167418" cy="3693319"/>
          </a:xfrm>
          <a:prstGeom prst="rect">
            <a:avLst/>
          </a:prstGeom>
          <a:solidFill>
            <a:schemeClr val="accent1">
              <a:lumMod val="20000"/>
              <a:lumOff val="80000"/>
            </a:schemeClr>
          </a:solidFill>
          <a:ln>
            <a:solidFill>
              <a:schemeClr val="tx1"/>
            </a:solidFill>
          </a:ln>
        </p:spPr>
        <p:txBody>
          <a:bodyPr wrap="square" rtlCol="0">
            <a:spAutoFit/>
          </a:bodyPr>
          <a:lstStyle/>
          <a:p>
            <a:r>
              <a:rPr lang="en-US" dirty="0"/>
              <a:t>To add a new component</a:t>
            </a:r>
          </a:p>
          <a:p>
            <a:r>
              <a:rPr lang="en-US" dirty="0"/>
              <a:t>open the Life Support module and select Add New Component under the Actions button. The Name must be unique. The Component Type is a cascading List that you can select at any level. Name and Type are the only mandatory fields. If you have already</a:t>
            </a:r>
          </a:p>
          <a:p>
            <a:r>
              <a:rPr lang="en-US" dirty="0"/>
              <a:t>created a Life Support you can</a:t>
            </a:r>
          </a:p>
          <a:p>
            <a:r>
              <a:rPr lang="en-US" dirty="0"/>
              <a:t>attach the Component to it</a:t>
            </a:r>
          </a:p>
          <a:p>
            <a:r>
              <a:rPr lang="en-US" dirty="0"/>
              <a:t>from this screen.</a:t>
            </a:r>
            <a:endParaRPr lang="en-GB" dirty="0"/>
          </a:p>
        </p:txBody>
      </p:sp>
      <p:pic>
        <p:nvPicPr>
          <p:cNvPr id="6"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4557" y="3135867"/>
            <a:ext cx="3546230" cy="3054085"/>
          </a:xfrm>
          <a:prstGeom prst="rect">
            <a:avLst/>
          </a:prstGeom>
          <a:ln>
            <a:solidFill>
              <a:schemeClr val="tx1"/>
            </a:solidFill>
          </a:ln>
        </p:spPr>
      </p:pic>
    </p:spTree>
    <p:extLst>
      <p:ext uri="{BB962C8B-B14F-4D97-AF65-F5344CB8AC3E}">
        <p14:creationId xmlns:p14="http://schemas.microsoft.com/office/powerpoint/2010/main" val="3683483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Creating a Life Support</a:t>
            </a:r>
            <a:endParaRPr lang="en-GB"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120" y="1574978"/>
            <a:ext cx="4847619" cy="1333333"/>
          </a:xfrm>
          <a:prstGeom prst="rect">
            <a:avLst/>
          </a:prstGeom>
          <a:ln>
            <a:solidFill>
              <a:schemeClr val="tx1"/>
            </a:solidFill>
          </a:ln>
        </p:spPr>
      </p:pic>
      <p:pic>
        <p:nvPicPr>
          <p:cNvPr id="5"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120" y="3030762"/>
            <a:ext cx="4847619" cy="3035722"/>
          </a:xfrm>
          <a:prstGeom prst="rect">
            <a:avLst/>
          </a:prstGeom>
          <a:ln>
            <a:solidFill>
              <a:schemeClr val="tx1"/>
            </a:solidFill>
          </a:ln>
        </p:spPr>
      </p:pic>
      <p:sp>
        <p:nvSpPr>
          <p:cNvPr id="6" name="TextBox 5"/>
          <p:cNvSpPr txBox="1"/>
          <p:nvPr/>
        </p:nvSpPr>
        <p:spPr>
          <a:xfrm>
            <a:off x="5668251" y="1574978"/>
            <a:ext cx="2847099" cy="3970318"/>
          </a:xfrm>
          <a:prstGeom prst="rect">
            <a:avLst/>
          </a:prstGeom>
          <a:solidFill>
            <a:schemeClr val="accent1">
              <a:lumMod val="20000"/>
              <a:lumOff val="80000"/>
            </a:schemeClr>
          </a:solidFill>
          <a:ln>
            <a:solidFill>
              <a:schemeClr val="tx1"/>
            </a:solidFill>
          </a:ln>
        </p:spPr>
        <p:txBody>
          <a:bodyPr wrap="square" rtlCol="0">
            <a:spAutoFit/>
          </a:bodyPr>
          <a:lstStyle/>
          <a:p>
            <a:r>
              <a:rPr lang="en-US" dirty="0"/>
              <a:t>To create a Life Support</a:t>
            </a:r>
          </a:p>
          <a:p>
            <a:r>
              <a:rPr lang="en-US" dirty="0"/>
              <a:t>open the Life Support </a:t>
            </a:r>
          </a:p>
          <a:p>
            <a:r>
              <a:rPr lang="en-US" dirty="0"/>
              <a:t>module and select Add</a:t>
            </a:r>
          </a:p>
          <a:p>
            <a:r>
              <a:rPr lang="en-US" dirty="0"/>
              <a:t>New Life Support under</a:t>
            </a:r>
          </a:p>
          <a:p>
            <a:r>
              <a:rPr lang="en-US" dirty="0"/>
              <a:t>the Actions button. What</a:t>
            </a:r>
          </a:p>
          <a:p>
            <a:r>
              <a:rPr lang="en-US" dirty="0"/>
              <a:t>you select for the Group</a:t>
            </a:r>
          </a:p>
          <a:p>
            <a:r>
              <a:rPr lang="en-US" dirty="0"/>
              <a:t>is very important as you can</a:t>
            </a:r>
          </a:p>
          <a:p>
            <a:r>
              <a:rPr lang="en-US" dirty="0"/>
              <a:t>only attach like to like. For</a:t>
            </a:r>
          </a:p>
          <a:p>
            <a:r>
              <a:rPr lang="en-US" dirty="0"/>
              <a:t>example, this is an Aquatic</a:t>
            </a:r>
          </a:p>
          <a:p>
            <a:r>
              <a:rPr lang="en-US" dirty="0"/>
              <a:t>Group which means only</a:t>
            </a:r>
          </a:p>
          <a:p>
            <a:r>
              <a:rPr lang="en-US" dirty="0"/>
              <a:t>Aquatic components can</a:t>
            </a:r>
          </a:p>
          <a:p>
            <a:r>
              <a:rPr lang="en-US" dirty="0"/>
              <a:t>be attached and it can only</a:t>
            </a:r>
          </a:p>
          <a:p>
            <a:r>
              <a:rPr lang="en-US" dirty="0"/>
              <a:t>be attached to Aquatic</a:t>
            </a:r>
          </a:p>
          <a:p>
            <a:r>
              <a:rPr lang="en-US" dirty="0"/>
              <a:t>enclosures.</a:t>
            </a:r>
            <a:endParaRPr lang="en-GB" dirty="0"/>
          </a:p>
        </p:txBody>
      </p:sp>
    </p:spTree>
    <p:extLst>
      <p:ext uri="{BB962C8B-B14F-4D97-AF65-F5344CB8AC3E}">
        <p14:creationId xmlns:p14="http://schemas.microsoft.com/office/powerpoint/2010/main" val="3207805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600" dirty="0"/>
              <a:t>Attaching Components and Enclosures</a:t>
            </a:r>
            <a:endParaRPr lang="en-GB"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160" y="1092164"/>
            <a:ext cx="4580725" cy="3434010"/>
          </a:xfrm>
          <a:prstGeom prst="rect">
            <a:avLst/>
          </a:prstGeom>
          <a:ln>
            <a:solidFill>
              <a:schemeClr val="tx1"/>
            </a:solidFill>
          </a:ln>
        </p:spPr>
      </p:pic>
      <p:pic>
        <p:nvPicPr>
          <p:cNvPr id="5"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560" y="3945283"/>
            <a:ext cx="4495238" cy="2161905"/>
          </a:xfrm>
          <a:prstGeom prst="rect">
            <a:avLst/>
          </a:prstGeom>
          <a:ln>
            <a:solidFill>
              <a:schemeClr val="tx1"/>
            </a:solidFill>
          </a:ln>
        </p:spPr>
      </p:pic>
      <p:sp>
        <p:nvSpPr>
          <p:cNvPr id="6" name="TextBox 6"/>
          <p:cNvSpPr txBox="1"/>
          <p:nvPr/>
        </p:nvSpPr>
        <p:spPr>
          <a:xfrm>
            <a:off x="5370210" y="1219850"/>
            <a:ext cx="3446244" cy="3139321"/>
          </a:xfrm>
          <a:prstGeom prst="rect">
            <a:avLst/>
          </a:prstGeom>
          <a:solidFill>
            <a:schemeClr val="accent1">
              <a:lumMod val="20000"/>
              <a:lumOff val="80000"/>
            </a:schemeClr>
          </a:solidFill>
          <a:ln>
            <a:solidFill>
              <a:schemeClr val="tx1"/>
            </a:solidFill>
          </a:ln>
        </p:spPr>
        <p:txBody>
          <a:bodyPr wrap="square" rtlCol="0">
            <a:spAutoFit/>
          </a:bodyPr>
          <a:lstStyle/>
          <a:p>
            <a:r>
              <a:rPr lang="en-US" dirty="0"/>
              <a:t>To attach the Components </a:t>
            </a:r>
          </a:p>
          <a:p>
            <a:r>
              <a:rPr lang="en-US" dirty="0"/>
              <a:t>and attach the Life Support </a:t>
            </a:r>
          </a:p>
          <a:p>
            <a:r>
              <a:rPr lang="en-US" dirty="0"/>
              <a:t>to the Enclosure(s) open the </a:t>
            </a:r>
          </a:p>
          <a:p>
            <a:r>
              <a:rPr lang="en-US" dirty="0"/>
              <a:t>Life Support record and select Attach to Enclosure or Attach Components under the Actions button. If the Component is not yet in the inventory it can be added directly from the Attach Component grid.</a:t>
            </a:r>
            <a:endParaRPr lang="en-GB" dirty="0"/>
          </a:p>
        </p:txBody>
      </p:sp>
    </p:spTree>
    <p:extLst>
      <p:ext uri="{BB962C8B-B14F-4D97-AF65-F5344CB8AC3E}">
        <p14:creationId xmlns:p14="http://schemas.microsoft.com/office/powerpoint/2010/main" val="1018341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Reports to Retrieve Your Data</a:t>
            </a:r>
          </a:p>
        </p:txBody>
      </p:sp>
      <p:sp>
        <p:nvSpPr>
          <p:cNvPr id="3" name="Content Placeholder 2"/>
          <p:cNvSpPr>
            <a:spLocks noGrp="1"/>
          </p:cNvSpPr>
          <p:nvPr>
            <p:ph idx="1"/>
          </p:nvPr>
        </p:nvSpPr>
        <p:spPr>
          <a:xfrm>
            <a:off x="628650" y="1539297"/>
            <a:ext cx="7886700" cy="4351338"/>
          </a:xfrm>
        </p:spPr>
        <p:txBody>
          <a:bodyPr>
            <a:normAutofit fontScale="92500" lnSpcReduction="10000"/>
          </a:bodyPr>
          <a:lstStyle/>
          <a:p>
            <a:r>
              <a:rPr lang="en-US" dirty="0"/>
              <a:t>Activity Report</a:t>
            </a:r>
          </a:p>
          <a:p>
            <a:pPr lvl="1"/>
            <a:r>
              <a:rPr lang="en-US" dirty="0"/>
              <a:t>Can be filtered by a single Enclosure</a:t>
            </a:r>
          </a:p>
          <a:p>
            <a:r>
              <a:rPr lang="en-US" dirty="0"/>
              <a:t>Daily Report</a:t>
            </a:r>
          </a:p>
          <a:p>
            <a:pPr lvl="1"/>
            <a:r>
              <a:rPr lang="en-US" dirty="0"/>
              <a:t>Can be run by Enclosure, Enclosure List, Life Support and Life Support Lists</a:t>
            </a:r>
          </a:p>
          <a:p>
            <a:r>
              <a:rPr lang="en-US" dirty="0"/>
              <a:t>Enclosure Activity Report</a:t>
            </a:r>
          </a:p>
          <a:p>
            <a:pPr lvl="1"/>
            <a:r>
              <a:rPr lang="en-US" dirty="0"/>
              <a:t>Events happening in an Enclosure</a:t>
            </a:r>
          </a:p>
          <a:p>
            <a:r>
              <a:rPr lang="en-US" dirty="0"/>
              <a:t>Enclosure Occupants Summary</a:t>
            </a:r>
          </a:p>
          <a:p>
            <a:pPr lvl="1"/>
            <a:r>
              <a:rPr lang="en-US" dirty="0"/>
              <a:t>Animal counts by Species, specific records not identified</a:t>
            </a:r>
          </a:p>
          <a:p>
            <a:r>
              <a:rPr lang="en-US" dirty="0"/>
              <a:t>Enclosure Report</a:t>
            </a:r>
          </a:p>
          <a:p>
            <a:pPr lvl="1"/>
            <a:r>
              <a:rPr lang="en-US" dirty="0"/>
              <a:t>Specific records identified, in and out dates</a:t>
            </a:r>
          </a:p>
        </p:txBody>
      </p:sp>
    </p:spTree>
    <p:extLst>
      <p:ext uri="{BB962C8B-B14F-4D97-AF65-F5344CB8AC3E}">
        <p14:creationId xmlns:p14="http://schemas.microsoft.com/office/powerpoint/2010/main" val="570929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74964" y="623599"/>
            <a:ext cx="7772400" cy="2387600"/>
          </a:xfrm>
        </p:spPr>
        <p:txBody>
          <a:bodyPr>
            <a:normAutofit fontScale="90000"/>
          </a:bodyPr>
          <a:lstStyle/>
          <a:p>
            <a:r>
              <a:rPr lang="en-US" dirty="0"/>
              <a:t>That is Managing Enclosures and Life Support in ZIMS</a:t>
            </a:r>
            <a:endParaRPr lang="en-GB" dirty="0"/>
          </a:p>
        </p:txBody>
      </p:sp>
      <p:pic>
        <p:nvPicPr>
          <p:cNvPr id="2050" name="Picture 2" descr="Image result for aquarium life support images"/>
          <p:cNvPicPr>
            <a:picLocks noChangeAspect="1" noChangeArrowheads="1"/>
          </p:cNvPicPr>
          <p:nvPr/>
        </p:nvPicPr>
        <p:blipFill rotWithShape="1">
          <a:blip r:embed="rId3">
            <a:extLst>
              <a:ext uri="{28A0092B-C50C-407E-A947-70E740481C1C}">
                <a14:useLocalDpi xmlns:a14="http://schemas.microsoft.com/office/drawing/2010/main" val="0"/>
              </a:ext>
            </a:extLst>
          </a:blip>
          <a:srcRect l="4033" r="7140"/>
          <a:stretch/>
        </p:blipFill>
        <p:spPr bwMode="auto">
          <a:xfrm>
            <a:off x="2133599" y="3011199"/>
            <a:ext cx="5255492" cy="253385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537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66558"/>
            <a:ext cx="7886700" cy="1325563"/>
          </a:xfrm>
        </p:spPr>
        <p:txBody>
          <a:bodyPr>
            <a:normAutofit/>
          </a:bodyPr>
          <a:lstStyle/>
          <a:p>
            <a:r>
              <a:rPr lang="en-US" sz="4000" dirty="0"/>
              <a:t>Enclosure Category</a:t>
            </a:r>
            <a:endParaRPr lang="en-GB" sz="40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399" y="1060305"/>
            <a:ext cx="3562066" cy="2374711"/>
          </a:xfrm>
          <a:prstGeom prst="rect">
            <a:avLst/>
          </a:prstGeom>
          <a:ln>
            <a:solidFill>
              <a:schemeClr val="tx1"/>
            </a:solidFill>
          </a:ln>
          <a:effectLst>
            <a:softEdge rad="127000"/>
          </a:effec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650" y="3578392"/>
            <a:ext cx="3562066" cy="2671550"/>
          </a:xfrm>
          <a:prstGeom prst="rect">
            <a:avLst/>
          </a:prstGeom>
          <a:effectLst>
            <a:softEdge rad="127000"/>
          </a:effectLst>
        </p:spPr>
      </p:pic>
      <p:sp>
        <p:nvSpPr>
          <p:cNvPr id="6" name="TextBox 5"/>
          <p:cNvSpPr txBox="1"/>
          <p:nvPr/>
        </p:nvSpPr>
        <p:spPr>
          <a:xfrm>
            <a:off x="4572000" y="959075"/>
            <a:ext cx="4038601" cy="4801314"/>
          </a:xfrm>
          <a:prstGeom prst="rect">
            <a:avLst/>
          </a:prstGeom>
          <a:solidFill>
            <a:schemeClr val="accent1">
              <a:lumMod val="20000"/>
              <a:lumOff val="80000"/>
            </a:schemeClr>
          </a:solidFill>
          <a:ln>
            <a:solidFill>
              <a:schemeClr val="tx1"/>
            </a:solidFill>
          </a:ln>
        </p:spPr>
        <p:txBody>
          <a:bodyPr wrap="square" rtlCol="0">
            <a:spAutoFit/>
          </a:bodyPr>
          <a:lstStyle/>
          <a:p>
            <a:r>
              <a:rPr lang="en-US" dirty="0"/>
              <a:t>A Terrestrial Enclosure is mainly land. You can take Environmental </a:t>
            </a:r>
          </a:p>
          <a:p>
            <a:r>
              <a:rPr lang="en-US" dirty="0"/>
              <a:t>Measurements such as air temperature and humidity. You can record Water Bodies such as the pond in this panda exhibit but you cannot take Water Quality measurements on these water </a:t>
            </a:r>
          </a:p>
          <a:p>
            <a:r>
              <a:rPr lang="en-US" dirty="0"/>
              <a:t>bodies.</a:t>
            </a:r>
          </a:p>
          <a:p>
            <a:endParaRPr lang="en-US" dirty="0"/>
          </a:p>
          <a:p>
            <a:endParaRPr lang="en-US" dirty="0"/>
          </a:p>
          <a:p>
            <a:r>
              <a:rPr lang="en-US" dirty="0"/>
              <a:t>An Aquatic Enclosure is all water. If</a:t>
            </a:r>
          </a:p>
          <a:p>
            <a:r>
              <a:rPr lang="en-US" dirty="0"/>
              <a:t>an Aquatic category is selected an additional field is available to record the Water Type. You can take Water Quality measurements on Aquatic Enclosures.</a:t>
            </a:r>
            <a:endParaRPr lang="en-GB" dirty="0"/>
          </a:p>
        </p:txBody>
      </p:sp>
    </p:spTree>
    <p:extLst>
      <p:ext uri="{BB962C8B-B14F-4D97-AF65-F5344CB8AC3E}">
        <p14:creationId xmlns:p14="http://schemas.microsoft.com/office/powerpoint/2010/main" val="244610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Add New from Tree</a:t>
            </a:r>
            <a:endParaRPr lang="en-GB"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868" y="1287401"/>
            <a:ext cx="4189132" cy="3137742"/>
          </a:xfrm>
          <a:prstGeom prst="rect">
            <a:avLst/>
          </a:prstGeom>
          <a:ln>
            <a:solidFill>
              <a:schemeClr val="tx1"/>
            </a:solidFill>
          </a:ln>
        </p:spPr>
      </p:pic>
      <p:pic>
        <p:nvPicPr>
          <p:cNvPr id="5"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841" y="4576963"/>
            <a:ext cx="1885714" cy="1600000"/>
          </a:xfrm>
          <a:prstGeom prst="rect">
            <a:avLst/>
          </a:prstGeom>
          <a:ln>
            <a:solidFill>
              <a:schemeClr val="tx1"/>
            </a:solidFill>
          </a:ln>
        </p:spPr>
      </p:pic>
      <p:sp>
        <p:nvSpPr>
          <p:cNvPr id="6" name="TextBox 4"/>
          <p:cNvSpPr txBox="1"/>
          <p:nvPr/>
        </p:nvSpPr>
        <p:spPr>
          <a:xfrm>
            <a:off x="5010637" y="1396838"/>
            <a:ext cx="3258292" cy="3693319"/>
          </a:xfrm>
          <a:prstGeom prst="rect">
            <a:avLst/>
          </a:prstGeom>
          <a:solidFill>
            <a:schemeClr val="accent1">
              <a:lumMod val="20000"/>
              <a:lumOff val="80000"/>
            </a:schemeClr>
          </a:solidFill>
          <a:ln>
            <a:solidFill>
              <a:schemeClr val="tx1"/>
            </a:solidFill>
          </a:ln>
        </p:spPr>
        <p:txBody>
          <a:bodyPr wrap="square" rtlCol="0">
            <a:spAutoFit/>
          </a:bodyPr>
          <a:lstStyle/>
          <a:p>
            <a:r>
              <a:rPr lang="en-US" dirty="0"/>
              <a:t>You can also add a new</a:t>
            </a:r>
          </a:p>
          <a:p>
            <a:r>
              <a:rPr lang="en-US" dirty="0"/>
              <a:t>enclosure directly from the</a:t>
            </a:r>
          </a:p>
          <a:p>
            <a:r>
              <a:rPr lang="en-US" dirty="0"/>
              <a:t>Enclosure Tree. Right click on</a:t>
            </a:r>
          </a:p>
          <a:p>
            <a:r>
              <a:rPr lang="en-US" dirty="0"/>
              <a:t>the enclosure that you want to </a:t>
            </a:r>
          </a:p>
          <a:p>
            <a:r>
              <a:rPr lang="en-US" dirty="0"/>
              <a:t>add the new enclosure under</a:t>
            </a:r>
          </a:p>
          <a:p>
            <a:r>
              <a:rPr lang="en-US" dirty="0"/>
              <a:t>and select Add New as a Sub.</a:t>
            </a:r>
          </a:p>
          <a:p>
            <a:r>
              <a:rPr lang="en-US" dirty="0"/>
              <a:t>The Parent Enclosure will</a:t>
            </a:r>
          </a:p>
          <a:p>
            <a:r>
              <a:rPr lang="en-US" dirty="0"/>
              <a:t>prefill when adding a new</a:t>
            </a:r>
          </a:p>
          <a:p>
            <a:r>
              <a:rPr lang="en-US" dirty="0"/>
              <a:t>enclosure this way.</a:t>
            </a:r>
          </a:p>
          <a:p>
            <a:endParaRPr lang="en-US" dirty="0"/>
          </a:p>
          <a:p>
            <a:r>
              <a:rPr lang="en-US" dirty="0"/>
              <a:t>Here we have added a</a:t>
            </a:r>
          </a:p>
          <a:p>
            <a:r>
              <a:rPr lang="en-US" dirty="0"/>
              <a:t>holding enclosure for Africa</a:t>
            </a:r>
          </a:p>
          <a:p>
            <a:r>
              <a:rPr lang="en-US" dirty="0"/>
              <a:t>Exhibit Three.</a:t>
            </a:r>
            <a:endParaRPr lang="en-GB" dirty="0"/>
          </a:p>
        </p:txBody>
      </p:sp>
    </p:spTree>
    <p:extLst>
      <p:ext uri="{BB962C8B-B14F-4D97-AF65-F5344CB8AC3E}">
        <p14:creationId xmlns:p14="http://schemas.microsoft.com/office/powerpoint/2010/main" val="2315856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The Icons</a:t>
            </a:r>
            <a:endParaRPr lang="en-GB" sz="4000" dirty="0"/>
          </a:p>
        </p:txBody>
      </p:sp>
      <p:sp>
        <p:nvSpPr>
          <p:cNvPr id="4" name="TextBox 6"/>
          <p:cNvSpPr txBox="1"/>
          <p:nvPr/>
        </p:nvSpPr>
        <p:spPr>
          <a:xfrm>
            <a:off x="2506029" y="1983986"/>
            <a:ext cx="5772734" cy="3693319"/>
          </a:xfrm>
          <a:prstGeom prst="rect">
            <a:avLst/>
          </a:prstGeom>
          <a:solidFill>
            <a:schemeClr val="accent1">
              <a:lumMod val="20000"/>
              <a:lumOff val="80000"/>
            </a:schemeClr>
          </a:solidFill>
          <a:ln>
            <a:solidFill>
              <a:schemeClr val="tx1"/>
            </a:solidFill>
          </a:ln>
        </p:spPr>
        <p:txBody>
          <a:bodyPr wrap="none" rtlCol="0">
            <a:spAutoFit/>
          </a:bodyPr>
          <a:lstStyle/>
          <a:p>
            <a:r>
              <a:rPr lang="en-US" dirty="0"/>
              <a:t>The enclosure Category is displayed in the </a:t>
            </a:r>
          </a:p>
          <a:p>
            <a:r>
              <a:rPr lang="en-US" dirty="0"/>
              <a:t>Enclosure Tree by an icon, allowing you to easily </a:t>
            </a:r>
          </a:p>
          <a:p>
            <a:r>
              <a:rPr lang="en-US" dirty="0"/>
              <a:t>identify the Category. The top icon is a Generic </a:t>
            </a:r>
          </a:p>
          <a:p>
            <a:r>
              <a:rPr lang="en-US" dirty="0"/>
              <a:t>Enclosure and is what is displayed on the desktop.</a:t>
            </a:r>
          </a:p>
          <a:p>
            <a:endParaRPr lang="en-US" dirty="0"/>
          </a:p>
          <a:p>
            <a:endParaRPr lang="en-US" dirty="0"/>
          </a:p>
          <a:p>
            <a:endParaRPr lang="en-US" dirty="0"/>
          </a:p>
          <a:p>
            <a:r>
              <a:rPr lang="en-US" dirty="0"/>
              <a:t>The blue icon indicates an Aquatic Enclosure.</a:t>
            </a:r>
          </a:p>
          <a:p>
            <a:endParaRPr lang="en-US" dirty="0"/>
          </a:p>
          <a:p>
            <a:endParaRPr lang="en-US" dirty="0"/>
          </a:p>
          <a:p>
            <a:endParaRPr lang="en-US" dirty="0"/>
          </a:p>
          <a:p>
            <a:r>
              <a:rPr lang="en-US" dirty="0"/>
              <a:t>The green icon indicates a Terrestrial Enclosure.</a:t>
            </a:r>
          </a:p>
          <a:p>
            <a:endParaRPr lang="en-GB" dirty="0"/>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629" y="1800297"/>
            <a:ext cx="1428750" cy="1556971"/>
          </a:xfrm>
          <a:prstGeom prst="rect">
            <a:avLst/>
          </a:prstGeom>
          <a:noFill/>
          <a:ln w="9525">
            <a:noFill/>
            <a:miter lim="800000"/>
            <a:headEnd/>
            <a:tailEnd/>
          </a:ln>
        </p:spPr>
      </p:pic>
      <p:pic>
        <p:nvPicPr>
          <p:cNvPr id="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629" y="3341849"/>
            <a:ext cx="1378008" cy="1556971"/>
          </a:xfrm>
          <a:prstGeom prst="rect">
            <a:avLst/>
          </a:prstGeom>
          <a:noFill/>
          <a:ln w="9525">
            <a:noFill/>
            <a:miter lim="800000"/>
            <a:headEnd/>
            <a:tailEnd/>
          </a:ln>
        </p:spPr>
      </p:pic>
      <p:pic>
        <p:nvPicPr>
          <p:cNvPr id="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643" y="4898820"/>
            <a:ext cx="1397736" cy="1556971"/>
          </a:xfrm>
          <a:prstGeom prst="rect">
            <a:avLst/>
          </a:prstGeom>
          <a:noFill/>
          <a:ln w="9525">
            <a:noFill/>
            <a:miter lim="800000"/>
            <a:headEnd/>
            <a:tailEnd/>
          </a:ln>
        </p:spPr>
      </p:pic>
    </p:spTree>
    <p:extLst>
      <p:ext uri="{BB962C8B-B14F-4D97-AF65-F5344CB8AC3E}">
        <p14:creationId xmlns:p14="http://schemas.microsoft.com/office/powerpoint/2010/main" val="1399788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600" dirty="0"/>
              <a:t>Enclosure Tree – the Parent and</a:t>
            </a:r>
            <a:br>
              <a:rPr lang="en-US" sz="3600" dirty="0"/>
            </a:br>
            <a:r>
              <a:rPr lang="en-US" sz="3600" dirty="0"/>
              <a:t>Child Relationship </a:t>
            </a:r>
            <a:endParaRPr lang="en-GB" sz="3600" dirty="0"/>
          </a:p>
        </p:txBody>
      </p:sp>
      <p:sp>
        <p:nvSpPr>
          <p:cNvPr id="4" name="TextBox 4"/>
          <p:cNvSpPr txBox="1"/>
          <p:nvPr/>
        </p:nvSpPr>
        <p:spPr>
          <a:xfrm>
            <a:off x="4572000" y="1140818"/>
            <a:ext cx="3898183" cy="4555093"/>
          </a:xfrm>
          <a:prstGeom prst="rect">
            <a:avLst/>
          </a:prstGeom>
          <a:solidFill>
            <a:schemeClr val="accent1">
              <a:lumMod val="20000"/>
              <a:lumOff val="80000"/>
            </a:schemeClr>
          </a:solidFill>
          <a:ln>
            <a:solidFill>
              <a:schemeClr val="tx1"/>
            </a:solidFill>
          </a:ln>
        </p:spPr>
        <p:txBody>
          <a:bodyPr wrap="none" rtlCol="0">
            <a:spAutoFit/>
          </a:bodyPr>
          <a:lstStyle/>
          <a:p>
            <a:r>
              <a:rPr lang="en-US" sz="1600" dirty="0"/>
              <a:t>The Enclosure Tree displays the Parent</a:t>
            </a:r>
          </a:p>
          <a:p>
            <a:r>
              <a:rPr lang="en-US" sz="1600" dirty="0"/>
              <a:t>and Child (sub) enclosure relationship.</a:t>
            </a:r>
          </a:p>
          <a:p>
            <a:r>
              <a:rPr lang="en-GB" sz="1600" dirty="0"/>
              <a:t>The top level enclosure is your institution</a:t>
            </a:r>
          </a:p>
          <a:p>
            <a:r>
              <a:rPr lang="en-US" sz="1600" dirty="0"/>
              <a:t>and it is a Parent to all other enclosures.</a:t>
            </a:r>
          </a:p>
          <a:p>
            <a:r>
              <a:rPr lang="en-US" sz="1600" dirty="0"/>
              <a:t>Africa is a Child to AUDUBON but is a</a:t>
            </a:r>
          </a:p>
          <a:p>
            <a:r>
              <a:rPr lang="en-US" sz="1600" dirty="0"/>
              <a:t>Parent to the three Africa Exhibits. This</a:t>
            </a:r>
          </a:p>
          <a:p>
            <a:r>
              <a:rPr lang="en-US" sz="1600" dirty="0"/>
              <a:t>relationship is very important as it impacts</a:t>
            </a:r>
          </a:p>
          <a:p>
            <a:r>
              <a:rPr lang="en-US" sz="1600" dirty="0"/>
              <a:t>how information can be retrieved in reports.</a:t>
            </a:r>
          </a:p>
          <a:p>
            <a:r>
              <a:rPr lang="en-US" sz="1600" dirty="0"/>
              <a:t>When setting up your Tree think about how</a:t>
            </a:r>
          </a:p>
          <a:p>
            <a:r>
              <a:rPr lang="en-US" sz="1600" dirty="0"/>
              <a:t>you want to get that information out. In this</a:t>
            </a:r>
          </a:p>
          <a:p>
            <a:r>
              <a:rPr lang="en-US" sz="1600" dirty="0"/>
              <a:t>Tree if I run a report for Africa and select to</a:t>
            </a:r>
          </a:p>
          <a:p>
            <a:r>
              <a:rPr lang="en-US" sz="1600" dirty="0"/>
              <a:t>“Include sub-enclosures” I will get a report</a:t>
            </a:r>
          </a:p>
          <a:p>
            <a:r>
              <a:rPr lang="en-US" sz="1600" dirty="0"/>
              <a:t>with all of the animals in any of the Africa</a:t>
            </a:r>
          </a:p>
          <a:p>
            <a:r>
              <a:rPr lang="en-US" sz="1600" dirty="0"/>
              <a:t>related enclosures. If I select Africa Exhibit </a:t>
            </a:r>
          </a:p>
          <a:p>
            <a:r>
              <a:rPr lang="en-US" sz="1600" dirty="0"/>
              <a:t>Three and do not select to include sub-</a:t>
            </a:r>
          </a:p>
          <a:p>
            <a:r>
              <a:rPr lang="en-US" sz="1600" dirty="0"/>
              <a:t>enclosures I will get only those animals </a:t>
            </a:r>
          </a:p>
          <a:p>
            <a:r>
              <a:rPr lang="en-US" sz="1600" dirty="0"/>
              <a:t>occupying Africa Exhibit Three and not those</a:t>
            </a:r>
          </a:p>
          <a:p>
            <a:r>
              <a:rPr lang="en-US" sz="1600" dirty="0"/>
              <a:t>in Africa 3 Holding</a:t>
            </a:r>
            <a:r>
              <a:rPr lang="en-US" dirty="0"/>
              <a:t>.</a:t>
            </a:r>
          </a:p>
        </p:txBody>
      </p:sp>
      <p:pic>
        <p:nvPicPr>
          <p:cNvPr id="5"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592" y="2033622"/>
            <a:ext cx="2619802" cy="2806044"/>
          </a:xfrm>
          <a:prstGeom prst="rect">
            <a:avLst/>
          </a:prstGeom>
          <a:ln>
            <a:solidFill>
              <a:schemeClr val="tx1"/>
            </a:solidFill>
          </a:ln>
        </p:spPr>
      </p:pic>
    </p:spTree>
    <p:extLst>
      <p:ext uri="{BB962C8B-B14F-4D97-AF65-F5344CB8AC3E}">
        <p14:creationId xmlns:p14="http://schemas.microsoft.com/office/powerpoint/2010/main" val="3700700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Combination Enclosures - Multi Use</a:t>
            </a:r>
            <a:endParaRPr lang="en-GB" sz="4000" dirty="0"/>
          </a:p>
        </p:txBody>
      </p:sp>
      <p:sp>
        <p:nvSpPr>
          <p:cNvPr id="4" name="TextBox 9"/>
          <p:cNvSpPr txBox="1"/>
          <p:nvPr/>
        </p:nvSpPr>
        <p:spPr>
          <a:xfrm>
            <a:off x="2483893" y="1180446"/>
            <a:ext cx="6441743" cy="2554545"/>
          </a:xfrm>
          <a:prstGeom prst="rect">
            <a:avLst/>
          </a:prstGeom>
          <a:solidFill>
            <a:schemeClr val="accent1">
              <a:lumMod val="20000"/>
              <a:lumOff val="80000"/>
            </a:schemeClr>
          </a:solidFill>
          <a:ln>
            <a:solidFill>
              <a:schemeClr val="tx1"/>
            </a:solidFill>
          </a:ln>
        </p:spPr>
        <p:txBody>
          <a:bodyPr wrap="square" rtlCol="0">
            <a:spAutoFit/>
          </a:bodyPr>
          <a:lstStyle/>
          <a:p>
            <a:r>
              <a:rPr lang="en-US" sz="1600" dirty="0"/>
              <a:t>Sometimes there are enclosures that contain both Terrestrial</a:t>
            </a:r>
          </a:p>
          <a:p>
            <a:r>
              <a:rPr lang="en-US" sz="1600" dirty="0"/>
              <a:t>and Aquatic features and the animals can go back and forth</a:t>
            </a:r>
          </a:p>
          <a:p>
            <a:r>
              <a:rPr lang="en-US" sz="1600" dirty="0"/>
              <a:t>between them. Exhibit One is mainly land so that has been</a:t>
            </a:r>
          </a:p>
          <a:p>
            <a:r>
              <a:rPr lang="en-US" sz="1600" dirty="0"/>
              <a:t>created as the Parent enclosure. A child Aquatic enclosure, Pool One, has been created so that Water Quality Measurements can be taken. Exhibit Two is mainly water with a small island so the Parent enclosure is Aquatic. The island is a child enclosure and Environmental Measurements can be taken on it. In both examples the animals would be recorded as occupying the Parent enclosure.</a:t>
            </a:r>
            <a:endParaRPr lang="en-GB" sz="1600" dirty="0"/>
          </a:p>
        </p:txBody>
      </p:sp>
      <p:pic>
        <p:nvPicPr>
          <p:cNvPr id="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425" y="1690689"/>
            <a:ext cx="1981200" cy="1724642"/>
          </a:xfrm>
          <a:prstGeom prst="rect">
            <a:avLst/>
          </a:prstGeom>
          <a:noFill/>
          <a:ln w="9525">
            <a:solidFill>
              <a:schemeClr val="tx1"/>
            </a:solidFill>
            <a:miter lim="800000"/>
            <a:headEnd/>
            <a:tailEnd/>
          </a:ln>
        </p:spPr>
      </p:pic>
      <p:pic>
        <p:nvPicPr>
          <p:cNvPr id="6" name="Picture 6" descr="http://www.photo-dictionary.com/photofiles/list/157/5811pengui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3886200"/>
            <a:ext cx="3468762" cy="2651125"/>
          </a:xfrm>
          <a:prstGeom prst="rect">
            <a:avLst/>
          </a:prstGeom>
          <a:noFill/>
          <a:ln>
            <a:solidFill>
              <a:schemeClr val="tx1"/>
            </a:solidFill>
          </a:ln>
          <a:effectLst>
            <a:softEdge rad="127000"/>
          </a:effectLst>
        </p:spPr>
      </p:pic>
      <p:pic>
        <p:nvPicPr>
          <p:cNvPr id="7" name="Picture 4" descr="http://static.ddmcdn.com/gif/penguin-diving-66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62312" y="3886200"/>
            <a:ext cx="2662707" cy="1746897"/>
          </a:xfrm>
          <a:prstGeom prst="rect">
            <a:avLst/>
          </a:prstGeom>
          <a:noFill/>
          <a:ln>
            <a:solidFill>
              <a:schemeClr val="tx1"/>
            </a:solidFill>
          </a:ln>
          <a:effectLst>
            <a:softEdge rad="127000"/>
          </a:effectLst>
        </p:spPr>
      </p:pic>
    </p:spTree>
    <p:extLst>
      <p:ext uri="{BB962C8B-B14F-4D97-AF65-F5344CB8AC3E}">
        <p14:creationId xmlns:p14="http://schemas.microsoft.com/office/powerpoint/2010/main" val="702366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600" dirty="0"/>
              <a:t>Combination Enclosures - Separate Use</a:t>
            </a:r>
            <a:endParaRPr lang="en-GB" sz="3600" dirty="0"/>
          </a:p>
        </p:txBody>
      </p:sp>
      <p:sp>
        <p:nvSpPr>
          <p:cNvPr id="4" name="TextBox 3"/>
          <p:cNvSpPr txBox="1"/>
          <p:nvPr/>
        </p:nvSpPr>
        <p:spPr>
          <a:xfrm>
            <a:off x="3451230" y="1114586"/>
            <a:ext cx="4938548" cy="3046988"/>
          </a:xfrm>
          <a:prstGeom prst="rect">
            <a:avLst/>
          </a:prstGeom>
          <a:solidFill>
            <a:schemeClr val="accent1">
              <a:lumMod val="20000"/>
              <a:lumOff val="80000"/>
            </a:schemeClr>
          </a:solidFill>
          <a:ln>
            <a:solidFill>
              <a:schemeClr val="tx1"/>
            </a:solidFill>
          </a:ln>
        </p:spPr>
        <p:txBody>
          <a:bodyPr wrap="square" rtlCol="0">
            <a:spAutoFit/>
          </a:bodyPr>
          <a:lstStyle/>
          <a:p>
            <a:r>
              <a:rPr lang="en-US" sz="1600" dirty="0"/>
              <a:t>For exhibits that have both land and water but the </a:t>
            </a:r>
          </a:p>
          <a:p>
            <a:r>
              <a:rPr lang="en-US" sz="1600" dirty="0"/>
              <a:t>occupants do not go back and forth, such as this </a:t>
            </a:r>
          </a:p>
          <a:p>
            <a:r>
              <a:rPr lang="en-US" sz="1600" dirty="0"/>
              <a:t>eagle exhibit that has a native fish pool as a front </a:t>
            </a:r>
          </a:p>
          <a:p>
            <a:r>
              <a:rPr lang="en-US" sz="1600" dirty="0"/>
              <a:t>barrier, you have another option for your tree. You </a:t>
            </a:r>
          </a:p>
          <a:p>
            <a:r>
              <a:rPr lang="en-US" sz="1600" dirty="0"/>
              <a:t>can create a Parent exhibit that you don’t actually </a:t>
            </a:r>
          </a:p>
          <a:p>
            <a:r>
              <a:rPr lang="en-US" sz="1600" dirty="0"/>
              <a:t>put animals into. Then create the Child exhibits, one </a:t>
            </a:r>
          </a:p>
          <a:p>
            <a:r>
              <a:rPr lang="en-US" sz="1600" dirty="0"/>
              <a:t>for the land and the other for the water. If you run a </a:t>
            </a:r>
          </a:p>
          <a:p>
            <a:r>
              <a:rPr lang="en-US" sz="1600" dirty="0"/>
              <a:t>report for the Parent enclosure you will be able to</a:t>
            </a:r>
          </a:p>
          <a:p>
            <a:r>
              <a:rPr lang="en-US" sz="1600" dirty="0"/>
              <a:t>include all animals recorded into both Child enclosures. </a:t>
            </a:r>
          </a:p>
          <a:p>
            <a:r>
              <a:rPr lang="en-US" sz="1600" dirty="0"/>
              <a:t>The important thing is that you set up your tree in a way </a:t>
            </a:r>
          </a:p>
          <a:p>
            <a:r>
              <a:rPr lang="en-US" sz="1600" dirty="0"/>
              <a:t>that you can get the occupant information back out </a:t>
            </a:r>
          </a:p>
          <a:p>
            <a:r>
              <a:rPr lang="en-US" sz="1600" dirty="0"/>
              <a:t>in the way that you want to.</a:t>
            </a:r>
            <a:endParaRPr lang="en-GB"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 y="1690689"/>
            <a:ext cx="2362712" cy="2667000"/>
          </a:xfrm>
          <a:prstGeom prst="rect">
            <a:avLst/>
          </a:prstGeom>
          <a:noFill/>
          <a:ln w="9525">
            <a:solidFill>
              <a:schemeClr val="tx1"/>
            </a:solidFill>
            <a:miter lim="800000"/>
            <a:headEnd/>
            <a:tailEnd/>
          </a:ln>
        </p:spPr>
      </p:pic>
      <p:pic>
        <p:nvPicPr>
          <p:cNvPr id="6" name="Picture 6" descr="http://www.nearfamous.com/Images/NearFamousWebImagesOptimized/BaldEagles/3469-13BaldEaglePerched.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5491" y="4070522"/>
            <a:ext cx="1918541" cy="2484511"/>
          </a:xfrm>
          <a:prstGeom prst="rect">
            <a:avLst/>
          </a:prstGeom>
          <a:noFill/>
          <a:effectLst>
            <a:softEdge rad="127000"/>
          </a:effectLst>
        </p:spPr>
      </p:pic>
      <p:pic>
        <p:nvPicPr>
          <p:cNvPr id="7" name="Picture 4" descr="http://fadingamericans.files.wordpress.com/2011/05/steelheadtrout.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47304" y="4424600"/>
            <a:ext cx="3124439" cy="2056219"/>
          </a:xfrm>
          <a:prstGeom prst="rect">
            <a:avLst/>
          </a:prstGeom>
          <a:noFill/>
          <a:ln>
            <a:solidFill>
              <a:schemeClr val="tx1"/>
            </a:solidFill>
          </a:ln>
          <a:effectLst>
            <a:softEdge rad="127000"/>
          </a:effectLst>
        </p:spPr>
      </p:pic>
    </p:spTree>
    <p:extLst>
      <p:ext uri="{BB962C8B-B14F-4D97-AF65-F5344CB8AC3E}">
        <p14:creationId xmlns:p14="http://schemas.microsoft.com/office/powerpoint/2010/main" val="4097765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Changing Enclosure Category</a:t>
            </a:r>
            <a:endParaRPr lang="en-GB" sz="4000" dirty="0"/>
          </a:p>
        </p:txBody>
      </p:sp>
      <p:sp>
        <p:nvSpPr>
          <p:cNvPr id="3" name="Tijdelijke aanduiding voor inhoud 2"/>
          <p:cNvSpPr>
            <a:spLocks noGrp="1"/>
          </p:cNvSpPr>
          <p:nvPr>
            <p:ph idx="1"/>
          </p:nvPr>
        </p:nvSpPr>
        <p:spPr/>
        <p:txBody>
          <a:bodyPr/>
          <a:lstStyle/>
          <a:p>
            <a:r>
              <a:rPr lang="en-US" dirty="0"/>
              <a:t>You can change the Category of an Enclosure by editing the Details</a:t>
            </a:r>
          </a:p>
          <a:p>
            <a:r>
              <a:rPr lang="en-US" dirty="0"/>
              <a:t>The Measurement grid will change</a:t>
            </a:r>
          </a:p>
          <a:p>
            <a:pPr lvl="1"/>
            <a:r>
              <a:rPr lang="en-US" dirty="0"/>
              <a:t>Environmental Measures to Water Quality Measures and vice versa</a:t>
            </a:r>
          </a:p>
          <a:p>
            <a:r>
              <a:rPr lang="en-US" dirty="0"/>
              <a:t>Any measurements recorded for the old Category will be retained</a:t>
            </a:r>
          </a:p>
          <a:p>
            <a:r>
              <a:rPr lang="en-US" dirty="0"/>
              <a:t>However, this is not recommended as a Best Practice!</a:t>
            </a:r>
          </a:p>
          <a:p>
            <a:endParaRPr lang="en-GB" dirty="0"/>
          </a:p>
        </p:txBody>
      </p:sp>
    </p:spTree>
    <p:extLst>
      <p:ext uri="{BB962C8B-B14F-4D97-AF65-F5344CB8AC3E}">
        <p14:creationId xmlns:p14="http://schemas.microsoft.com/office/powerpoint/2010/main" val="577865611"/>
      </p:ext>
    </p:extLst>
  </p:cSld>
  <p:clrMapOvr>
    <a:masterClrMapping/>
  </p:clrMapOvr>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anguage xmlns="00558959-21e2-49b6-8bc1-d46e8fb3ce16">EN</Language>
    <Content_x0020_Last_x0020_Updated_x0020_on_x003a_ xmlns="00558959-21e2-49b6-8bc1-d46e8fb3ce16" xsi:nil="true"/>
    <Module xmlns="00558959-21e2-49b6-8bc1-d46e8fb3ce16" xsi:nil="true"/>
    <Review xmlns="00558959-21e2-49b6-8bc1-d46e8fb3ce16">None needed</Review>
    <Community_x0020_Author_x0020__x007c__x0020_Editor xmlns="00558959-21e2-49b6-8bc1-d46e8fb3ce16">
      <UserInfo>
        <DisplayName/>
        <AccountId xsi:nil="true"/>
        <AccountType/>
      </UserInfo>
    </Community_x0020_Author_x0020__x007c__x0020_Editor>
    <PublishingExpirationDate xmlns="http://schemas.microsoft.com/sharepoint/v3" xsi:nil="true"/>
    <PublishingStartDate xmlns="http://schemas.microsoft.com/sharepoint/v3" xsi:nil="true"/>
    <Permalink xmlns="00558959-21e2-49b6-8bc1-d46e8fb3ce16">
      <Url xsi:nil="true"/>
      <Description xsi:nil="true"/>
    </Permalink>
    <Best_x0020_Practices xmlns="00558959-21e2-49b6-8bc1-d46e8fb3ce16">false</Best_x0020_Practices>
  </documentManagement>
</p:properties>
</file>

<file path=customXml/itemProps1.xml><?xml version="1.0" encoding="utf-8"?>
<ds:datastoreItem xmlns:ds="http://schemas.openxmlformats.org/officeDocument/2006/customXml" ds:itemID="{8655452F-AE68-4AAD-8CE0-B50D6A139663}"/>
</file>

<file path=customXml/itemProps2.xml><?xml version="1.0" encoding="utf-8"?>
<ds:datastoreItem xmlns:ds="http://schemas.openxmlformats.org/officeDocument/2006/customXml" ds:itemID="{7DBB3BC5-F531-4912-9D4E-112B1F446CF1}"/>
</file>

<file path=customXml/itemProps3.xml><?xml version="1.0" encoding="utf-8"?>
<ds:datastoreItem xmlns:ds="http://schemas.openxmlformats.org/officeDocument/2006/customXml" ds:itemID="{C96D237A-370F-44AD-B921-A0C8D9AF0A63}"/>
</file>

<file path=docProps/app.xml><?xml version="1.0" encoding="utf-8"?>
<Properties xmlns="http://schemas.openxmlformats.org/officeDocument/2006/extended-properties" xmlns:vt="http://schemas.openxmlformats.org/officeDocument/2006/docPropsVTypes">
  <Template/>
  <TotalTime>506</TotalTime>
  <Words>1748</Words>
  <Application>Microsoft Office PowerPoint</Application>
  <PresentationFormat>On-screen Show (4:3)</PresentationFormat>
  <Paragraphs>214</Paragraphs>
  <Slides>25</Slides>
  <Notes>3</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25</vt:i4>
      </vt:variant>
    </vt:vector>
  </HeadingPairs>
  <TitlesOfParts>
    <vt:vector size="43"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1004 Enclosure and Life Support Management</vt:lpstr>
      <vt:lpstr>Enclosure Add New</vt:lpstr>
      <vt:lpstr>Enclosure Category</vt:lpstr>
      <vt:lpstr>Add New from Tree</vt:lpstr>
      <vt:lpstr>The Icons</vt:lpstr>
      <vt:lpstr>Enclosure Tree – the Parent and Child Relationship </vt:lpstr>
      <vt:lpstr>Combination Enclosures - Multi Use</vt:lpstr>
      <vt:lpstr>Combination Enclosures - Separate Use</vt:lpstr>
      <vt:lpstr>Changing Enclosure Category</vt:lpstr>
      <vt:lpstr>Drag and Drop</vt:lpstr>
      <vt:lpstr>Enclosure Merge</vt:lpstr>
      <vt:lpstr>Merge Enclosures (cleanup errors)</vt:lpstr>
      <vt:lpstr>Merge Enclosures (actual physical merge)</vt:lpstr>
      <vt:lpstr>Finding Merged Enclosures</vt:lpstr>
      <vt:lpstr>Enclosure Move</vt:lpstr>
      <vt:lpstr>Enclosure Occupants</vt:lpstr>
      <vt:lpstr>Enclosure Occupants</vt:lpstr>
      <vt:lpstr>What is a Life Support?</vt:lpstr>
      <vt:lpstr>PowerPoint Presentation</vt:lpstr>
      <vt:lpstr>Life Support</vt:lpstr>
      <vt:lpstr>Component Inventory</vt:lpstr>
      <vt:lpstr>Creating a Life Support</vt:lpstr>
      <vt:lpstr>Attaching Components and Enclosures</vt:lpstr>
      <vt:lpstr>Reports to Retrieve Your Data</vt:lpstr>
      <vt:lpstr>That is Managing Enclosures and Life Support in ZIMS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Adrienne</cp:lastModifiedBy>
  <cp:revision>30</cp:revision>
  <dcterms:created xsi:type="dcterms:W3CDTF">2016-07-26T18:48:10Z</dcterms:created>
  <dcterms:modified xsi:type="dcterms:W3CDTF">2020-07-31T16:29:10Z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162700</vt:r8>
  </property>
  <property fmtid="{D5CDD505-2E9C-101B-9397-08002B2CF9AE}" pid="3" name="ContentTypeId">
    <vt:lpwstr>0x010100B8A61D1EAB4F114BB81E10F743FBEB16</vt:lpwstr>
  </property>
  <property fmtid="{D5CDD505-2E9C-101B-9397-08002B2CF9AE}" pid="4" name="Sp360">
    <vt:bool>true</vt:bool>
  </property>
  <property fmtid="{D5CDD505-2E9C-101B-9397-08002B2CF9AE}" pid="5" name="Tracked">
    <vt:bool>true</vt:bool>
  </property>
  <property fmtid="{D5CDD505-2E9C-101B-9397-08002B2CF9AE}" pid="6" name="Metrics URL">
    <vt:lpwstr/>
  </property>
  <property fmtid="{D5CDD505-2E9C-101B-9397-08002B2CF9AE}" pid="7" name="Tracking URL">
    <vt:lpwstr/>
  </property>
  <property fmtid="{D5CDD505-2E9C-101B-9397-08002B2CF9AE}" pid="8" name="Updated on?">
    <vt:lpwstr>2018-07-03T16:58:05+00:00</vt:lpwstr>
  </property>
</Properties>
</file>